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8" r:id="rId3"/>
    <p:sldId id="276" r:id="rId4"/>
    <p:sldId id="261" r:id="rId5"/>
    <p:sldId id="262" r:id="rId6"/>
    <p:sldId id="260" r:id="rId7"/>
    <p:sldId id="263" r:id="rId8"/>
    <p:sldId id="258" r:id="rId9"/>
    <p:sldId id="266" r:id="rId10"/>
    <p:sldId id="267" r:id="rId11"/>
    <p:sldId id="269" r:id="rId12"/>
    <p:sldId id="272" r:id="rId13"/>
    <p:sldId id="268" r:id="rId14"/>
    <p:sldId id="275" r:id="rId15"/>
    <p:sldId id="274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0" d="100"/>
          <a:sy n="120" d="100"/>
        </p:scale>
        <p:origin x="144" y="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803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858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7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308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786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941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184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479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863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726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8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241AA-8203-494F-9EA5-778F70DC8BA1}" type="datetimeFigureOut">
              <a:rPr lang="en-US" smtClean="0"/>
              <a:pPr/>
              <a:t>5/4/2018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10587-8CE8-E547-9AD3-48B7259F7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200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Eerdem\Desktop\masa6\&#304;novasyon%20-%20Ankara\Daddy%20Coolda%20Horon%20S&#220;PER%20(convert-video-online.com).wmv" TargetMode="External"/><Relationship Id="rId1" Type="http://schemas.microsoft.com/office/2007/relationships/media" Target="file:///C:\Users\Eerdem\Desktop\masa6\&#304;novasyon%20-%20Ankara\Daddy%20Coolda%20Horon%20S&#220;PER%20(convert-video-online.com).wm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2.jpeg"/><Relationship Id="rId4" Type="http://schemas.openxmlformats.org/officeDocument/2006/relationships/hyperlink" Target="file:///C:\Users\ERHAN\Desktop\&#304;novasyon\Daddy%20Coolda%20Horon%20%20S&#220;PER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Eerdem\Desktop\masa6\&#304;novasyon%20-%20Ankara\martinvonbarab&#252;%20(convert-video-online.com).wmv" TargetMode="External"/><Relationship Id="rId1" Type="http://schemas.microsoft.com/office/2007/relationships/media" Target="file:///C:\Users\Eerdem\Desktop\masa6\&#304;novasyon%20-%20Ankara\martinvonbarab&#252;%20(convert-video-online.com).wm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mailto:drkaya71@hotmail.com" TargetMode="External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://www.muratky.net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APA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3743324" y="1651941"/>
            <a:ext cx="5400675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tr-TR" sz="2800" b="1" spc="3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iNOVASYON</a:t>
            </a:r>
            <a:endParaRPr lang="tr-TR" sz="2800" b="1" spc="3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tr-TR" sz="2000" b="1" spc="3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VE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tr-TR" sz="2800" b="1" spc="3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ORGANİZASYONEL DEĞİŞİM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tr-TR" sz="2000" b="1" spc="3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tr-TR" sz="3200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Murat KAYA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tr-TR" sz="2000" dirty="0">
                <a:solidFill>
                  <a:srgbClr val="17375E"/>
                </a:solidFill>
              </a:rPr>
              <a:t>	MB, </a:t>
            </a:r>
            <a:r>
              <a:rPr lang="tr-TR" sz="2000" dirty="0" err="1">
                <a:solidFill>
                  <a:srgbClr val="17375E"/>
                </a:solidFill>
              </a:rPr>
              <a:t>Msc</a:t>
            </a:r>
            <a:r>
              <a:rPr lang="tr-TR" sz="2000" dirty="0">
                <a:solidFill>
                  <a:srgbClr val="17375E"/>
                </a:solidFill>
              </a:rPr>
              <a:t>. </a:t>
            </a:r>
            <a:r>
              <a:rPr lang="tr-TR" sz="2000" dirty="0" smtClean="0">
                <a:solidFill>
                  <a:srgbClr val="17375E"/>
                </a:solidFill>
              </a:rPr>
              <a:t>MBA</a:t>
            </a:r>
            <a:endParaRPr lang="tr-TR" sz="2000" dirty="0">
              <a:solidFill>
                <a:srgbClr val="17375E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743325" y="3666172"/>
            <a:ext cx="5400675" cy="150810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tr-TR" sz="2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			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tr-TR" sz="2200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tr-TR" sz="1600" dirty="0" smtClean="0">
              <a:solidFill>
                <a:srgbClr val="17375E"/>
              </a:solidFill>
              <a:latin typeface="+mj-lt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tr-TR" sz="1600" dirty="0" smtClean="0">
              <a:solidFill>
                <a:srgbClr val="17375E"/>
              </a:solidFill>
              <a:latin typeface="+mj-lt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tr-TR" sz="1600" b="1" dirty="0" smtClean="0">
                <a:solidFill>
                  <a:srgbClr val="17375E"/>
                </a:solidFill>
              </a:rPr>
              <a:t>					   ÇAMLICA</a:t>
            </a:r>
          </a:p>
        </p:txBody>
      </p:sp>
    </p:spTree>
    <p:extLst>
      <p:ext uri="{BB962C8B-B14F-4D97-AF65-F5344CB8AC3E}">
        <p14:creationId xmlns:p14="http://schemas.microsoft.com/office/powerpoint/2010/main" val="396364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2 Başlık"/>
          <p:cNvSpPr txBox="1">
            <a:spLocks/>
          </p:cNvSpPr>
          <p:nvPr/>
        </p:nvSpPr>
        <p:spPr>
          <a:xfrm>
            <a:off x="1" y="841906"/>
            <a:ext cx="9144000" cy="4301594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32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Creative </a:t>
            </a:r>
            <a:r>
              <a:rPr lang="tr-TR" sz="3200" b="1" i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Destruction</a:t>
            </a:r>
            <a:endParaRPr lang="tr-TR" sz="32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tr-TR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Yaratıcı yıkım!</a:t>
            </a:r>
          </a:p>
          <a:p>
            <a:pPr lvl="1" fontAlgn="auto">
              <a:spcAft>
                <a:spcPts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tr-TR" sz="1600" dirty="0" smtClean="0">
                <a:solidFill>
                  <a:schemeClr val="tx2">
                    <a:lumMod val="75000"/>
                  </a:schemeClr>
                </a:solidFill>
                <a:latin typeface="MetroflexNarrowLightTR" pitchFamily="2" charset="-94"/>
                <a:cs typeface="+mn-cs"/>
              </a:rPr>
              <a:t> </a:t>
            </a:r>
            <a:r>
              <a:rPr lang="tr-TR" sz="1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Bildiğin her şeyi unut ve yeniden tasarla…</a:t>
            </a:r>
          </a:p>
          <a:p>
            <a:pPr lvl="1" fontAlgn="auto">
              <a:spcAft>
                <a:spcPts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tr-TR" sz="1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Yönetim modelinde şimşeklerin ortalıkta çakılmasına izin ver…</a:t>
            </a:r>
          </a:p>
          <a:p>
            <a:pPr lvl="1" fontAlgn="auto">
              <a:spcAft>
                <a:spcPts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tr-TR" sz="1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Rüyalarını bile yeniden tasarla…</a:t>
            </a:r>
          </a:p>
          <a:p>
            <a:pPr fontAlgn="auto">
              <a:spcAft>
                <a:spcPts val="0"/>
              </a:spcAft>
              <a:defRPr/>
            </a:pPr>
            <a:endParaRPr lang="tr-TR" sz="1600" dirty="0" smtClean="0">
              <a:solidFill>
                <a:schemeClr val="tx2">
                  <a:lumMod val="75000"/>
                </a:schemeClr>
              </a:solidFill>
              <a:latin typeface="MetroflexNarrowLightTR" pitchFamily="2" charset="-94"/>
              <a:cs typeface="+mn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tr-TR" sz="16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tr-TR" sz="32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+mj-ea"/>
                <a:cs typeface="+mj-cs"/>
              </a:rPr>
              <a:t>Medici</a:t>
            </a:r>
            <a:r>
              <a:rPr lang="tr-TR" sz="32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+mj-ea"/>
                <a:cs typeface="+mj-cs"/>
              </a:rPr>
              <a:t> </a:t>
            </a:r>
            <a:r>
              <a:rPr lang="tr-TR" sz="32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+mj-ea"/>
                <a:cs typeface="+mj-cs"/>
              </a:rPr>
              <a:t>Effect</a:t>
            </a:r>
            <a:endParaRPr lang="tr-TR" sz="32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tr-TR" sz="1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Farklı kültürleri algıla, birleştir ve yenilik patlaması yarat!</a:t>
            </a:r>
          </a:p>
          <a:p>
            <a:pPr lvl="1" fontAlgn="auto">
              <a:spcAft>
                <a:spcPts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tr-TR" sz="1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Dokun ve hissedilmesini sağla…</a:t>
            </a:r>
          </a:p>
          <a:p>
            <a:pPr lvl="1" fontAlgn="auto">
              <a:spcAft>
                <a:spcPts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tr-TR" sz="1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Çift gözle - çift beyinle bakmak - algılamak…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tr-TR" sz="1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    (Tıp-Sanat, Mühendislik-Tıp, Hukuk-Matematik)</a:t>
            </a:r>
          </a:p>
          <a:p>
            <a:pPr lvl="1" fontAlgn="auto">
              <a:spcAft>
                <a:spcPts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tr-TR" sz="1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Kendini ve işletmeni tanımak…</a:t>
            </a:r>
          </a:p>
          <a:p>
            <a:pPr lvl="1" fontAlgn="auto">
              <a:spcAft>
                <a:spcPts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tr-TR" sz="1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Egolardan arınmak…</a:t>
            </a:r>
            <a:endParaRPr lang="tr-TR" sz="16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0" y="441796"/>
            <a:ext cx="65076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Günümüz </a:t>
            </a:r>
            <a:r>
              <a:rPr lang="tr-T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İnovatif</a:t>
            </a: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Yaklaşım Modelleri</a:t>
            </a:r>
          </a:p>
        </p:txBody>
      </p:sp>
      <p:sp>
        <p:nvSpPr>
          <p:cNvPr id="7" name="6 Yarım Çerçeve"/>
          <p:cNvSpPr/>
          <p:nvPr/>
        </p:nvSpPr>
        <p:spPr>
          <a:xfrm>
            <a:off x="36070" y="2835994"/>
            <a:ext cx="914400" cy="91440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Yarım Çerçeve"/>
          <p:cNvSpPr/>
          <p:nvPr/>
        </p:nvSpPr>
        <p:spPr>
          <a:xfrm>
            <a:off x="33266" y="883946"/>
            <a:ext cx="914400" cy="91440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2 Başlık"/>
          <p:cNvSpPr txBox="1">
            <a:spLocks/>
          </p:cNvSpPr>
          <p:nvPr/>
        </p:nvSpPr>
        <p:spPr>
          <a:xfrm>
            <a:off x="0" y="844773"/>
            <a:ext cx="9144000" cy="4298727"/>
          </a:xfrm>
          <a:prstGeom prst="rect">
            <a:avLst/>
          </a:prstGeom>
        </p:spPr>
        <p:txBody>
          <a:bodyPr anchor="ctr"/>
          <a:lstStyle/>
          <a:p>
            <a:pPr marL="0" lvl="1" indent="-857250" algn="ctr" fontAlgn="auto">
              <a:spcAft>
                <a:spcPts val="0"/>
              </a:spcAft>
              <a:defRPr/>
            </a:pPr>
            <a:endParaRPr lang="tr-TR" sz="4000" dirty="0" smtClean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40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“</a:t>
            </a:r>
            <a:r>
              <a:rPr lang="tr-TR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İyi </a:t>
            </a:r>
            <a:r>
              <a:rPr lang="tr-TR" sz="4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bir fikre sahip olmanın en iyi yolu; </a:t>
            </a:r>
          </a:p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çok sayıda fikre sahip olmaktan geçmektedir</a:t>
            </a:r>
            <a:r>
              <a:rPr lang="tr-TR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.</a:t>
            </a:r>
            <a:r>
              <a:rPr lang="tr-TR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“</a:t>
            </a:r>
            <a:endParaRPr lang="tr-TR" sz="36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tr-TR" sz="4200" dirty="0" smtClean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tr-TR" sz="42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tr-TR" sz="4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Linus</a:t>
            </a:r>
            <a:r>
              <a:rPr lang="tr-TR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</a:t>
            </a:r>
            <a:r>
              <a:rPr lang="tr-TR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Carl </a:t>
            </a:r>
            <a:r>
              <a:rPr lang="tr-TR" sz="4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Pauling</a:t>
            </a:r>
            <a:endParaRPr lang="tr-TR" sz="40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tr-TR" sz="21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Nobel </a:t>
            </a:r>
            <a:r>
              <a:rPr lang="tr-TR" sz="21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Kimya &amp; Barış Ödülü </a:t>
            </a:r>
            <a:r>
              <a:rPr lang="tr-TR" sz="21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Sahibi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tr-TR" sz="21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Bilim </a:t>
            </a:r>
            <a:r>
              <a:rPr lang="tr-TR" sz="21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İnsanı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-4657" y="444663"/>
            <a:ext cx="58116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İnovatif</a:t>
            </a: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Sonuca Ulaşmak</a:t>
            </a:r>
          </a:p>
        </p:txBody>
      </p:sp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>
            <a:hlinkClick r:id="rId4" action="ppaction://program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Daddy Coolda Horon SÜPER (convert-video-online.com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840828"/>
            <a:ext cx="9144000" cy="430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9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821" y="873416"/>
            <a:ext cx="3801979" cy="419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1050" y="873416"/>
            <a:ext cx="3964499" cy="4194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martinvonbarabü (convert-video-online.com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46740"/>
            <a:ext cx="9144000" cy="429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2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2 Başlık"/>
          <p:cNvSpPr txBox="1">
            <a:spLocks/>
          </p:cNvSpPr>
          <p:nvPr/>
        </p:nvSpPr>
        <p:spPr>
          <a:xfrm>
            <a:off x="1" y="830317"/>
            <a:ext cx="9144000" cy="4313183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endParaRPr lang="tr-TR" sz="1200" dirty="0">
              <a:solidFill>
                <a:schemeClr val="tx2">
                  <a:lumMod val="75000"/>
                </a:schemeClr>
              </a:solidFill>
              <a:latin typeface="MetroflexNarrowLightTR" pitchFamily="2" charset="-94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endParaRPr lang="tr-TR" sz="12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tr-TR" sz="26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					</a:t>
            </a:r>
            <a:r>
              <a:rPr lang="tr-TR" sz="36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Murat </a:t>
            </a:r>
            <a:r>
              <a:rPr lang="tr-TR" sz="3600" b="1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KAYA</a:t>
            </a:r>
            <a:r>
              <a:rPr lang="tr-TR" sz="2600" b="1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, </a:t>
            </a:r>
            <a:r>
              <a:rPr lang="tr-TR" sz="2800" b="1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MB, </a:t>
            </a:r>
            <a:r>
              <a:rPr lang="tr-TR" sz="2800" b="1" dirty="0" err="1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MSc</a:t>
            </a:r>
            <a:r>
              <a:rPr lang="tr-TR" sz="2800" b="1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, MBA</a:t>
            </a:r>
          </a:p>
          <a:p>
            <a:pPr fontAlgn="auto">
              <a:spcAft>
                <a:spcPts val="0"/>
              </a:spcAft>
              <a:defRPr/>
            </a:pPr>
            <a:endParaRPr lang="tr-TR" sz="8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endParaRPr lang="tr-TR" sz="8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tr-TR" sz="32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					</a:t>
            </a:r>
            <a:r>
              <a:rPr lang="tr-TR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  <a:hlinkClick r:id="rId3"/>
              </a:rPr>
              <a:t>drkaya71@</a:t>
            </a:r>
            <a:r>
              <a:rPr lang="tr-TR" sz="2800" dirty="0" err="1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  <a:hlinkClick r:id="rId3"/>
              </a:rPr>
              <a:t>hotmail</a:t>
            </a:r>
            <a:r>
              <a:rPr lang="tr-TR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  <a:hlinkClick r:id="rId3"/>
              </a:rPr>
              <a:t>.com</a:t>
            </a:r>
            <a:r>
              <a:rPr lang="tr-TR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endParaRPr lang="tr-TR" sz="32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  <a:hlinkClick r:id="rId4"/>
            </a:endParaRPr>
          </a:p>
          <a:p>
            <a:pPr fontAlgn="auto">
              <a:spcAft>
                <a:spcPts val="0"/>
              </a:spcAft>
              <a:defRPr/>
            </a:pPr>
            <a:endParaRPr lang="tr-TR" sz="8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endParaRPr lang="tr-TR" sz="8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tr-TR" sz="2600" b="1" dirty="0">
                <a:solidFill>
                  <a:srgbClr val="0070C0"/>
                </a:solidFill>
                <a:latin typeface="+mj-lt"/>
                <a:cs typeface="+mn-cs"/>
              </a:rPr>
              <a:t>					</a:t>
            </a:r>
            <a:r>
              <a:rPr lang="tr-TR" sz="2800" b="1" dirty="0" smtClean="0">
                <a:solidFill>
                  <a:srgbClr val="0070C0"/>
                </a:solidFill>
                <a:latin typeface="+mj-lt"/>
              </a:rPr>
              <a:t>@drkaya71</a:t>
            </a:r>
            <a:endParaRPr lang="tr-TR" sz="3200" b="1" dirty="0">
              <a:solidFill>
                <a:srgbClr val="0070C0"/>
              </a:solidFill>
              <a:latin typeface="+mj-lt"/>
              <a:cs typeface="+mn-cs"/>
              <a:hlinkClick r:id="rId4"/>
            </a:endParaRPr>
          </a:p>
          <a:p>
            <a:pPr fontAlgn="auto">
              <a:spcAft>
                <a:spcPts val="0"/>
              </a:spcAft>
              <a:defRPr/>
            </a:pPr>
            <a:endParaRPr lang="tr-TR" sz="8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endParaRPr lang="tr-TR" sz="8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tr-TR" sz="32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					</a:t>
            </a:r>
            <a:r>
              <a:rPr lang="tr-TR" sz="3200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muratky</a:t>
            </a:r>
            <a:r>
              <a:rPr lang="tr-TR" sz="32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.com   </a:t>
            </a:r>
            <a:r>
              <a:rPr lang="tr-TR" sz="32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&amp;   </a:t>
            </a:r>
            <a:r>
              <a:rPr lang="tr-TR" sz="32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muratky</a:t>
            </a:r>
            <a:r>
              <a:rPr lang="tr-TR" sz="32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.net</a:t>
            </a:r>
            <a:endParaRPr lang="tr-TR" sz="36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defRPr/>
            </a:pPr>
            <a:endParaRPr lang="tr-TR" sz="3200" dirty="0">
              <a:solidFill>
                <a:schemeClr val="tx2">
                  <a:lumMod val="75000"/>
                </a:schemeClr>
              </a:solidFill>
              <a:latin typeface="MetroflexNarrowLightTR" pitchFamily="2" charset="-94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endParaRPr lang="tr-TR" sz="500" dirty="0">
              <a:solidFill>
                <a:schemeClr val="tx2">
                  <a:lumMod val="75000"/>
                </a:schemeClr>
              </a:solidFill>
              <a:latin typeface="MetroflexNarrowLightTR" pitchFamily="2" charset="-94"/>
              <a:cs typeface="+mn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tr-TR" sz="4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+mj-ea"/>
                <a:cs typeface="+mj-cs"/>
              </a:rPr>
              <a:t>Teşekkürler</a:t>
            </a:r>
          </a:p>
        </p:txBody>
      </p:sp>
      <p:pic>
        <p:nvPicPr>
          <p:cNvPr id="4" name="Picture 4" descr="linkedin-icon-logo-vector.png (400×400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774" y="1238542"/>
            <a:ext cx="576263" cy="511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Twitter_logo_blue.png (1139×926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774" y="2807006"/>
            <a:ext cx="433387" cy="31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et.jpg (329×339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774" y="2022660"/>
            <a:ext cx="490537" cy="44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google-chrome-internet.jpg (650×250)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84" y="3399130"/>
            <a:ext cx="1497012" cy="51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2 Başlık"/>
          <p:cNvSpPr txBox="1">
            <a:spLocks/>
          </p:cNvSpPr>
          <p:nvPr/>
        </p:nvSpPr>
        <p:spPr>
          <a:xfrm>
            <a:off x="1" y="851338"/>
            <a:ext cx="9144000" cy="4292162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“</a:t>
            </a:r>
            <a:r>
              <a:rPr lang="tr-TR" sz="32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İnovasyon</a:t>
            </a:r>
            <a:r>
              <a:rPr lang="tr-TR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; </a:t>
            </a:r>
            <a:r>
              <a:rPr lang="tr-TR" sz="3200" b="1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yeni fikirlerin </a:t>
            </a:r>
            <a:r>
              <a:rPr lang="tr-TR" sz="32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(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ürün, metot veya hizmet gibi</a:t>
            </a:r>
            <a:r>
              <a:rPr lang="tr-TR" sz="32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)</a:t>
            </a:r>
            <a:r>
              <a:rPr lang="tr-TR" sz="36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r>
              <a:rPr lang="tr-TR" sz="3200" b="1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değer yaratan </a:t>
            </a:r>
            <a:r>
              <a:rPr lang="tr-TR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çıktılara </a:t>
            </a:r>
            <a:r>
              <a:rPr lang="tr-TR" sz="3200" b="1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dönüştürme sürecidir.“</a:t>
            </a:r>
          </a:p>
          <a:p>
            <a:pPr algn="ctr" fontAlgn="auto">
              <a:spcAft>
                <a:spcPts val="0"/>
              </a:spcAft>
              <a:defRPr/>
            </a:pPr>
            <a:endParaRPr lang="tr-TR" sz="20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tr-TR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 Birinci </a:t>
            </a:r>
            <a:r>
              <a:rPr lang="tr-TR" sz="24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Basamak</a:t>
            </a:r>
            <a:endParaRPr lang="tr-TR" sz="2400" b="1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	       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Yeni ve yaratıcı fikirlerin ortaya çıkması / çıkartılmasına 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olanak 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tanınması,</a:t>
            </a:r>
          </a:p>
          <a:p>
            <a:pPr algn="ctr" fontAlgn="auto">
              <a:spcAft>
                <a:spcPts val="0"/>
              </a:spcAft>
              <a:defRPr/>
            </a:pPr>
            <a:endParaRPr lang="tr-TR" sz="16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tr-TR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İkinci </a:t>
            </a:r>
            <a:r>
              <a:rPr lang="tr-TR" sz="24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Basamak</a:t>
            </a:r>
            <a:endParaRPr lang="tr-TR" sz="2400" b="1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	      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Çıkartılan yeni ve yaratıcı fikirlerin ticarileştirilmesi, 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katma değer 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yaratan 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ürün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, 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	       metot 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veya 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hizmetlere dönüştürülebilmesi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,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0" y="443728"/>
            <a:ext cx="39663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İnovasyon</a:t>
            </a: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Nedir?</a:t>
            </a:r>
          </a:p>
        </p:txBody>
      </p:sp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6386" name="Picture 2" descr="inovasyon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1341"/>
            <a:ext cx="9144000" cy="42921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2 Başlık"/>
          <p:cNvSpPr txBox="1">
            <a:spLocks/>
          </p:cNvSpPr>
          <p:nvPr/>
        </p:nvSpPr>
        <p:spPr>
          <a:xfrm>
            <a:off x="0" y="845620"/>
            <a:ext cx="9144000" cy="4297880"/>
          </a:xfrm>
          <a:prstGeom prst="rect">
            <a:avLst/>
          </a:prstGeom>
        </p:spPr>
        <p:txBody>
          <a:bodyPr anchor="ctr"/>
          <a:lstStyle/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Değişim - Yenilenme İhtiyacı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endParaRPr lang="tr-TR" sz="20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İleri Teknoloji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endParaRPr lang="tr-TR" sz="20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Nitelikli İnsan Gücü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endParaRPr lang="tr-TR" sz="20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Yeniliklere Açık Yönetim Politikası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endParaRPr lang="tr-TR" sz="20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Tepe Yönetimin Liderliği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endParaRPr lang="tr-TR" sz="20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tr-TR" sz="2000" dirty="0" err="1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Organizasyonel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Değişime İnanç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endParaRPr lang="tr-TR" sz="20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tr-TR" sz="20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Hedef ve Başarma Tutkusu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0" y="447015"/>
            <a:ext cx="42394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İnovasyon</a:t>
            </a: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Şartları</a:t>
            </a:r>
          </a:p>
        </p:txBody>
      </p:sp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2 Başlık"/>
          <p:cNvSpPr txBox="1">
            <a:spLocks/>
          </p:cNvSpPr>
          <p:nvPr/>
        </p:nvSpPr>
        <p:spPr>
          <a:xfrm>
            <a:off x="-2" y="861848"/>
            <a:ext cx="9144001" cy="4281652"/>
          </a:xfrm>
          <a:prstGeom prst="rect">
            <a:avLst/>
          </a:prstGeom>
        </p:spPr>
        <p:txBody>
          <a:bodyPr anchor="ctr"/>
          <a:lstStyle/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tr-TR" sz="17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Statükoculuk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tr-TR" sz="17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tr-TR" sz="17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Teknolojik Altyapı Yetersizliği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tr-TR" sz="17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tr-TR" sz="17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Niteliksiz İnsan Kaynakları Altyapısı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tr-TR" sz="17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tr-TR" sz="17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Yenilikleri Reddeden Yönetim Modeli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tr-TR" sz="17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tr-TR" sz="17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Tepe Yönetimin İsteksizliği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tr-TR" sz="17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tr-TR" sz="1700" dirty="0" err="1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Organizasyonel</a:t>
            </a:r>
            <a:r>
              <a:rPr lang="tr-TR" sz="17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Değişime Direnç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tr-TR" sz="17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tr-TR" sz="17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Tutku ve İnanç Eksikliği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tr-TR" sz="17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tr-TR" sz="17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Yetki Devri / Paylaşımı İsteksizliği</a:t>
            </a:r>
          </a:p>
          <a:p>
            <a:pPr marL="1314450" lvl="1" indent="-8572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tr-TR" sz="17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-1" y="443728"/>
            <a:ext cx="45838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İnovasyon</a:t>
            </a: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Zorlukları</a:t>
            </a:r>
          </a:p>
        </p:txBody>
      </p:sp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2 Başlık"/>
          <p:cNvSpPr txBox="1">
            <a:spLocks/>
          </p:cNvSpPr>
          <p:nvPr/>
        </p:nvSpPr>
        <p:spPr>
          <a:xfrm>
            <a:off x="0" y="841541"/>
            <a:ext cx="9144000" cy="4301959"/>
          </a:xfrm>
          <a:prstGeom prst="rect">
            <a:avLst/>
          </a:prstGeom>
        </p:spPr>
        <p:txBody>
          <a:bodyPr anchor="ctr"/>
          <a:lstStyle/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28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Tüm sağlık işletmeleri değişimden / </a:t>
            </a:r>
            <a:r>
              <a:rPr lang="tr-TR" sz="2800" dirty="0" err="1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inovasyondan</a:t>
            </a:r>
            <a:r>
              <a:rPr lang="tr-TR" sz="28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r>
              <a:rPr lang="tr-TR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yanadır </a:t>
            </a:r>
            <a:endParaRPr lang="tr-TR" sz="28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28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ve </a:t>
            </a:r>
          </a:p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28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büyümeye isteklidir.</a:t>
            </a:r>
          </a:p>
          <a:p>
            <a:pPr marL="0" lvl="1" indent="-857250" algn="ctr" fontAlgn="auto">
              <a:spcAft>
                <a:spcPts val="0"/>
              </a:spcAft>
              <a:defRPr/>
            </a:pPr>
            <a:endParaRPr lang="tr-TR" sz="32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28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Ancak; </a:t>
            </a:r>
            <a:r>
              <a:rPr lang="tr-TR" sz="2800" dirty="0" err="1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inovasyon</a:t>
            </a:r>
            <a:r>
              <a:rPr lang="tr-TR" sz="28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yaratabilen ve büyüyebilen </a:t>
            </a:r>
          </a:p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28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sağlık işletmeleri sayısı çok azdır…</a:t>
            </a:r>
          </a:p>
          <a:p>
            <a:pPr marL="0" lvl="1" indent="-857250" algn="ctr" fontAlgn="auto">
              <a:spcAft>
                <a:spcPts val="0"/>
              </a:spcAft>
              <a:defRPr/>
            </a:pPr>
            <a:endParaRPr lang="tr-TR" sz="28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0" lvl="1" indent="-857250" algn="ctr" fontAlgn="auto">
              <a:spcAft>
                <a:spcPts val="0"/>
              </a:spcAft>
              <a:defRPr/>
            </a:pPr>
            <a:endParaRPr lang="tr-TR" sz="24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4800" b="1" spc="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NEDEN ???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-1" y="441431"/>
            <a:ext cx="69470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Sağlık Kurumlarında </a:t>
            </a:r>
            <a:r>
              <a:rPr lang="tr-T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Organizasyonel Değişim</a:t>
            </a:r>
          </a:p>
        </p:txBody>
      </p:sp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2 Başlık"/>
          <p:cNvSpPr txBox="1">
            <a:spLocks/>
          </p:cNvSpPr>
          <p:nvPr/>
        </p:nvSpPr>
        <p:spPr>
          <a:xfrm>
            <a:off x="1" y="841543"/>
            <a:ext cx="9144000" cy="4301958"/>
          </a:xfrm>
          <a:prstGeom prst="rect">
            <a:avLst/>
          </a:prstGeom>
        </p:spPr>
        <p:txBody>
          <a:bodyPr anchor="ctr"/>
          <a:lstStyle/>
          <a:p>
            <a:pPr lvl="1" fontAlgn="auto"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Değişim ve </a:t>
            </a:r>
            <a:r>
              <a:rPr lang="tr-TR" sz="2400" dirty="0" err="1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inovasyon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satın alınabilir bir parametre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değildir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…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tr-TR" sz="2400" b="1" i="1" dirty="0">
                <a:solidFill>
                  <a:srgbClr val="FF0000"/>
                </a:solidFill>
                <a:latin typeface="+mj-lt"/>
                <a:cs typeface="+mn-cs"/>
              </a:rPr>
              <a:t>     Öyle olduğu sanılır…</a:t>
            </a:r>
          </a:p>
          <a:p>
            <a:pPr lvl="1" fontAlgn="auto">
              <a:spcAft>
                <a:spcPts val="0"/>
              </a:spcAft>
              <a:buFontTx/>
              <a:buBlip>
                <a:blip r:embed="rId3"/>
              </a:buBlip>
              <a:defRPr/>
            </a:pPr>
            <a:endParaRPr lang="tr-TR" sz="24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lvl="1" fontAlgn="auto"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Değişim ve </a:t>
            </a:r>
            <a:r>
              <a:rPr lang="tr-TR" sz="2400" dirty="0" err="1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inovasyon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esasında </a:t>
            </a:r>
            <a:r>
              <a:rPr lang="tr-TR" sz="2400" dirty="0" err="1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vizyonel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bir dünya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görüşüdür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  ve 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süreklilik arz eder…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tr-TR" sz="2400" b="1" i="1" dirty="0" smtClean="0">
                <a:solidFill>
                  <a:srgbClr val="FF0000"/>
                </a:solidFill>
                <a:latin typeface="+mj-lt"/>
                <a:cs typeface="+mn-cs"/>
              </a:rPr>
              <a:t>	Herkeste </a:t>
            </a:r>
            <a:r>
              <a:rPr lang="tr-TR" sz="2400" b="1" i="1" dirty="0">
                <a:solidFill>
                  <a:srgbClr val="FF0000"/>
                </a:solidFill>
                <a:latin typeface="+mj-lt"/>
                <a:cs typeface="+mn-cs"/>
              </a:rPr>
              <a:t>fazlasıyla var sanılır…</a:t>
            </a:r>
          </a:p>
          <a:p>
            <a:pPr lvl="1" fontAlgn="auto">
              <a:spcAft>
                <a:spcPts val="0"/>
              </a:spcAft>
              <a:buFontTx/>
              <a:buBlip>
                <a:blip r:embed="rId3"/>
              </a:buBlip>
              <a:defRPr/>
            </a:pPr>
            <a:endParaRPr lang="tr-TR" sz="24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lvl="1" fontAlgn="auto"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Değişim ve </a:t>
            </a:r>
            <a:r>
              <a:rPr lang="tr-TR" sz="2400" dirty="0" err="1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inovasyon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; duygusal ve sosyal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algıların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  değiştirilebilme 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sanatıdır…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tr-TR" sz="2400" b="1" i="1" dirty="0">
                <a:solidFill>
                  <a:srgbClr val="FF0000"/>
                </a:solidFill>
                <a:latin typeface="+mj-lt"/>
                <a:cs typeface="+mn-cs"/>
              </a:rPr>
              <a:t>     Genelde gözden kaçırılır…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0" y="441433"/>
            <a:ext cx="30519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Sebepler</a:t>
            </a:r>
          </a:p>
        </p:txBody>
      </p:sp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2 Başlık"/>
          <p:cNvSpPr txBox="1">
            <a:spLocks/>
          </p:cNvSpPr>
          <p:nvPr/>
        </p:nvSpPr>
        <p:spPr>
          <a:xfrm>
            <a:off x="0" y="841540"/>
            <a:ext cx="9144000" cy="4301959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 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Takım oyunu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Bilgi </a:t>
            </a:r>
            <a:endParaRPr lang="tr-TR" sz="24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Deneyim 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ve deneyimleri paylaşmayı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Fikir 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ve amaç birliği							        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       </a:t>
            </a:r>
            <a:r>
              <a:rPr lang="tr-TR" sz="2800" b="1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GEREKTİRİR</a:t>
            </a:r>
            <a:endParaRPr lang="tr-TR" sz="2800" b="1" spc="3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cs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Süreç 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tasarımı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 Sonuçları </a:t>
            </a: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izlemeyi ve tartışmayı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r-TR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 İrade</a:t>
            </a:r>
            <a:endParaRPr lang="tr-TR" sz="24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441431"/>
            <a:ext cx="59376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İnovatif</a:t>
            </a: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</a:t>
            </a:r>
            <a:r>
              <a:rPr lang="tr-T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Sonuca </a:t>
            </a: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Ulaşmak</a:t>
            </a:r>
          </a:p>
        </p:txBody>
      </p:sp>
      <p:sp>
        <p:nvSpPr>
          <p:cNvPr id="5" name="4 Sağ Ayraç"/>
          <p:cNvSpPr/>
          <p:nvPr/>
        </p:nvSpPr>
        <p:spPr>
          <a:xfrm>
            <a:off x="5748482" y="1240219"/>
            <a:ext cx="720725" cy="3668111"/>
          </a:xfrm>
          <a:prstGeom prst="rightBrac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-SAYF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2 Başlık"/>
          <p:cNvSpPr txBox="1">
            <a:spLocks/>
          </p:cNvSpPr>
          <p:nvPr/>
        </p:nvSpPr>
        <p:spPr>
          <a:xfrm>
            <a:off x="0" y="849153"/>
            <a:ext cx="9144000" cy="4294347"/>
          </a:xfrm>
          <a:prstGeom prst="rect">
            <a:avLst/>
          </a:prstGeom>
        </p:spPr>
        <p:txBody>
          <a:bodyPr anchor="ctr"/>
          <a:lstStyle/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36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Değişim - </a:t>
            </a:r>
            <a:r>
              <a:rPr lang="tr-TR" sz="3600" dirty="0" err="1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İnovasyon</a:t>
            </a:r>
            <a:r>
              <a:rPr lang="tr-TR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;</a:t>
            </a:r>
            <a:endParaRPr lang="tr-TR" sz="3600" dirty="0">
              <a:solidFill>
                <a:schemeClr val="tx2">
                  <a:lumMod val="75000"/>
                </a:schemeClr>
              </a:solidFill>
              <a:latin typeface="+mj-lt"/>
              <a:cs typeface="+mn-cs"/>
            </a:endParaRPr>
          </a:p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36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bu süreç adına yapılanlara ve yapılacaklara olan </a:t>
            </a:r>
          </a:p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36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kurumsal ve toplumsal </a:t>
            </a:r>
            <a:r>
              <a:rPr lang="tr-TR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inancın</a:t>
            </a:r>
          </a:p>
          <a:p>
            <a:pPr marL="0" lvl="1" indent="-857250" algn="ctr" fontAlgn="auto">
              <a:spcAft>
                <a:spcPts val="0"/>
              </a:spcAft>
              <a:defRPr/>
            </a:pPr>
            <a:r>
              <a:rPr lang="tr-TR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sonucudur</a:t>
            </a:r>
            <a:r>
              <a:rPr lang="tr-TR" sz="3600" dirty="0">
                <a:solidFill>
                  <a:schemeClr val="tx2">
                    <a:lumMod val="75000"/>
                  </a:schemeClr>
                </a:solidFill>
                <a:latin typeface="+mj-lt"/>
                <a:cs typeface="+mn-cs"/>
              </a:rPr>
              <a:t>…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0" y="449043"/>
            <a:ext cx="53795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İnovatif</a:t>
            </a:r>
            <a:r>
              <a:rPr lang="tr-T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Sonuca Ulaşmak</a:t>
            </a:r>
          </a:p>
        </p:txBody>
      </p:sp>
    </p:spTree>
    <p:extLst>
      <p:ext uri="{BB962C8B-B14F-4D97-AF65-F5344CB8AC3E}">
        <p14:creationId xmlns:p14="http://schemas.microsoft.com/office/powerpoint/2010/main" val="37889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292</Words>
  <Application>Microsoft Office PowerPoint</Application>
  <PresentationFormat>Ekran Gösterisi (16:9)</PresentationFormat>
  <Paragraphs>122</Paragraphs>
  <Slides>15</Slides>
  <Notes>0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21" baseType="lpstr">
      <vt:lpstr>Arial</vt:lpstr>
      <vt:lpstr>Calibri</vt:lpstr>
      <vt:lpstr>MetroflexNarrowLightTR</vt:lpstr>
      <vt:lpstr>Segoe Script</vt:lpstr>
      <vt:lpstr>Wingdings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adinc</dc:creator>
  <cp:lastModifiedBy>eerdem</cp:lastModifiedBy>
  <cp:revision>62</cp:revision>
  <dcterms:created xsi:type="dcterms:W3CDTF">2015-12-16T15:32:42Z</dcterms:created>
  <dcterms:modified xsi:type="dcterms:W3CDTF">2018-05-04T13:25:08Z</dcterms:modified>
</cp:coreProperties>
</file>