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75" r:id="rId6"/>
    <p:sldId id="262" r:id="rId7"/>
    <p:sldId id="271" r:id="rId8"/>
    <p:sldId id="272" r:id="rId9"/>
    <p:sldId id="273" r:id="rId10"/>
    <p:sldId id="258" r:id="rId11"/>
    <p:sldId id="259" r:id="rId12"/>
    <p:sldId id="266" r:id="rId13"/>
    <p:sldId id="265" r:id="rId14"/>
    <p:sldId id="276" r:id="rId15"/>
    <p:sldId id="268" r:id="rId16"/>
    <p:sldId id="270" r:id="rId17"/>
    <p:sldId id="264" r:id="rId18"/>
    <p:sldId id="263" r:id="rId19"/>
    <p:sldId id="267" r:id="rId20"/>
    <p:sldId id="269" r:id="rId21"/>
    <p:sldId id="274" r:id="rId2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97" y="-10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77C2B-FCA1-4590-9976-197F2DFD5A8C}" type="datetimeFigureOut">
              <a:rPr lang="tr-TR" smtClean="0"/>
              <a:t>2.12.2017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5793D-1A4C-49DE-BE8F-015059F2F0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4061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77C2B-FCA1-4590-9976-197F2DFD5A8C}" type="datetimeFigureOut">
              <a:rPr lang="tr-TR" smtClean="0"/>
              <a:t>2.12.2017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5793D-1A4C-49DE-BE8F-015059F2F0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1215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77C2B-FCA1-4590-9976-197F2DFD5A8C}" type="datetimeFigureOut">
              <a:rPr lang="tr-TR" smtClean="0"/>
              <a:t>2.12.2017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5793D-1A4C-49DE-BE8F-015059F2F0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143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77C2B-FCA1-4590-9976-197F2DFD5A8C}" type="datetimeFigureOut">
              <a:rPr lang="tr-TR" smtClean="0"/>
              <a:t>2.12.2017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5793D-1A4C-49DE-BE8F-015059F2F0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4738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77C2B-FCA1-4590-9976-197F2DFD5A8C}" type="datetimeFigureOut">
              <a:rPr lang="tr-TR" smtClean="0"/>
              <a:t>2.12.2017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5793D-1A4C-49DE-BE8F-015059F2F0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9698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77C2B-FCA1-4590-9976-197F2DFD5A8C}" type="datetimeFigureOut">
              <a:rPr lang="tr-TR" smtClean="0"/>
              <a:t>2.12.2017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5793D-1A4C-49DE-BE8F-015059F2F0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5188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77C2B-FCA1-4590-9976-197F2DFD5A8C}" type="datetimeFigureOut">
              <a:rPr lang="tr-TR" smtClean="0"/>
              <a:t>2.12.2017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5793D-1A4C-49DE-BE8F-015059F2F0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27871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77C2B-FCA1-4590-9976-197F2DFD5A8C}" type="datetimeFigureOut">
              <a:rPr lang="tr-TR" smtClean="0"/>
              <a:t>2.12.2017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5793D-1A4C-49DE-BE8F-015059F2F0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677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77C2B-FCA1-4590-9976-197F2DFD5A8C}" type="datetimeFigureOut">
              <a:rPr lang="tr-TR" smtClean="0"/>
              <a:t>2.12.2017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5793D-1A4C-49DE-BE8F-015059F2F0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2640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77C2B-FCA1-4590-9976-197F2DFD5A8C}" type="datetimeFigureOut">
              <a:rPr lang="tr-TR" smtClean="0"/>
              <a:t>2.12.2017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5793D-1A4C-49DE-BE8F-015059F2F0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8559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77C2B-FCA1-4590-9976-197F2DFD5A8C}" type="datetimeFigureOut">
              <a:rPr lang="tr-TR" smtClean="0"/>
              <a:t>2.12.2017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5793D-1A4C-49DE-BE8F-015059F2F0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3396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77C2B-FCA1-4590-9976-197F2DFD5A8C}" type="datetimeFigureOut">
              <a:rPr lang="tr-TR" smtClean="0"/>
              <a:t>2.12.2017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5793D-1A4C-49DE-BE8F-015059F2F0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4905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uratky.net/" TargetMode="External"/><Relationship Id="rId7" Type="http://schemas.openxmlformats.org/officeDocument/2006/relationships/image" Target="../media/image10.jpeg"/><Relationship Id="rId2" Type="http://schemas.openxmlformats.org/officeDocument/2006/relationships/hyperlink" Target="mailto:drkaya71@hotmail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5000"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3816424" y="2060848"/>
            <a:ext cx="5292080" cy="1470025"/>
          </a:xfrm>
        </p:spPr>
        <p:txBody>
          <a:bodyPr/>
          <a:lstStyle/>
          <a:p>
            <a:pPr algn="l"/>
            <a:r>
              <a:rPr lang="tr-T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LİDERLİK VE YÖNETİM</a:t>
            </a:r>
            <a:endParaRPr lang="tr-TR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851920" y="3212976"/>
            <a:ext cx="4788024" cy="1176536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tr-T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Murat KAYA </a:t>
            </a:r>
            <a:r>
              <a:rPr lang="tr-TR" dirty="0" smtClean="0">
                <a:solidFill>
                  <a:schemeClr val="tx2"/>
                </a:solidFill>
              </a:rPr>
              <a:t>MB, </a:t>
            </a:r>
            <a:r>
              <a:rPr lang="tr-TR" dirty="0" err="1" smtClean="0">
                <a:solidFill>
                  <a:schemeClr val="tx2"/>
                </a:solidFill>
              </a:rPr>
              <a:t>Msc</a:t>
            </a:r>
            <a:r>
              <a:rPr lang="tr-TR" dirty="0" smtClean="0">
                <a:solidFill>
                  <a:schemeClr val="tx2"/>
                </a:solidFill>
              </a:rPr>
              <a:t>, MBA</a:t>
            </a:r>
          </a:p>
          <a:p>
            <a:pPr algn="l"/>
            <a:r>
              <a:rPr lang="tr-TR" sz="2600" dirty="0" err="1" smtClean="0">
                <a:solidFill>
                  <a:schemeClr val="tx2"/>
                </a:solidFill>
              </a:rPr>
              <a:t>Medicana</a:t>
            </a:r>
            <a:r>
              <a:rPr lang="tr-TR" sz="2600" dirty="0" smtClean="0">
                <a:solidFill>
                  <a:schemeClr val="tx2"/>
                </a:solidFill>
              </a:rPr>
              <a:t> Çamlıca Hastanesi</a:t>
            </a:r>
          </a:p>
          <a:p>
            <a:pPr algn="l"/>
            <a:r>
              <a:rPr lang="tr-TR" sz="2600" dirty="0" smtClean="0">
                <a:solidFill>
                  <a:schemeClr val="tx2"/>
                </a:solidFill>
              </a:rPr>
              <a:t>Genel Müdür</a:t>
            </a:r>
          </a:p>
        </p:txBody>
      </p:sp>
    </p:spTree>
    <p:extLst>
      <p:ext uri="{BB962C8B-B14F-4D97-AF65-F5344CB8AC3E}">
        <p14:creationId xmlns:p14="http://schemas.microsoft.com/office/powerpoint/2010/main" val="408563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r-TR" sz="2700" dirty="0" smtClean="0">
                <a:solidFill>
                  <a:schemeClr val="tx2"/>
                </a:solidFill>
              </a:rPr>
              <a:t>İnsan Onuru</a:t>
            </a:r>
          </a:p>
          <a:p>
            <a:r>
              <a:rPr lang="tr-TR" sz="2700" dirty="0" smtClean="0">
                <a:solidFill>
                  <a:schemeClr val="tx2"/>
                </a:solidFill>
              </a:rPr>
              <a:t>Yaşama Hakkı</a:t>
            </a:r>
          </a:p>
          <a:p>
            <a:r>
              <a:rPr lang="tr-TR" sz="2700" dirty="0" smtClean="0">
                <a:solidFill>
                  <a:schemeClr val="tx2"/>
                </a:solidFill>
              </a:rPr>
              <a:t>Adalet</a:t>
            </a:r>
          </a:p>
          <a:p>
            <a:r>
              <a:rPr lang="tr-TR" sz="2700" dirty="0" smtClean="0">
                <a:solidFill>
                  <a:schemeClr val="tx2"/>
                </a:solidFill>
              </a:rPr>
              <a:t>Eşitlik</a:t>
            </a:r>
          </a:p>
          <a:p>
            <a:endParaRPr lang="tr-TR" sz="27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tr-TR" sz="2700" dirty="0" smtClean="0">
                <a:solidFill>
                  <a:schemeClr val="tx2"/>
                </a:solidFill>
              </a:rPr>
              <a:t>En üst düzeydeki evrensel değerlerdir.</a:t>
            </a:r>
          </a:p>
          <a:p>
            <a:pPr marL="0" indent="0">
              <a:buNone/>
            </a:pPr>
            <a:endParaRPr lang="tr-TR" sz="2700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tr-TR" sz="2700" i="1" dirty="0" smtClean="0">
                <a:solidFill>
                  <a:schemeClr val="tx2"/>
                </a:solidFill>
              </a:rPr>
              <a:t>Değerler, uğruna bedel ödendiği zaman anlam ifade eder.</a:t>
            </a:r>
            <a:endParaRPr lang="tr-TR" sz="2700" i="1" dirty="0">
              <a:solidFill>
                <a:schemeClr val="tx2"/>
              </a:solidFill>
            </a:endParaRPr>
          </a:p>
        </p:txBody>
      </p:sp>
      <p:sp>
        <p:nvSpPr>
          <p:cNvPr id="5" name="Başlık 1"/>
          <p:cNvSpPr txBox="1">
            <a:spLocks/>
          </p:cNvSpPr>
          <p:nvPr/>
        </p:nvSpPr>
        <p:spPr>
          <a:xfrm>
            <a:off x="539552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Evrensel Değerler</a:t>
            </a:r>
            <a:endParaRPr lang="tr-T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126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tr-TR" sz="2800" i="1" dirty="0" smtClean="0">
                <a:solidFill>
                  <a:schemeClr val="tx2"/>
                </a:solidFill>
              </a:rPr>
              <a:t>Uğruna bedel ödenmeyen değerler, </a:t>
            </a:r>
            <a:r>
              <a:rPr lang="tr-TR" sz="2800" i="1" dirty="0">
                <a:solidFill>
                  <a:schemeClr val="tx2"/>
                </a:solidFill>
              </a:rPr>
              <a:t>evrensel </a:t>
            </a:r>
            <a:r>
              <a:rPr lang="tr-TR" sz="2800" i="1" dirty="0" smtClean="0">
                <a:solidFill>
                  <a:schemeClr val="tx2"/>
                </a:solidFill>
              </a:rPr>
              <a:t>olsa da laftadır.</a:t>
            </a:r>
          </a:p>
          <a:p>
            <a:pPr marL="0" indent="0">
              <a:buNone/>
            </a:pPr>
            <a:endParaRPr lang="tr-TR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tr-TR" b="1" dirty="0" smtClean="0">
                <a:solidFill>
                  <a:schemeClr val="tx2"/>
                </a:solidFill>
              </a:rPr>
              <a:t>Muhammed Ali</a:t>
            </a:r>
            <a:r>
              <a:rPr lang="tr-TR" dirty="0" smtClean="0">
                <a:solidFill>
                  <a:schemeClr val="tx2"/>
                </a:solidFill>
              </a:rPr>
              <a:t>, neden Dünyanın en saygın sporcusu?</a:t>
            </a:r>
          </a:p>
          <a:p>
            <a:pPr marL="0" indent="0">
              <a:buNone/>
            </a:pPr>
            <a:endParaRPr lang="tr-TR" sz="24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tr-TR" dirty="0" smtClean="0">
                <a:solidFill>
                  <a:schemeClr val="tx2"/>
                </a:solidFill>
              </a:rPr>
              <a:t>Vefatında çok büyük bir itibar görmesi, onun Dünyanın en büyük boksörü olmasından kaynaklanmaz.</a:t>
            </a:r>
          </a:p>
          <a:p>
            <a:pPr marL="0" indent="0">
              <a:buNone/>
            </a:pPr>
            <a:endParaRPr lang="tr-TR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tr-TR" dirty="0" smtClean="0">
                <a:solidFill>
                  <a:schemeClr val="tx2"/>
                </a:solidFill>
              </a:rPr>
              <a:t>İnançları uğruna bütün unvanlardan vazgeçmesi ve para kaybetmeyi göze almasıdır.</a:t>
            </a:r>
            <a:endParaRPr lang="tr-T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18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chemeClr val="tx2"/>
                </a:solidFill>
              </a:rPr>
              <a:t>Liderliğin en belirli ayracı </a:t>
            </a:r>
            <a:r>
              <a:rPr lang="tr-TR" dirty="0">
                <a:solidFill>
                  <a:schemeClr val="tx2"/>
                </a:solidFill>
              </a:rPr>
              <a:t>e</a:t>
            </a:r>
            <a:r>
              <a:rPr lang="tr-TR" dirty="0" smtClean="0">
                <a:solidFill>
                  <a:schemeClr val="tx2"/>
                </a:solidFill>
              </a:rPr>
              <a:t>vrensel değerlere sahip olmaktır.</a:t>
            </a:r>
          </a:p>
          <a:p>
            <a:pPr marL="0" indent="0">
              <a:buNone/>
            </a:pPr>
            <a:endParaRPr lang="tr-TR" dirty="0" smtClean="0">
              <a:solidFill>
                <a:schemeClr val="tx2"/>
              </a:solidFill>
            </a:endParaRPr>
          </a:p>
          <a:p>
            <a:r>
              <a:rPr lang="tr-TR" dirty="0" smtClean="0">
                <a:solidFill>
                  <a:schemeClr val="tx2"/>
                </a:solidFill>
              </a:rPr>
              <a:t>Bu tip liderlik özelliklerine sahip;</a:t>
            </a:r>
          </a:p>
          <a:p>
            <a:pPr marL="0" indent="0">
              <a:buNone/>
            </a:pPr>
            <a:r>
              <a:rPr lang="tr-TR" dirty="0" smtClean="0">
                <a:solidFill>
                  <a:schemeClr val="tx2"/>
                </a:solidFill>
              </a:rPr>
              <a:t>    </a:t>
            </a:r>
            <a:r>
              <a:rPr lang="tr-TR" b="1" dirty="0" smtClean="0">
                <a:solidFill>
                  <a:schemeClr val="tx2"/>
                </a:solidFill>
              </a:rPr>
              <a:t>Mandela</a:t>
            </a:r>
            <a:r>
              <a:rPr lang="tr-TR" dirty="0" smtClean="0">
                <a:solidFill>
                  <a:schemeClr val="tx2"/>
                </a:solidFill>
              </a:rPr>
              <a:t>, </a:t>
            </a:r>
            <a:r>
              <a:rPr lang="tr-TR" b="1" dirty="0" err="1" smtClean="0">
                <a:solidFill>
                  <a:schemeClr val="tx2"/>
                </a:solidFill>
              </a:rPr>
              <a:t>Gandhi</a:t>
            </a:r>
            <a:r>
              <a:rPr lang="tr-TR" dirty="0" smtClean="0">
                <a:solidFill>
                  <a:schemeClr val="tx2"/>
                </a:solidFill>
              </a:rPr>
              <a:t>, </a:t>
            </a:r>
            <a:r>
              <a:rPr lang="tr-TR" b="1" dirty="0" smtClean="0">
                <a:solidFill>
                  <a:schemeClr val="tx2"/>
                </a:solidFill>
              </a:rPr>
              <a:t>Martin Luther </a:t>
            </a:r>
            <a:r>
              <a:rPr lang="tr-TR" b="1" dirty="0" err="1" smtClean="0">
                <a:solidFill>
                  <a:schemeClr val="tx2"/>
                </a:solidFill>
              </a:rPr>
              <a:t>King</a:t>
            </a:r>
            <a:r>
              <a:rPr lang="tr-TR" dirty="0" smtClean="0">
                <a:solidFill>
                  <a:schemeClr val="tx2"/>
                </a:solidFill>
              </a:rPr>
              <a:t>, </a:t>
            </a:r>
            <a:r>
              <a:rPr lang="tr-TR" dirty="0" err="1" smtClean="0">
                <a:solidFill>
                  <a:schemeClr val="tx2"/>
                </a:solidFill>
              </a:rPr>
              <a:t>vb</a:t>
            </a:r>
            <a:r>
              <a:rPr lang="tr-TR" dirty="0" smtClean="0">
                <a:solidFill>
                  <a:schemeClr val="tx2"/>
                </a:solidFill>
              </a:rPr>
              <a:t>…</a:t>
            </a:r>
          </a:p>
          <a:p>
            <a:pPr marL="0" indent="0">
              <a:buNone/>
            </a:pPr>
            <a:endParaRPr lang="tr-TR" dirty="0">
              <a:solidFill>
                <a:schemeClr val="tx2"/>
              </a:solidFill>
            </a:endParaRPr>
          </a:p>
          <a:p>
            <a:r>
              <a:rPr lang="tr-TR" dirty="0" smtClean="0">
                <a:solidFill>
                  <a:schemeClr val="tx2"/>
                </a:solidFill>
              </a:rPr>
              <a:t>Bizim tarihimizde bu özelliklere sahip kimler var diye baktığımızda…</a:t>
            </a:r>
            <a:endParaRPr lang="tr-TR" dirty="0">
              <a:solidFill>
                <a:schemeClr val="tx2"/>
              </a:solidFill>
            </a:endParaRPr>
          </a:p>
        </p:txBody>
      </p:sp>
      <p:sp>
        <p:nvSpPr>
          <p:cNvPr id="5" name="Başlık 1"/>
          <p:cNvSpPr txBox="1">
            <a:spLocks/>
          </p:cNvSpPr>
          <p:nvPr/>
        </p:nvSpPr>
        <p:spPr>
          <a:xfrm>
            <a:off x="539552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Liderlik ve Evrensel Değerler</a:t>
            </a:r>
          </a:p>
        </p:txBody>
      </p:sp>
    </p:spTree>
    <p:extLst>
      <p:ext uri="{BB962C8B-B14F-4D97-AF65-F5344CB8AC3E}">
        <p14:creationId xmlns:p14="http://schemas.microsoft.com/office/powerpoint/2010/main" val="257535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 descr="İlgili resi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31984" cy="753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74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tr-TR" dirty="0" smtClean="0">
                <a:solidFill>
                  <a:schemeClr val="tx2"/>
                </a:solidFill>
              </a:rPr>
              <a:t>Gördüğümüz </a:t>
            </a:r>
            <a:r>
              <a:rPr lang="tr-TR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Mustafa Kemal </a:t>
            </a:r>
            <a:r>
              <a:rPr lang="tr-TR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ATATÜRK</a:t>
            </a:r>
            <a:r>
              <a:rPr lang="tr-TR" dirty="0" err="1" smtClean="0">
                <a:solidFill>
                  <a:schemeClr val="tx2"/>
                </a:solidFill>
              </a:rPr>
              <a:t>’tür</a:t>
            </a:r>
            <a:r>
              <a:rPr lang="tr-TR" dirty="0" smtClean="0">
                <a:solidFill>
                  <a:schemeClr val="tx2"/>
                </a:solidFill>
              </a:rPr>
              <a:t>.</a:t>
            </a:r>
          </a:p>
          <a:p>
            <a:pPr marL="0" indent="0" algn="ctr">
              <a:buNone/>
            </a:pPr>
            <a:endParaRPr lang="tr-TR" sz="2300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tr-TR" sz="2300" dirty="0" smtClean="0">
              <a:solidFill>
                <a:schemeClr val="tx2"/>
              </a:solidFill>
            </a:endParaRPr>
          </a:p>
          <a:p>
            <a:r>
              <a:rPr lang="tr-TR" dirty="0" smtClean="0">
                <a:solidFill>
                  <a:schemeClr val="tx2"/>
                </a:solidFill>
              </a:rPr>
              <a:t>Çünkü;</a:t>
            </a:r>
          </a:p>
          <a:p>
            <a:pPr marL="0" indent="0">
              <a:buNone/>
            </a:pPr>
            <a:r>
              <a:rPr lang="tr-TR" sz="2400" dirty="0" smtClean="0">
                <a:solidFill>
                  <a:schemeClr val="tx2"/>
                </a:solidFill>
              </a:rPr>
              <a:t> </a:t>
            </a:r>
          </a:p>
          <a:p>
            <a:pPr lvl="1"/>
            <a:r>
              <a:rPr lang="tr-TR" dirty="0" smtClean="0">
                <a:solidFill>
                  <a:schemeClr val="tx2"/>
                </a:solidFill>
              </a:rPr>
              <a:t> </a:t>
            </a:r>
            <a:r>
              <a:rPr lang="tr-TR" b="1" dirty="0" smtClean="0">
                <a:solidFill>
                  <a:schemeClr val="tx2"/>
                </a:solidFill>
              </a:rPr>
              <a:t>Düşmanlarının bile takdirini kazanmıştır</a:t>
            </a:r>
          </a:p>
          <a:p>
            <a:pPr marL="457200" lvl="1" indent="0">
              <a:buNone/>
            </a:pPr>
            <a:r>
              <a:rPr lang="tr-TR" sz="2000" i="1" dirty="0" smtClean="0">
                <a:solidFill>
                  <a:schemeClr val="tx2"/>
                </a:solidFill>
              </a:rPr>
              <a:t>	</a:t>
            </a:r>
            <a:r>
              <a:rPr lang="tr-TR" sz="2000" i="1" dirty="0" err="1" smtClean="0">
                <a:solidFill>
                  <a:schemeClr val="tx2"/>
                </a:solidFill>
              </a:rPr>
              <a:t>Venezilos</a:t>
            </a:r>
            <a:r>
              <a:rPr lang="tr-TR" sz="2000" i="1" dirty="0" smtClean="0">
                <a:solidFill>
                  <a:schemeClr val="tx2"/>
                </a:solidFill>
              </a:rPr>
              <a:t> </a:t>
            </a:r>
            <a:r>
              <a:rPr lang="tr-TR" sz="2000" i="1" dirty="0">
                <a:solidFill>
                  <a:schemeClr val="tx2"/>
                </a:solidFill>
              </a:rPr>
              <a:t>kendisini </a:t>
            </a:r>
            <a:r>
              <a:rPr lang="tr-TR" sz="2000" i="1" dirty="0" smtClean="0">
                <a:solidFill>
                  <a:schemeClr val="tx2"/>
                </a:solidFill>
              </a:rPr>
              <a:t>1934 </a:t>
            </a:r>
            <a:r>
              <a:rPr lang="tr-TR" sz="2000" i="1" dirty="0">
                <a:solidFill>
                  <a:schemeClr val="tx2"/>
                </a:solidFill>
              </a:rPr>
              <a:t>yılında </a:t>
            </a:r>
            <a:r>
              <a:rPr lang="tr-TR" sz="2000" i="1" dirty="0" smtClean="0">
                <a:solidFill>
                  <a:schemeClr val="tx2"/>
                </a:solidFill>
              </a:rPr>
              <a:t>Nobel Ödülüne </a:t>
            </a:r>
            <a:r>
              <a:rPr lang="tr-TR" sz="2000" i="1" dirty="0">
                <a:solidFill>
                  <a:schemeClr val="tx2"/>
                </a:solidFill>
              </a:rPr>
              <a:t>aday gösteriyor </a:t>
            </a:r>
            <a:r>
              <a:rPr lang="tr-TR" sz="1100" i="1" dirty="0">
                <a:solidFill>
                  <a:schemeClr val="bg1"/>
                </a:solidFill>
              </a:rPr>
              <a:t>http://uvt.ulakbim.gov.tr/uvt/index.php?cwid=3&amp;vtadi=TPRJ%2CTTAR%2CTTIP%2CTMUH%2CTSOS%2CTHUK&amp;c=google&amp;s_f=_5&amp;detailed=1&amp;keyword</a:t>
            </a:r>
            <a:r>
              <a:rPr lang="tr-TR" sz="2000" i="1" dirty="0">
                <a:solidFill>
                  <a:schemeClr val="bg1"/>
                </a:solidFill>
              </a:rPr>
              <a:t>=94570</a:t>
            </a:r>
            <a:endParaRPr lang="tr-TR" sz="2000" i="1" dirty="0" smtClean="0">
              <a:solidFill>
                <a:schemeClr val="bg1"/>
              </a:solidFill>
            </a:endParaRPr>
          </a:p>
          <a:p>
            <a:pPr lvl="1"/>
            <a:r>
              <a:rPr lang="tr-TR" dirty="0" smtClean="0">
                <a:solidFill>
                  <a:schemeClr val="tx2"/>
                </a:solidFill>
              </a:rPr>
              <a:t> </a:t>
            </a:r>
            <a:r>
              <a:rPr lang="tr-TR" b="1" dirty="0">
                <a:solidFill>
                  <a:schemeClr val="tx2"/>
                </a:solidFill>
              </a:rPr>
              <a:t>Onların değerlerine saygı göstermiştir</a:t>
            </a:r>
          </a:p>
          <a:p>
            <a:pPr marL="457200" lvl="1" indent="0">
              <a:buNone/>
            </a:pPr>
            <a:r>
              <a:rPr lang="tr-TR" sz="2000" i="1" dirty="0" smtClean="0">
                <a:solidFill>
                  <a:schemeClr val="tx2"/>
                </a:solidFill>
              </a:rPr>
              <a:t>	Önüne </a:t>
            </a:r>
            <a:r>
              <a:rPr lang="tr-TR" sz="2000" i="1" dirty="0">
                <a:solidFill>
                  <a:schemeClr val="tx2"/>
                </a:solidFill>
              </a:rPr>
              <a:t>serilen </a:t>
            </a:r>
            <a:r>
              <a:rPr lang="tr-TR" sz="2000" i="1" dirty="0" smtClean="0">
                <a:solidFill>
                  <a:schemeClr val="tx2"/>
                </a:solidFill>
              </a:rPr>
              <a:t>ülke </a:t>
            </a:r>
            <a:r>
              <a:rPr lang="tr-TR" sz="2000" i="1" dirty="0">
                <a:solidFill>
                  <a:schemeClr val="tx2"/>
                </a:solidFill>
              </a:rPr>
              <a:t>bayraklarını kaldırtmış ve tepki </a:t>
            </a:r>
            <a:r>
              <a:rPr lang="tr-TR" sz="2000" i="1" dirty="0" smtClean="0">
                <a:solidFill>
                  <a:schemeClr val="tx2"/>
                </a:solidFill>
              </a:rPr>
              <a:t>göstermiştir</a:t>
            </a:r>
          </a:p>
          <a:p>
            <a:pPr marL="457200" lvl="1" indent="0">
              <a:buNone/>
            </a:pPr>
            <a:endParaRPr lang="tr-TR" sz="2000" i="1" dirty="0">
              <a:solidFill>
                <a:schemeClr val="tx2"/>
              </a:solidFill>
            </a:endParaRPr>
          </a:p>
          <a:p>
            <a:pPr lvl="1"/>
            <a:r>
              <a:rPr lang="tr-TR" dirty="0" smtClean="0">
                <a:solidFill>
                  <a:schemeClr val="tx2"/>
                </a:solidFill>
              </a:rPr>
              <a:t> </a:t>
            </a:r>
            <a:r>
              <a:rPr lang="tr-TR" b="1" dirty="0">
                <a:solidFill>
                  <a:schemeClr val="tx2"/>
                </a:solidFill>
              </a:rPr>
              <a:t>Düşmanlarına bile insanca davranmıştır</a:t>
            </a:r>
          </a:p>
          <a:p>
            <a:pPr marL="457200" lvl="1" indent="0">
              <a:buNone/>
            </a:pPr>
            <a:r>
              <a:rPr lang="tr-TR" sz="2000" i="1" dirty="0" smtClean="0">
                <a:solidFill>
                  <a:schemeClr val="tx2"/>
                </a:solidFill>
              </a:rPr>
              <a:t>	</a:t>
            </a:r>
            <a:r>
              <a:rPr lang="tr-TR" sz="2000" i="1" dirty="0" err="1" smtClean="0">
                <a:solidFill>
                  <a:schemeClr val="tx2"/>
                </a:solidFill>
              </a:rPr>
              <a:t>Anzak</a:t>
            </a:r>
            <a:r>
              <a:rPr lang="tr-TR" sz="2000" i="1" dirty="0" smtClean="0">
                <a:solidFill>
                  <a:schemeClr val="tx2"/>
                </a:solidFill>
              </a:rPr>
              <a:t> annelerine </a:t>
            </a:r>
            <a:r>
              <a:rPr lang="tr-TR" sz="2000" i="1" dirty="0">
                <a:solidFill>
                  <a:schemeClr val="tx2"/>
                </a:solidFill>
              </a:rPr>
              <a:t>y</a:t>
            </a:r>
            <a:r>
              <a:rPr lang="tr-TR" sz="2000" i="1" dirty="0" smtClean="0">
                <a:solidFill>
                  <a:schemeClr val="tx2"/>
                </a:solidFill>
              </a:rPr>
              <a:t>azdığı mektup</a:t>
            </a:r>
            <a:endParaRPr lang="tr-TR" sz="20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45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dirty="0">
                <a:solidFill>
                  <a:schemeClr val="tx2"/>
                </a:solidFill>
              </a:rPr>
              <a:t>Bu tip bir takdiri kazanabilmek için gerçekten üst düzeyde değerleri hayata yansıtabilmek gerekir.</a:t>
            </a:r>
          </a:p>
          <a:p>
            <a:pPr marL="0" indent="0">
              <a:buNone/>
            </a:pPr>
            <a:endParaRPr lang="tr-TR" dirty="0"/>
          </a:p>
          <a:p>
            <a:pPr marL="0" indent="0" algn="ctr">
              <a:buNone/>
            </a:pPr>
            <a:r>
              <a:rPr lang="tr-T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Özetle;</a:t>
            </a:r>
          </a:p>
          <a:p>
            <a:pPr marL="0" indent="0" algn="ctr">
              <a:buNone/>
            </a:pPr>
            <a:r>
              <a:rPr lang="tr-TR" dirty="0" smtClean="0">
                <a:solidFill>
                  <a:schemeClr val="tx2"/>
                </a:solidFill>
              </a:rPr>
              <a:t>bedel ödemezsek, </a:t>
            </a:r>
          </a:p>
          <a:p>
            <a:pPr marL="0" indent="0" algn="ctr">
              <a:buNone/>
            </a:pPr>
            <a:r>
              <a:rPr lang="tr-TR" dirty="0" smtClean="0">
                <a:solidFill>
                  <a:schemeClr val="tx2"/>
                </a:solidFill>
              </a:rPr>
              <a:t>bir değerin bize ait olduğunu iddia edemeyiz…</a:t>
            </a:r>
          </a:p>
        </p:txBody>
      </p:sp>
    </p:spTree>
    <p:extLst>
      <p:ext uri="{BB962C8B-B14F-4D97-AF65-F5344CB8AC3E}">
        <p14:creationId xmlns:p14="http://schemas.microsoft.com/office/powerpoint/2010/main" val="51603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>
                <a:solidFill>
                  <a:schemeClr val="tx2"/>
                </a:solidFill>
              </a:rPr>
              <a:t>Gerek Hitler, gerek Saddam, </a:t>
            </a:r>
            <a:r>
              <a:rPr lang="tr-TR" dirty="0">
                <a:solidFill>
                  <a:schemeClr val="tx2"/>
                </a:solidFill>
              </a:rPr>
              <a:t>g</a:t>
            </a:r>
            <a:r>
              <a:rPr lang="tr-TR" dirty="0" smtClean="0">
                <a:solidFill>
                  <a:schemeClr val="tx2"/>
                </a:solidFill>
              </a:rPr>
              <a:t>erek Stalin</a:t>
            </a:r>
          </a:p>
          <a:p>
            <a:pPr marL="0" indent="0">
              <a:buNone/>
            </a:pPr>
            <a:r>
              <a:rPr lang="tr-TR" dirty="0" smtClean="0">
                <a:solidFill>
                  <a:schemeClr val="tx2"/>
                </a:solidFill>
              </a:rPr>
              <a:t>bir çok açıdan iyi liderlik özelliklerine sahiptir.</a:t>
            </a:r>
          </a:p>
          <a:p>
            <a:pPr marL="0" indent="0">
              <a:buNone/>
            </a:pPr>
            <a:endParaRPr lang="tr-TR" sz="24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tr-TR" dirty="0" smtClean="0">
                <a:solidFill>
                  <a:schemeClr val="tx2"/>
                </a:solidFill>
              </a:rPr>
              <a:t>Fakat onları diğer liderlerden ayıran temel bir</a:t>
            </a:r>
          </a:p>
          <a:p>
            <a:pPr marL="0" indent="0">
              <a:buNone/>
            </a:pPr>
            <a:r>
              <a:rPr lang="tr-TR" dirty="0" smtClean="0">
                <a:solidFill>
                  <a:schemeClr val="tx2"/>
                </a:solidFill>
              </a:rPr>
              <a:t>fark vardır; ‘’</a:t>
            </a:r>
            <a:r>
              <a:rPr lang="tr-TR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Ahlaki Pusulaları</a:t>
            </a:r>
            <a:r>
              <a:rPr lang="tr-TR" dirty="0" smtClean="0">
                <a:solidFill>
                  <a:schemeClr val="tx2"/>
                </a:solidFill>
              </a:rPr>
              <a:t>’’ sorunludur!</a:t>
            </a:r>
          </a:p>
          <a:p>
            <a:pPr marL="0" indent="0">
              <a:buNone/>
            </a:pPr>
            <a:r>
              <a:rPr lang="tr-TR" dirty="0" smtClean="0">
                <a:solidFill>
                  <a:schemeClr val="tx2"/>
                </a:solidFill>
              </a:rPr>
              <a:t>Yani; sonuç </a:t>
            </a:r>
            <a:r>
              <a:rPr lang="tr-TR" dirty="0">
                <a:solidFill>
                  <a:schemeClr val="tx2"/>
                </a:solidFill>
              </a:rPr>
              <a:t>i</a:t>
            </a:r>
            <a:r>
              <a:rPr lang="tr-TR" dirty="0" smtClean="0">
                <a:solidFill>
                  <a:schemeClr val="tx2"/>
                </a:solidFill>
              </a:rPr>
              <a:t>le ilgilidirler, süreç ile ilgili değildirler.</a:t>
            </a:r>
          </a:p>
          <a:p>
            <a:pPr marL="0" indent="0">
              <a:buNone/>
            </a:pPr>
            <a:endParaRPr lang="tr-TR" sz="24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tr-TR" dirty="0" smtClean="0">
                <a:solidFill>
                  <a:schemeClr val="tx2"/>
                </a:solidFill>
              </a:rPr>
              <a:t>Ahlak; süreç ile ilgilidir, adalet ile ilgilidir.</a:t>
            </a:r>
            <a:endParaRPr lang="tr-T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5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80550" cy="728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994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>
                <a:solidFill>
                  <a:schemeClr val="tx2"/>
                </a:solidFill>
              </a:rPr>
              <a:t>İçinde; acı, üzüntü, hayal </a:t>
            </a:r>
            <a:r>
              <a:rPr lang="tr-TR" dirty="0">
                <a:solidFill>
                  <a:schemeClr val="tx2"/>
                </a:solidFill>
              </a:rPr>
              <a:t>k</a:t>
            </a:r>
            <a:r>
              <a:rPr lang="tr-TR" dirty="0" smtClean="0">
                <a:solidFill>
                  <a:schemeClr val="tx2"/>
                </a:solidFill>
              </a:rPr>
              <a:t>ırıklığı ve başarısızlık olmayan bir hayattan önemli bir hikaye çıkmaz.</a:t>
            </a:r>
          </a:p>
          <a:p>
            <a:pPr marL="0" indent="0">
              <a:buNone/>
            </a:pPr>
            <a:endParaRPr lang="tr-TR" dirty="0" smtClean="0">
              <a:solidFill>
                <a:schemeClr val="tx2"/>
              </a:solidFill>
            </a:endParaRPr>
          </a:p>
          <a:p>
            <a:r>
              <a:rPr lang="tr-TR" dirty="0" smtClean="0">
                <a:solidFill>
                  <a:schemeClr val="tx2"/>
                </a:solidFill>
              </a:rPr>
              <a:t>En tehlikeli yalan; içine, doğru karışmış yalandır.</a:t>
            </a:r>
          </a:p>
          <a:p>
            <a:pPr marL="0" indent="0">
              <a:buNone/>
            </a:pPr>
            <a:endParaRPr lang="tr-TR" dirty="0">
              <a:solidFill>
                <a:schemeClr val="tx2"/>
              </a:solidFill>
            </a:endParaRPr>
          </a:p>
          <a:p>
            <a:r>
              <a:rPr lang="tr-TR" dirty="0" smtClean="0">
                <a:solidFill>
                  <a:schemeClr val="tx2"/>
                </a:solidFill>
              </a:rPr>
              <a:t>Başarı için öğretilen yada popüler kültürün pompaladığı doğrulardan uzak durmak gerekir.</a:t>
            </a:r>
          </a:p>
          <a:p>
            <a:pPr marL="0" indent="0">
              <a:buNone/>
            </a:pPr>
            <a:endParaRPr lang="tr-TR" dirty="0" smtClean="0">
              <a:solidFill>
                <a:schemeClr val="tx2"/>
              </a:solidFill>
            </a:endParaRPr>
          </a:p>
          <a:p>
            <a:r>
              <a:rPr lang="tr-TR" dirty="0" smtClean="0">
                <a:solidFill>
                  <a:schemeClr val="tx2"/>
                </a:solidFill>
              </a:rPr>
              <a:t>Zorlayıcı pratik yapmak durumundasınız.</a:t>
            </a:r>
          </a:p>
        </p:txBody>
      </p:sp>
      <p:sp>
        <p:nvSpPr>
          <p:cNvPr id="5" name="Başlık 1"/>
          <p:cNvSpPr txBox="1">
            <a:spLocks/>
          </p:cNvSpPr>
          <p:nvPr/>
        </p:nvSpPr>
        <p:spPr>
          <a:xfrm>
            <a:off x="539552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Liderliğe Giden Yolda Başarı Nedir?</a:t>
            </a:r>
            <a:endParaRPr lang="tr-T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552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75556" y="1268760"/>
            <a:ext cx="8229600" cy="936104"/>
          </a:xfrm>
        </p:spPr>
        <p:txBody>
          <a:bodyPr>
            <a:noAutofit/>
          </a:bodyPr>
          <a:lstStyle/>
          <a:p>
            <a:r>
              <a:rPr lang="tr-TR" sz="2800" dirty="0" smtClean="0">
                <a:solidFill>
                  <a:schemeClr val="tx2"/>
                </a:solidFill>
              </a:rPr>
              <a:t/>
            </a:r>
            <a:br>
              <a:rPr lang="tr-TR" sz="2800" dirty="0" smtClean="0">
                <a:solidFill>
                  <a:schemeClr val="tx2"/>
                </a:solidFill>
              </a:rPr>
            </a:br>
            <a:r>
              <a:rPr lang="tr-TR" sz="2800" dirty="0" smtClean="0">
                <a:solidFill>
                  <a:schemeClr val="tx2"/>
                </a:solidFill>
              </a:rPr>
              <a:t>Bir rivayete göre Osmanlı Paşasına</a:t>
            </a:r>
            <a:br>
              <a:rPr lang="tr-TR" sz="2800" dirty="0" smtClean="0">
                <a:solidFill>
                  <a:schemeClr val="tx2"/>
                </a:solidFill>
              </a:rPr>
            </a:br>
            <a:r>
              <a:rPr lang="tr-TR" sz="2800" dirty="0" smtClean="0">
                <a:solidFill>
                  <a:schemeClr val="tx2"/>
                </a:solidFill>
              </a:rPr>
              <a:t>‘’</a:t>
            </a:r>
            <a:r>
              <a:rPr lang="tr-TR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 ne kadar namuslusun</a:t>
            </a:r>
            <a:r>
              <a:rPr lang="tr-TR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??</a:t>
            </a:r>
            <a:r>
              <a:rPr lang="tr-TR" sz="2800" dirty="0">
                <a:solidFill>
                  <a:schemeClr val="tx2"/>
                </a:solidFill>
              </a:rPr>
              <a:t>’’ diye </a:t>
            </a:r>
            <a:r>
              <a:rPr lang="tr-TR" sz="2800" dirty="0" smtClean="0">
                <a:solidFill>
                  <a:schemeClr val="tx2"/>
                </a:solidFill>
              </a:rPr>
              <a:t>sormuşlar...</a:t>
            </a:r>
            <a:br>
              <a:rPr lang="tr-TR" sz="2800" dirty="0" smtClean="0">
                <a:solidFill>
                  <a:schemeClr val="tx2"/>
                </a:solidFill>
              </a:rPr>
            </a:br>
            <a:endParaRPr lang="tr-TR" sz="2800" dirty="0">
              <a:solidFill>
                <a:schemeClr val="tx2"/>
              </a:solidFill>
            </a:endParaRPr>
          </a:p>
        </p:txBody>
      </p:sp>
      <p:sp>
        <p:nvSpPr>
          <p:cNvPr id="4" name="Başlık 1"/>
          <p:cNvSpPr txBox="1">
            <a:spLocks/>
          </p:cNvSpPr>
          <p:nvPr/>
        </p:nvSpPr>
        <p:spPr>
          <a:xfrm>
            <a:off x="575556" y="2420888"/>
            <a:ext cx="82296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dirty="0">
                <a:solidFill>
                  <a:schemeClr val="tx2"/>
                </a:solidFill>
              </a:rPr>
              <a:t>Demiş ki; ‘’</a:t>
            </a:r>
            <a:r>
              <a:rPr lang="tr-TR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1000 Altına kadar</a:t>
            </a:r>
            <a:r>
              <a:rPr lang="tr-TR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r>
              <a:rPr lang="tr-TR" sz="2800" dirty="0" smtClean="0">
                <a:solidFill>
                  <a:schemeClr val="tx2"/>
                </a:solidFill>
              </a:rPr>
              <a:t>’’</a:t>
            </a:r>
            <a:endParaRPr lang="tr-TR" sz="2800" dirty="0">
              <a:solidFill>
                <a:schemeClr val="tx2"/>
              </a:solidFill>
            </a:endParaRPr>
          </a:p>
        </p:txBody>
      </p:sp>
      <p:sp>
        <p:nvSpPr>
          <p:cNvPr id="5" name="Başlık 1"/>
          <p:cNvSpPr txBox="1">
            <a:spLocks/>
          </p:cNvSpPr>
          <p:nvPr/>
        </p:nvSpPr>
        <p:spPr>
          <a:xfrm>
            <a:off x="575556" y="3501008"/>
            <a:ext cx="82296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dirty="0">
                <a:solidFill>
                  <a:schemeClr val="tx2"/>
                </a:solidFill>
              </a:rPr>
              <a:t>‘’</a:t>
            </a:r>
            <a:r>
              <a:rPr lang="tr-TR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Neden?</a:t>
            </a:r>
            <a:r>
              <a:rPr lang="tr-TR" sz="2800" dirty="0">
                <a:solidFill>
                  <a:schemeClr val="tx2"/>
                </a:solidFill>
              </a:rPr>
              <a:t>’’ diye sormuşlar</a:t>
            </a:r>
            <a:r>
              <a:rPr lang="tr-TR" sz="2800" dirty="0" smtClean="0">
                <a:solidFill>
                  <a:schemeClr val="tx2"/>
                </a:solidFill>
              </a:rPr>
              <a:t>…</a:t>
            </a:r>
            <a:endParaRPr lang="tr-TR" sz="2800" dirty="0">
              <a:solidFill>
                <a:schemeClr val="tx2"/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575556" y="4509120"/>
            <a:ext cx="82296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dirty="0">
                <a:solidFill>
                  <a:schemeClr val="tx2"/>
                </a:solidFill>
              </a:rPr>
              <a:t>‘’</a:t>
            </a:r>
            <a:r>
              <a:rPr lang="tr-TR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kadarına Hayır dedim de ondan…</a:t>
            </a:r>
            <a:r>
              <a:rPr lang="tr-TR" sz="2800" dirty="0">
                <a:solidFill>
                  <a:schemeClr val="tx2"/>
                </a:solidFill>
              </a:rPr>
              <a:t>’’ </a:t>
            </a:r>
            <a:r>
              <a:rPr lang="tr-TR" sz="2800" dirty="0" smtClean="0">
                <a:solidFill>
                  <a:schemeClr val="tx2"/>
                </a:solidFill>
              </a:rPr>
              <a:t>demiş…</a:t>
            </a:r>
            <a:endParaRPr lang="tr-TR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17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9552" y="-1"/>
            <a:ext cx="8229600" cy="1119195"/>
          </a:xfrm>
        </p:spPr>
        <p:txBody>
          <a:bodyPr>
            <a:normAutofit/>
          </a:bodyPr>
          <a:lstStyle/>
          <a:p>
            <a:pPr algn="l"/>
            <a:r>
              <a:rPr lang="tr-T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Sağlık Yöneticiliği </a:t>
            </a:r>
            <a:endParaRPr lang="tr-T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tx2"/>
                </a:solidFill>
              </a:rPr>
              <a:t>Çok değişkenli </a:t>
            </a:r>
            <a:r>
              <a:rPr lang="tr-TR" dirty="0" err="1" smtClean="0">
                <a:solidFill>
                  <a:schemeClr val="tx2"/>
                </a:solidFill>
              </a:rPr>
              <a:t>matriks</a:t>
            </a:r>
            <a:r>
              <a:rPr lang="tr-TR" dirty="0" smtClean="0">
                <a:solidFill>
                  <a:schemeClr val="tx2"/>
                </a:solidFill>
              </a:rPr>
              <a:t> bir yapı yönetimi</a:t>
            </a:r>
          </a:p>
          <a:p>
            <a:r>
              <a:rPr lang="tr-TR" dirty="0" smtClean="0">
                <a:solidFill>
                  <a:schemeClr val="tx2"/>
                </a:solidFill>
              </a:rPr>
              <a:t>Egoların yönetimi</a:t>
            </a:r>
          </a:p>
          <a:p>
            <a:r>
              <a:rPr lang="tr-TR" dirty="0" smtClean="0">
                <a:solidFill>
                  <a:schemeClr val="tx2"/>
                </a:solidFill>
              </a:rPr>
              <a:t>Hizmet süreçlerinin yönetimi</a:t>
            </a:r>
          </a:p>
          <a:p>
            <a:r>
              <a:rPr lang="tr-TR" dirty="0" smtClean="0">
                <a:solidFill>
                  <a:schemeClr val="tx2"/>
                </a:solidFill>
              </a:rPr>
              <a:t>Duyguların yönetimi</a:t>
            </a:r>
          </a:p>
          <a:p>
            <a:r>
              <a:rPr lang="tr-TR" dirty="0" smtClean="0">
                <a:solidFill>
                  <a:schemeClr val="tx2"/>
                </a:solidFill>
              </a:rPr>
              <a:t>Teknolojinin yönetimi</a:t>
            </a:r>
          </a:p>
          <a:p>
            <a:r>
              <a:rPr lang="tr-TR" dirty="0" smtClean="0">
                <a:solidFill>
                  <a:schemeClr val="tx2"/>
                </a:solidFill>
              </a:rPr>
              <a:t>Hukukun yönetimi</a:t>
            </a:r>
          </a:p>
          <a:p>
            <a:r>
              <a:rPr lang="tr-TR" dirty="0" smtClean="0">
                <a:solidFill>
                  <a:schemeClr val="tx2"/>
                </a:solidFill>
              </a:rPr>
              <a:t>Finansman yönetimi</a:t>
            </a:r>
            <a:endParaRPr lang="tr-T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04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25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tr-TR" dirty="0" smtClean="0">
                <a:solidFill>
                  <a:schemeClr val="tx2"/>
                </a:solidFill>
              </a:rPr>
              <a:t>O zaman;</a:t>
            </a:r>
          </a:p>
          <a:p>
            <a:pPr marL="0" indent="0" algn="ctr">
              <a:buNone/>
            </a:pPr>
            <a:endParaRPr lang="tr-TR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tr-TR" dirty="0" smtClean="0">
                <a:solidFill>
                  <a:schemeClr val="tx2"/>
                </a:solidFill>
              </a:rPr>
              <a:t>Bir </a:t>
            </a:r>
            <a:r>
              <a:rPr lang="tr-TR" dirty="0">
                <a:solidFill>
                  <a:schemeClr val="tx2"/>
                </a:solidFill>
              </a:rPr>
              <a:t>a</a:t>
            </a:r>
            <a:r>
              <a:rPr lang="tr-TR" dirty="0" smtClean="0">
                <a:solidFill>
                  <a:schemeClr val="tx2"/>
                </a:solidFill>
              </a:rPr>
              <a:t>ntik düşünürün söylediği gibi</a:t>
            </a:r>
            <a:br>
              <a:rPr lang="tr-TR" dirty="0" smtClean="0">
                <a:solidFill>
                  <a:schemeClr val="tx2"/>
                </a:solidFill>
              </a:rPr>
            </a:br>
            <a:r>
              <a:rPr lang="tr-TR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‘’Hiç kimse sınanmadığı günahın masumu değildir!‘’</a:t>
            </a:r>
          </a:p>
          <a:p>
            <a:pPr marL="0" indent="0" algn="ctr">
              <a:buNone/>
            </a:pPr>
            <a:endParaRPr lang="tr-TR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tr-TR" dirty="0" smtClean="0">
                <a:solidFill>
                  <a:schemeClr val="tx2"/>
                </a:solidFill>
              </a:rPr>
              <a:t>Dolayısı ile hepimiz sınandığımız zaman masumiyetimizi iddia edebiliriz.</a:t>
            </a:r>
            <a:br>
              <a:rPr lang="tr-TR" dirty="0" smtClean="0">
                <a:solidFill>
                  <a:schemeClr val="tx2"/>
                </a:solidFill>
              </a:rPr>
            </a:br>
            <a:endParaRPr lang="tr-T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81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Başlık"/>
          <p:cNvSpPr txBox="1">
            <a:spLocks/>
          </p:cNvSpPr>
          <p:nvPr/>
        </p:nvSpPr>
        <p:spPr>
          <a:xfrm>
            <a:off x="0" y="980728"/>
            <a:ext cx="9144000" cy="56886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tr-TR" sz="1200" dirty="0" smtClean="0">
              <a:solidFill>
                <a:schemeClr val="tx2">
                  <a:lumMod val="75000"/>
                </a:schemeClr>
              </a:solidFill>
              <a:latin typeface="MetroflexNarrowLightTR" pitchFamily="2" charset="-94"/>
            </a:endParaRPr>
          </a:p>
          <a:p>
            <a:pPr lvl="0">
              <a:spcBef>
                <a:spcPct val="0"/>
              </a:spcBef>
              <a:defRPr/>
            </a:pPr>
            <a:endParaRPr lang="tr-TR" sz="1200" dirty="0">
              <a:solidFill>
                <a:schemeClr val="tx2">
                  <a:lumMod val="75000"/>
                </a:schemeClr>
              </a:solidFill>
              <a:latin typeface="MetroflexNarrowLightTR" pitchFamily="2" charset="-94"/>
            </a:endParaRPr>
          </a:p>
          <a:p>
            <a:pPr lvl="0">
              <a:spcBef>
                <a:spcPct val="0"/>
              </a:spcBef>
              <a:defRPr/>
            </a:pPr>
            <a:endParaRPr lang="tr-TR" sz="1200" dirty="0" smtClean="0">
              <a:solidFill>
                <a:schemeClr val="tx2">
                  <a:lumMod val="75000"/>
                </a:schemeClr>
              </a:solidFill>
              <a:latin typeface="MetroflexNarrowLightTR" pitchFamily="2" charset="-94"/>
            </a:endParaRPr>
          </a:p>
          <a:p>
            <a:pPr lvl="0">
              <a:spcBef>
                <a:spcPct val="0"/>
              </a:spcBef>
              <a:defRPr/>
            </a:pPr>
            <a:endParaRPr lang="tr-TR" sz="1200" dirty="0">
              <a:solidFill>
                <a:schemeClr val="tx2">
                  <a:lumMod val="75000"/>
                </a:schemeClr>
              </a:solidFill>
              <a:latin typeface="MetroflexNarrowLightTR" pitchFamily="2" charset="-94"/>
            </a:endParaRPr>
          </a:p>
          <a:p>
            <a:pPr lvl="0">
              <a:spcBef>
                <a:spcPct val="0"/>
              </a:spcBef>
              <a:defRPr/>
            </a:pPr>
            <a:endParaRPr lang="tr-TR" sz="1200" dirty="0" smtClean="0">
              <a:solidFill>
                <a:schemeClr val="tx2">
                  <a:lumMod val="75000"/>
                </a:schemeClr>
              </a:solidFill>
              <a:latin typeface="MetroflexNarrowLightTR" pitchFamily="2" charset="-94"/>
            </a:endParaRPr>
          </a:p>
          <a:p>
            <a:pPr lvl="0">
              <a:spcBef>
                <a:spcPct val="0"/>
              </a:spcBef>
              <a:defRPr/>
            </a:pPr>
            <a:endParaRPr lang="tr-TR" sz="1200" dirty="0">
              <a:solidFill>
                <a:schemeClr val="tx2">
                  <a:lumMod val="75000"/>
                </a:schemeClr>
              </a:solidFill>
              <a:latin typeface="MetroflexNarrowLightTR" pitchFamily="2" charset="-94"/>
            </a:endParaRPr>
          </a:p>
          <a:p>
            <a:pPr lvl="0">
              <a:spcBef>
                <a:spcPct val="0"/>
              </a:spcBef>
              <a:defRPr/>
            </a:pPr>
            <a:endParaRPr lang="tr-TR" sz="1200" dirty="0" smtClean="0">
              <a:solidFill>
                <a:schemeClr val="tx2">
                  <a:lumMod val="75000"/>
                </a:schemeClr>
              </a:solidFill>
              <a:latin typeface="MetroflexNarrowLightTR" pitchFamily="2" charset="-94"/>
            </a:endParaRPr>
          </a:p>
          <a:p>
            <a:pPr lvl="0">
              <a:spcBef>
                <a:spcPct val="0"/>
              </a:spcBef>
              <a:defRPr/>
            </a:pPr>
            <a:endParaRPr lang="tr-TR" sz="1200" dirty="0" smtClean="0">
              <a:solidFill>
                <a:schemeClr val="tx2">
                  <a:lumMod val="75000"/>
                </a:schemeClr>
              </a:solidFill>
              <a:latin typeface="MetroflexNarrowLightTR" pitchFamily="2" charset="-94"/>
            </a:endParaRPr>
          </a:p>
          <a:p>
            <a:pPr lvl="0">
              <a:spcBef>
                <a:spcPct val="0"/>
              </a:spcBef>
              <a:defRPr/>
            </a:pPr>
            <a:r>
              <a:rPr lang="tr-TR" sz="2600" dirty="0" smtClean="0">
                <a:solidFill>
                  <a:schemeClr val="tx2">
                    <a:lumMod val="75000"/>
                  </a:schemeClr>
                </a:solidFill>
                <a:latin typeface="MetroflexNarrowLightTR" pitchFamily="2" charset="-94"/>
              </a:rPr>
              <a:t>			 </a:t>
            </a:r>
            <a:r>
              <a:rPr lang="tr-TR" sz="3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Murat KAYA</a:t>
            </a:r>
            <a:r>
              <a:rPr lang="tr-TR" sz="24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, MB, </a:t>
            </a:r>
            <a:r>
              <a:rPr lang="tr-TR" sz="2400" b="1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MSc</a:t>
            </a:r>
            <a:r>
              <a:rPr lang="tr-TR" sz="24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, MBA</a:t>
            </a:r>
          </a:p>
          <a:p>
            <a:pPr lvl="0">
              <a:spcBef>
                <a:spcPct val="0"/>
              </a:spcBef>
              <a:defRPr/>
            </a:pPr>
            <a:endParaRPr lang="tr-TR" sz="700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lvl="0">
              <a:spcBef>
                <a:spcPct val="0"/>
              </a:spcBef>
              <a:defRPr/>
            </a:pPr>
            <a:endParaRPr lang="tr-TR" sz="700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lvl="0">
              <a:spcBef>
                <a:spcPct val="0"/>
              </a:spcBef>
              <a:defRPr/>
            </a:pPr>
            <a:r>
              <a:rPr lang="tr-TR" sz="28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			 </a:t>
            </a:r>
            <a:r>
              <a:rPr lang="tr-TR" sz="2800" dirty="0" smtClean="0">
                <a:solidFill>
                  <a:schemeClr val="tx2">
                    <a:lumMod val="75000"/>
                  </a:schemeClr>
                </a:solidFill>
                <a:latin typeface="+mj-lt"/>
                <a:hlinkClick r:id="rId2"/>
              </a:rPr>
              <a:t>drkaya71@hotmail.com</a:t>
            </a:r>
            <a:r>
              <a:rPr lang="tr-TR" sz="28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endParaRPr lang="tr-TR" sz="2800" dirty="0" smtClean="0">
              <a:solidFill>
                <a:schemeClr val="tx2">
                  <a:lumMod val="75000"/>
                </a:schemeClr>
              </a:solidFill>
              <a:latin typeface="+mj-lt"/>
              <a:hlinkClick r:id="rId3"/>
            </a:endParaRPr>
          </a:p>
          <a:p>
            <a:pPr lvl="0">
              <a:spcBef>
                <a:spcPct val="0"/>
              </a:spcBef>
              <a:defRPr/>
            </a:pPr>
            <a:endParaRPr lang="tr-TR" sz="700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lvl="0">
              <a:spcBef>
                <a:spcPct val="0"/>
              </a:spcBef>
              <a:defRPr/>
            </a:pPr>
            <a:endParaRPr lang="tr-TR" sz="700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lvl="0">
              <a:spcBef>
                <a:spcPct val="0"/>
              </a:spcBef>
              <a:defRPr/>
            </a:pPr>
            <a:endParaRPr lang="tr-TR" sz="700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lvl="0">
              <a:spcBef>
                <a:spcPct val="0"/>
              </a:spcBef>
              <a:defRPr/>
            </a:pPr>
            <a:r>
              <a:rPr lang="tr-TR" sz="2400" dirty="0" smtClean="0">
                <a:solidFill>
                  <a:srgbClr val="0070C0"/>
                </a:solidFill>
                <a:latin typeface="+mj-lt"/>
              </a:rPr>
              <a:t>			 </a:t>
            </a:r>
            <a:r>
              <a:rPr lang="tr-TR" sz="2800" dirty="0" smtClean="0">
                <a:solidFill>
                  <a:srgbClr val="0070C0"/>
                </a:solidFill>
                <a:latin typeface="+mj-lt"/>
              </a:rPr>
              <a:t>@drkaya71</a:t>
            </a:r>
            <a:endParaRPr lang="tr-TR" sz="2800" dirty="0" smtClean="0">
              <a:solidFill>
                <a:srgbClr val="0070C0"/>
              </a:solidFill>
              <a:latin typeface="+mj-lt"/>
              <a:hlinkClick r:id="rId3"/>
            </a:endParaRPr>
          </a:p>
          <a:p>
            <a:pPr lvl="0">
              <a:spcBef>
                <a:spcPct val="0"/>
              </a:spcBef>
              <a:defRPr/>
            </a:pPr>
            <a:endParaRPr lang="tr-TR" sz="700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lvl="0">
              <a:spcBef>
                <a:spcPct val="0"/>
              </a:spcBef>
              <a:defRPr/>
            </a:pPr>
            <a:endParaRPr lang="tr-TR" sz="700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lvl="0">
              <a:spcBef>
                <a:spcPct val="0"/>
              </a:spcBef>
              <a:defRPr/>
            </a:pPr>
            <a:endParaRPr lang="tr-TR" sz="700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lvl="0">
              <a:spcBef>
                <a:spcPct val="0"/>
              </a:spcBef>
              <a:defRPr/>
            </a:pPr>
            <a:r>
              <a:rPr lang="tr-TR" sz="28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			</a:t>
            </a:r>
            <a:r>
              <a:rPr lang="tr-TR" sz="2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tr-TR" sz="28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muratky.com  &amp;  muratky.net</a:t>
            </a:r>
          </a:p>
          <a:p>
            <a:pPr lvl="0">
              <a:spcBef>
                <a:spcPct val="0"/>
              </a:spcBef>
              <a:defRPr/>
            </a:pPr>
            <a:endParaRPr lang="tr-TR" sz="3200" dirty="0" smtClean="0">
              <a:solidFill>
                <a:schemeClr val="tx2">
                  <a:lumMod val="75000"/>
                </a:schemeClr>
              </a:solidFill>
              <a:latin typeface="MetroflexNarrowLightTR" pitchFamily="2" charset="-94"/>
            </a:endParaRPr>
          </a:p>
          <a:p>
            <a:pPr lvl="0">
              <a:spcBef>
                <a:spcPct val="0"/>
              </a:spcBef>
              <a:defRPr/>
            </a:pPr>
            <a:endParaRPr lang="tr-TR" sz="3200" dirty="0" smtClean="0">
              <a:solidFill>
                <a:schemeClr val="tx2">
                  <a:lumMod val="75000"/>
                </a:schemeClr>
              </a:solidFill>
              <a:latin typeface="MetroflexNarrowLightTR" pitchFamily="2" charset="-94"/>
            </a:endParaRPr>
          </a:p>
          <a:p>
            <a:pPr lvl="0">
              <a:spcBef>
                <a:spcPct val="0"/>
              </a:spcBef>
              <a:defRPr/>
            </a:pPr>
            <a:endParaRPr lang="tr-TR" sz="3200" dirty="0">
              <a:solidFill>
                <a:schemeClr val="tx2">
                  <a:lumMod val="75000"/>
                </a:schemeClr>
              </a:solidFill>
              <a:latin typeface="MetroflexNarrowLightTR" pitchFamily="2" charset="-94"/>
            </a:endParaRPr>
          </a:p>
          <a:p>
            <a:pPr lvl="0">
              <a:spcBef>
                <a:spcPct val="0"/>
              </a:spcBef>
              <a:defRPr/>
            </a:pPr>
            <a:endParaRPr lang="tr-TR" sz="2400" dirty="0" smtClean="0">
              <a:solidFill>
                <a:schemeClr val="tx2">
                  <a:lumMod val="75000"/>
                </a:schemeClr>
              </a:solidFill>
              <a:latin typeface="MetroflexNarrowLightTR" pitchFamily="2" charset="-94"/>
            </a:endParaRPr>
          </a:p>
        </p:txBody>
      </p:sp>
      <p:pic>
        <p:nvPicPr>
          <p:cNvPr id="5" name="Picture 4" descr="linkedin-icon-logo-vector.png (400×400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2276936"/>
            <a:ext cx="576064" cy="576064"/>
          </a:xfrm>
          <a:prstGeom prst="rect">
            <a:avLst/>
          </a:prstGeom>
          <a:noFill/>
        </p:spPr>
      </p:pic>
      <p:pic>
        <p:nvPicPr>
          <p:cNvPr id="6" name="Picture 6" descr="Twitter_logo_blue.png (1139×926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3941908"/>
            <a:ext cx="432048" cy="351252"/>
          </a:xfrm>
          <a:prstGeom prst="rect">
            <a:avLst/>
          </a:prstGeom>
          <a:noFill/>
        </p:spPr>
      </p:pic>
      <p:pic>
        <p:nvPicPr>
          <p:cNvPr id="7" name="Picture 8" descr="et.jpg (329×339)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5696" y="3141120"/>
            <a:ext cx="489102" cy="503968"/>
          </a:xfrm>
          <a:prstGeom prst="rect">
            <a:avLst/>
          </a:prstGeom>
          <a:noFill/>
        </p:spPr>
      </p:pic>
      <p:pic>
        <p:nvPicPr>
          <p:cNvPr id="8" name="Picture 10" descr="google-chrome-internet.jpg (650×250)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59632" y="4509184"/>
            <a:ext cx="1497600" cy="57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150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chemeClr val="tx2"/>
                </a:solidFill>
              </a:rPr>
              <a:t>Otelcilik </a:t>
            </a:r>
            <a:r>
              <a:rPr lang="tr-TR" dirty="0">
                <a:solidFill>
                  <a:schemeClr val="tx2"/>
                </a:solidFill>
              </a:rPr>
              <a:t>H</a:t>
            </a:r>
            <a:r>
              <a:rPr lang="tr-TR" dirty="0" smtClean="0">
                <a:solidFill>
                  <a:schemeClr val="tx2"/>
                </a:solidFill>
              </a:rPr>
              <a:t>izmetlerinin yönetimi</a:t>
            </a:r>
          </a:p>
          <a:p>
            <a:r>
              <a:rPr lang="tr-TR" dirty="0" smtClean="0">
                <a:solidFill>
                  <a:schemeClr val="tx2"/>
                </a:solidFill>
              </a:rPr>
              <a:t>Bilgi </a:t>
            </a:r>
            <a:r>
              <a:rPr lang="tr-TR" dirty="0">
                <a:solidFill>
                  <a:schemeClr val="tx2"/>
                </a:solidFill>
              </a:rPr>
              <a:t>S</a:t>
            </a:r>
            <a:r>
              <a:rPr lang="tr-TR" dirty="0" smtClean="0">
                <a:solidFill>
                  <a:schemeClr val="tx2"/>
                </a:solidFill>
              </a:rPr>
              <a:t>istemlerinin yönetimi</a:t>
            </a:r>
          </a:p>
          <a:p>
            <a:r>
              <a:rPr lang="tr-TR" dirty="0" smtClean="0">
                <a:solidFill>
                  <a:schemeClr val="tx2"/>
                </a:solidFill>
              </a:rPr>
              <a:t>Mevzuatın yönetimi</a:t>
            </a:r>
          </a:p>
          <a:p>
            <a:r>
              <a:rPr lang="tr-TR" dirty="0" smtClean="0">
                <a:solidFill>
                  <a:schemeClr val="tx2"/>
                </a:solidFill>
              </a:rPr>
              <a:t>Teknik </a:t>
            </a:r>
            <a:r>
              <a:rPr lang="tr-TR" dirty="0">
                <a:solidFill>
                  <a:schemeClr val="tx2"/>
                </a:solidFill>
              </a:rPr>
              <a:t>y</a:t>
            </a:r>
            <a:r>
              <a:rPr lang="tr-TR" dirty="0" smtClean="0">
                <a:solidFill>
                  <a:schemeClr val="tx2"/>
                </a:solidFill>
              </a:rPr>
              <a:t>apının yönetimi</a:t>
            </a:r>
          </a:p>
          <a:p>
            <a:r>
              <a:rPr lang="tr-TR" dirty="0" smtClean="0">
                <a:solidFill>
                  <a:schemeClr val="tx2"/>
                </a:solidFill>
              </a:rPr>
              <a:t>İnsan </a:t>
            </a:r>
            <a:r>
              <a:rPr lang="tr-TR" dirty="0">
                <a:solidFill>
                  <a:schemeClr val="tx2"/>
                </a:solidFill>
              </a:rPr>
              <a:t>K</a:t>
            </a:r>
            <a:r>
              <a:rPr lang="tr-TR" dirty="0" smtClean="0">
                <a:solidFill>
                  <a:schemeClr val="tx2"/>
                </a:solidFill>
              </a:rPr>
              <a:t>aynaklarının yönetimi</a:t>
            </a:r>
          </a:p>
          <a:p>
            <a:r>
              <a:rPr lang="tr-TR" dirty="0">
                <a:solidFill>
                  <a:schemeClr val="tx2"/>
                </a:solidFill>
              </a:rPr>
              <a:t>Doktorların </a:t>
            </a:r>
            <a:r>
              <a:rPr lang="tr-TR" dirty="0" smtClean="0">
                <a:solidFill>
                  <a:schemeClr val="tx2"/>
                </a:solidFill>
              </a:rPr>
              <a:t>yönetimi</a:t>
            </a:r>
            <a:endParaRPr lang="tr-TR" dirty="0">
              <a:solidFill>
                <a:schemeClr val="tx2"/>
              </a:solidFill>
            </a:endParaRPr>
          </a:p>
          <a:p>
            <a:r>
              <a:rPr lang="tr-TR" dirty="0" smtClean="0">
                <a:solidFill>
                  <a:schemeClr val="tx2"/>
                </a:solidFill>
              </a:rPr>
              <a:t>Yönetim </a:t>
            </a:r>
            <a:r>
              <a:rPr lang="tr-TR" dirty="0">
                <a:solidFill>
                  <a:schemeClr val="tx2"/>
                </a:solidFill>
              </a:rPr>
              <a:t>K</a:t>
            </a:r>
            <a:r>
              <a:rPr lang="tr-TR" dirty="0" smtClean="0">
                <a:solidFill>
                  <a:schemeClr val="tx2"/>
                </a:solidFill>
              </a:rPr>
              <a:t>urulunun yönetimi</a:t>
            </a:r>
            <a:endParaRPr lang="tr-T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51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tr-TR" dirty="0" smtClean="0">
                <a:solidFill>
                  <a:schemeClr val="tx2"/>
                </a:solidFill>
              </a:rPr>
              <a:t>Bu kadar geniş yelpazede </a:t>
            </a:r>
          </a:p>
          <a:p>
            <a:pPr marL="0" indent="0" algn="ctr">
              <a:buNone/>
            </a:pPr>
            <a:r>
              <a:rPr lang="tr-TR" dirty="0" smtClean="0">
                <a:solidFill>
                  <a:schemeClr val="tx2"/>
                </a:solidFill>
              </a:rPr>
              <a:t>farklı ihtisas alanlarının yönetimi </a:t>
            </a:r>
          </a:p>
          <a:p>
            <a:pPr marL="0" indent="0" algn="ctr">
              <a:buNone/>
            </a:pPr>
            <a:r>
              <a:rPr lang="tr-TR" dirty="0">
                <a:solidFill>
                  <a:schemeClr val="tx2"/>
                </a:solidFill>
              </a:rPr>
              <a:t>b</a:t>
            </a:r>
            <a:r>
              <a:rPr lang="tr-TR" dirty="0" smtClean="0">
                <a:solidFill>
                  <a:schemeClr val="tx2"/>
                </a:solidFill>
              </a:rPr>
              <a:t>ilgi, birikim, deneyim, tecrübe ve </a:t>
            </a:r>
          </a:p>
          <a:p>
            <a:pPr marL="0" indent="0" algn="ctr">
              <a:buNone/>
            </a:pPr>
            <a:r>
              <a:rPr lang="tr-TR" dirty="0" smtClean="0">
                <a:solidFill>
                  <a:schemeClr val="tx2"/>
                </a:solidFill>
              </a:rPr>
              <a:t>en önemlisi;</a:t>
            </a:r>
          </a:p>
          <a:p>
            <a:pPr marL="0" indent="0" algn="ctr">
              <a:buNone/>
            </a:pPr>
            <a:r>
              <a:rPr lang="tr-TR" dirty="0" smtClean="0">
                <a:solidFill>
                  <a:schemeClr val="tx2"/>
                </a:solidFill>
              </a:rPr>
              <a:t>sağlam bir ‘’</a:t>
            </a:r>
            <a:r>
              <a:rPr lang="tr-TR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İRADE</a:t>
            </a:r>
            <a:r>
              <a:rPr lang="tr-TR" dirty="0" smtClean="0">
                <a:solidFill>
                  <a:schemeClr val="tx2"/>
                </a:solidFill>
              </a:rPr>
              <a:t>’’ gerektirir…</a:t>
            </a:r>
          </a:p>
          <a:p>
            <a:pPr marL="0" indent="0" algn="ctr">
              <a:buNone/>
            </a:pPr>
            <a:endParaRPr lang="tr-TR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tr-TR" dirty="0" smtClean="0">
                <a:solidFill>
                  <a:schemeClr val="tx2"/>
                </a:solidFill>
              </a:rPr>
              <a:t>Biz bunun adına </a:t>
            </a:r>
            <a:r>
              <a:rPr lang="tr-T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LİDERLİK</a:t>
            </a:r>
            <a:r>
              <a:rPr lang="tr-TR" dirty="0" smtClean="0">
                <a:solidFill>
                  <a:schemeClr val="tx2"/>
                </a:solidFill>
              </a:rPr>
              <a:t> diyoruz…</a:t>
            </a:r>
            <a:endParaRPr lang="tr-T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51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 descr="İlgili res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76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92500" lnSpcReduction="20000"/>
          </a:bodyPr>
          <a:lstStyle/>
          <a:p>
            <a:r>
              <a:rPr lang="tr-TR" dirty="0" smtClean="0">
                <a:solidFill>
                  <a:schemeClr val="tx2"/>
                </a:solidFill>
              </a:rPr>
              <a:t>Liderlik nedir?</a:t>
            </a:r>
          </a:p>
          <a:p>
            <a:pPr marL="0" indent="0">
              <a:buNone/>
            </a:pPr>
            <a:endParaRPr lang="tr-TR" dirty="0" smtClean="0">
              <a:solidFill>
                <a:schemeClr val="tx2"/>
              </a:solidFill>
            </a:endParaRPr>
          </a:p>
          <a:p>
            <a:r>
              <a:rPr lang="tr-TR" dirty="0" smtClean="0">
                <a:solidFill>
                  <a:schemeClr val="tx2"/>
                </a:solidFill>
              </a:rPr>
              <a:t>Liderlik doğuştan mı gelir, sonradan mı kazanılır?</a:t>
            </a:r>
          </a:p>
          <a:p>
            <a:pPr marL="0" indent="0">
              <a:buNone/>
            </a:pPr>
            <a:endParaRPr lang="tr-TR" dirty="0" smtClean="0">
              <a:solidFill>
                <a:schemeClr val="tx2"/>
              </a:solidFill>
            </a:endParaRPr>
          </a:p>
          <a:p>
            <a:r>
              <a:rPr lang="tr-TR" dirty="0" smtClean="0">
                <a:solidFill>
                  <a:schemeClr val="tx2"/>
                </a:solidFill>
              </a:rPr>
              <a:t>Lider olmanın özellikleri nelerdir?</a:t>
            </a:r>
          </a:p>
          <a:p>
            <a:pPr marL="0" indent="0">
              <a:buNone/>
            </a:pPr>
            <a:endParaRPr lang="tr-TR" dirty="0" smtClean="0">
              <a:solidFill>
                <a:schemeClr val="tx2"/>
              </a:solidFill>
            </a:endParaRPr>
          </a:p>
          <a:p>
            <a:r>
              <a:rPr lang="tr-TR" dirty="0" smtClean="0">
                <a:solidFill>
                  <a:schemeClr val="tx2"/>
                </a:solidFill>
              </a:rPr>
              <a:t>Liderlik vasıflarını taşıyan kişiler aynı liderlik özelliklerini gösterirler mi?</a:t>
            </a:r>
          </a:p>
          <a:p>
            <a:pPr marL="0" indent="0">
              <a:buNone/>
            </a:pPr>
            <a:endParaRPr lang="tr-TR" dirty="0" smtClean="0">
              <a:solidFill>
                <a:schemeClr val="tx2"/>
              </a:solidFill>
            </a:endParaRPr>
          </a:p>
          <a:p>
            <a:r>
              <a:rPr lang="tr-TR" dirty="0" smtClean="0">
                <a:solidFill>
                  <a:schemeClr val="tx2"/>
                </a:solidFill>
              </a:rPr>
              <a:t>Liderlik ile cinsiyet farkı arasındaki ilişki?</a:t>
            </a:r>
            <a:endParaRPr lang="tr-TR" dirty="0">
              <a:solidFill>
                <a:schemeClr val="tx2"/>
              </a:solidFill>
            </a:endParaRPr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tr-T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Liderlik</a:t>
            </a:r>
            <a:endParaRPr lang="tr-T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351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853136"/>
          </a:xfrm>
        </p:spPr>
        <p:txBody>
          <a:bodyPr>
            <a:normAutofit fontScale="70000" lnSpcReduction="20000"/>
          </a:bodyPr>
          <a:lstStyle/>
          <a:p>
            <a:r>
              <a:rPr lang="tr-TR" dirty="0" smtClean="0">
                <a:solidFill>
                  <a:schemeClr val="tx2"/>
                </a:solidFill>
              </a:rPr>
              <a:t>İnsan beyni; düşünen beyin ve hisseden </a:t>
            </a:r>
            <a:r>
              <a:rPr lang="tr-TR" dirty="0">
                <a:solidFill>
                  <a:schemeClr val="tx2"/>
                </a:solidFill>
              </a:rPr>
              <a:t>b</a:t>
            </a:r>
            <a:r>
              <a:rPr lang="tr-TR" dirty="0" smtClean="0">
                <a:solidFill>
                  <a:schemeClr val="tx2"/>
                </a:solidFill>
              </a:rPr>
              <a:t>eyinden oluşur</a:t>
            </a:r>
            <a:endParaRPr lang="tr-TR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tr-TR" dirty="0" smtClean="0">
              <a:solidFill>
                <a:schemeClr val="tx2"/>
              </a:solidFill>
            </a:endParaRPr>
          </a:p>
          <a:p>
            <a:r>
              <a:rPr lang="tr-TR" dirty="0" smtClean="0">
                <a:solidFill>
                  <a:schemeClr val="tx2"/>
                </a:solidFill>
              </a:rPr>
              <a:t>Sosyal Norm - Piyasa Normları</a:t>
            </a:r>
          </a:p>
          <a:p>
            <a:pPr marL="0" indent="0">
              <a:buNone/>
            </a:pPr>
            <a:endParaRPr lang="tr-TR" dirty="0" smtClean="0">
              <a:solidFill>
                <a:schemeClr val="tx2"/>
              </a:solidFill>
            </a:endParaRPr>
          </a:p>
          <a:p>
            <a:r>
              <a:rPr lang="tr-TR" dirty="0" smtClean="0">
                <a:solidFill>
                  <a:schemeClr val="tx2"/>
                </a:solidFill>
              </a:rPr>
              <a:t>Türk </a:t>
            </a:r>
            <a:r>
              <a:rPr lang="tr-TR" dirty="0">
                <a:solidFill>
                  <a:schemeClr val="tx2"/>
                </a:solidFill>
              </a:rPr>
              <a:t>k</a:t>
            </a:r>
            <a:r>
              <a:rPr lang="tr-TR" dirty="0" smtClean="0">
                <a:solidFill>
                  <a:schemeClr val="tx2"/>
                </a:solidFill>
              </a:rPr>
              <a:t>ültürü </a:t>
            </a:r>
            <a:r>
              <a:rPr lang="tr-TR" dirty="0">
                <a:solidFill>
                  <a:schemeClr val="tx2"/>
                </a:solidFill>
              </a:rPr>
              <a:t>h</a:t>
            </a:r>
            <a:r>
              <a:rPr lang="tr-TR" dirty="0" smtClean="0">
                <a:solidFill>
                  <a:schemeClr val="tx2"/>
                </a:solidFill>
              </a:rPr>
              <a:t>angi </a:t>
            </a:r>
            <a:r>
              <a:rPr lang="tr-TR" dirty="0">
                <a:solidFill>
                  <a:schemeClr val="tx2"/>
                </a:solidFill>
              </a:rPr>
              <a:t>n</a:t>
            </a:r>
            <a:r>
              <a:rPr lang="tr-TR" dirty="0" smtClean="0">
                <a:solidFill>
                  <a:schemeClr val="tx2"/>
                </a:solidFill>
              </a:rPr>
              <a:t>ormlarla yaşar?</a:t>
            </a:r>
          </a:p>
          <a:p>
            <a:pPr marL="0" indent="0">
              <a:buNone/>
            </a:pPr>
            <a:endParaRPr lang="tr-TR" dirty="0" smtClean="0">
              <a:solidFill>
                <a:schemeClr val="tx2"/>
              </a:solidFill>
            </a:endParaRPr>
          </a:p>
          <a:p>
            <a:r>
              <a:rPr lang="tr-TR" dirty="0" smtClean="0">
                <a:solidFill>
                  <a:schemeClr val="tx2"/>
                </a:solidFill>
              </a:rPr>
              <a:t>İnsanlara hangi normlarla düşündürdüğümüz önemli</a:t>
            </a:r>
          </a:p>
          <a:p>
            <a:pPr marL="0" indent="0">
              <a:buNone/>
            </a:pPr>
            <a:endParaRPr lang="tr-TR" dirty="0" smtClean="0">
              <a:solidFill>
                <a:schemeClr val="tx2"/>
              </a:solidFill>
            </a:endParaRPr>
          </a:p>
          <a:p>
            <a:r>
              <a:rPr lang="tr-TR" dirty="0" smtClean="0">
                <a:solidFill>
                  <a:schemeClr val="tx2"/>
                </a:solidFill>
              </a:rPr>
              <a:t>Türk kültürü daha </a:t>
            </a:r>
            <a:r>
              <a:rPr lang="tr-TR" dirty="0">
                <a:solidFill>
                  <a:schemeClr val="tx2"/>
                </a:solidFill>
              </a:rPr>
              <a:t>ç</a:t>
            </a:r>
            <a:r>
              <a:rPr lang="tr-TR" dirty="0" smtClean="0">
                <a:solidFill>
                  <a:schemeClr val="tx2"/>
                </a:solidFill>
              </a:rPr>
              <a:t>ok hangi beyinle düşünür?</a:t>
            </a:r>
          </a:p>
          <a:p>
            <a:pPr marL="0" indent="0">
              <a:buNone/>
            </a:pPr>
            <a:endParaRPr lang="tr-TR" dirty="0" smtClean="0">
              <a:solidFill>
                <a:schemeClr val="tx2"/>
              </a:solidFill>
            </a:endParaRPr>
          </a:p>
          <a:p>
            <a:r>
              <a:rPr lang="tr-TR" dirty="0" smtClean="0">
                <a:solidFill>
                  <a:schemeClr val="tx2"/>
                </a:solidFill>
              </a:rPr>
              <a:t>Hisseden beyinle </a:t>
            </a:r>
            <a:r>
              <a:rPr lang="tr-TR" dirty="0">
                <a:solidFill>
                  <a:schemeClr val="tx2"/>
                </a:solidFill>
              </a:rPr>
              <a:t>s</a:t>
            </a:r>
            <a:r>
              <a:rPr lang="tr-TR" dirty="0" smtClean="0">
                <a:solidFill>
                  <a:schemeClr val="tx2"/>
                </a:solidFill>
              </a:rPr>
              <a:t>osyal </a:t>
            </a:r>
            <a:r>
              <a:rPr lang="tr-TR" dirty="0">
                <a:solidFill>
                  <a:schemeClr val="tx2"/>
                </a:solidFill>
              </a:rPr>
              <a:t>n</a:t>
            </a:r>
            <a:r>
              <a:rPr lang="tr-TR" dirty="0" smtClean="0">
                <a:solidFill>
                  <a:schemeClr val="tx2"/>
                </a:solidFill>
              </a:rPr>
              <a:t>ormlar el eledir…</a:t>
            </a:r>
          </a:p>
          <a:p>
            <a:pPr marL="0" indent="0">
              <a:buNone/>
            </a:pPr>
            <a:endParaRPr lang="tr-TR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tr-TR" dirty="0">
                <a:solidFill>
                  <a:schemeClr val="tx2"/>
                </a:solidFill>
              </a:rPr>
              <a:t> </a:t>
            </a:r>
            <a:r>
              <a:rPr lang="tr-TR" dirty="0" smtClean="0">
                <a:solidFill>
                  <a:schemeClr val="tx2"/>
                </a:solidFill>
              </a:rPr>
              <a:t>    </a:t>
            </a:r>
            <a:r>
              <a:rPr lang="tr-TR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Bir hikayeniz yada bir başarınız varsa arkasında bu normlar vardır…</a:t>
            </a:r>
          </a:p>
        </p:txBody>
      </p:sp>
      <p:sp>
        <p:nvSpPr>
          <p:cNvPr id="5" name="Başlık 1"/>
          <p:cNvSpPr txBox="1">
            <a:spLocks/>
          </p:cNvSpPr>
          <p:nvPr/>
        </p:nvSpPr>
        <p:spPr>
          <a:xfrm>
            <a:off x="539552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Sağlıkta Liderlik</a:t>
            </a:r>
            <a:endParaRPr lang="tr-T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305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smtClean="0">
                <a:solidFill>
                  <a:schemeClr val="tx2"/>
                </a:solidFill>
              </a:rPr>
              <a:t>İnsanları yönetmek duyguları yönetmektir.</a:t>
            </a:r>
          </a:p>
          <a:p>
            <a:pPr marL="0" indent="0">
              <a:buNone/>
            </a:pPr>
            <a:endParaRPr lang="tr-TR" dirty="0" smtClean="0">
              <a:solidFill>
                <a:schemeClr val="tx2"/>
              </a:solidFill>
            </a:endParaRPr>
          </a:p>
          <a:p>
            <a:r>
              <a:rPr lang="tr-TR" dirty="0">
                <a:solidFill>
                  <a:schemeClr val="tx2"/>
                </a:solidFill>
              </a:rPr>
              <a:t>İ</a:t>
            </a:r>
            <a:r>
              <a:rPr lang="tr-TR" dirty="0" smtClean="0">
                <a:solidFill>
                  <a:schemeClr val="tx2"/>
                </a:solidFill>
              </a:rPr>
              <a:t>nsanları yönetirken </a:t>
            </a:r>
            <a:r>
              <a:rPr lang="tr-TR" dirty="0">
                <a:solidFill>
                  <a:schemeClr val="tx2"/>
                </a:solidFill>
              </a:rPr>
              <a:t>d</a:t>
            </a:r>
            <a:r>
              <a:rPr lang="tr-TR" dirty="0" smtClean="0">
                <a:solidFill>
                  <a:schemeClr val="tx2"/>
                </a:solidFill>
              </a:rPr>
              <a:t>uyguları yönetebilirseniz lider olursunuz. O duyguları yönetebilmek için de öncelikle kişinin kendi duygularını yönetebilmesi, kendisinin farkında olması gerekir.</a:t>
            </a:r>
          </a:p>
          <a:p>
            <a:pPr marL="0" indent="0">
              <a:buNone/>
            </a:pPr>
            <a:endParaRPr lang="tr-TR" dirty="0" smtClean="0">
              <a:solidFill>
                <a:schemeClr val="tx2"/>
              </a:solidFill>
            </a:endParaRPr>
          </a:p>
          <a:p>
            <a:r>
              <a:rPr lang="tr-TR" dirty="0" smtClean="0">
                <a:solidFill>
                  <a:schemeClr val="tx2"/>
                </a:solidFill>
              </a:rPr>
              <a:t>Türkiye gibi ilişki yönelimli bir kültürde insanlar bütünü ile sosyal normlarla çalışır, yaşar ve buna duyarlı olan liderlerin arkasından giderler. Bunun için gerekirse kendi çıkarlarından bile vazgeçerler.</a:t>
            </a:r>
          </a:p>
          <a:p>
            <a:endParaRPr lang="tr-T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94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if liderlik ile ilgili görsel sonucu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6048375" cy="5733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067944" y="1628800"/>
            <a:ext cx="5073269" cy="5229200"/>
          </a:xfrm>
        </p:spPr>
        <p:txBody>
          <a:bodyPr>
            <a:normAutofit fontScale="77500" lnSpcReduction="20000"/>
          </a:bodyPr>
          <a:lstStyle/>
          <a:p>
            <a:r>
              <a:rPr lang="tr-TR" dirty="0" smtClean="0">
                <a:solidFill>
                  <a:schemeClr val="tx2"/>
                </a:solidFill>
              </a:rPr>
              <a:t>Fedakarlık ederler, arkalarından giderler…</a:t>
            </a:r>
          </a:p>
          <a:p>
            <a:pPr marL="0" indent="0">
              <a:buNone/>
            </a:pPr>
            <a:endParaRPr lang="tr-TR" dirty="0" smtClean="0">
              <a:solidFill>
                <a:schemeClr val="tx2"/>
              </a:solidFill>
            </a:endParaRPr>
          </a:p>
          <a:p>
            <a:r>
              <a:rPr lang="tr-TR" dirty="0" smtClean="0">
                <a:solidFill>
                  <a:schemeClr val="tx2"/>
                </a:solidFill>
              </a:rPr>
              <a:t>Türk kültüründe yönetmek bu süreçleri hesaba katmakla mümkündür.</a:t>
            </a:r>
          </a:p>
          <a:p>
            <a:pPr marL="0" indent="0">
              <a:buNone/>
            </a:pPr>
            <a:endParaRPr lang="tr-TR" dirty="0" smtClean="0">
              <a:solidFill>
                <a:schemeClr val="tx2"/>
              </a:solidFill>
            </a:endParaRPr>
          </a:p>
          <a:p>
            <a:r>
              <a:rPr lang="tr-TR" dirty="0" smtClean="0">
                <a:solidFill>
                  <a:schemeClr val="tx2"/>
                </a:solidFill>
              </a:rPr>
              <a:t>Amerikan kültüründen transfer edilmiş, İngiltere’den gelmiş veya </a:t>
            </a:r>
          </a:p>
          <a:p>
            <a:pPr marL="0" indent="0">
              <a:buNone/>
            </a:pPr>
            <a:r>
              <a:rPr lang="tr-TR" dirty="0" smtClean="0">
                <a:solidFill>
                  <a:schemeClr val="tx2"/>
                </a:solidFill>
              </a:rPr>
              <a:t>     Almanya’da sulanmış kavramlarla</a:t>
            </a:r>
          </a:p>
          <a:p>
            <a:pPr marL="0" indent="0">
              <a:buNone/>
            </a:pPr>
            <a:r>
              <a:rPr lang="tr-TR" dirty="0">
                <a:solidFill>
                  <a:schemeClr val="tx2"/>
                </a:solidFill>
              </a:rPr>
              <a:t> </a:t>
            </a:r>
            <a:r>
              <a:rPr lang="tr-TR" dirty="0" smtClean="0">
                <a:solidFill>
                  <a:schemeClr val="tx2"/>
                </a:solidFill>
              </a:rPr>
              <a:t>    Türkiye’de yöneticilik yapılamaz,</a:t>
            </a:r>
          </a:p>
          <a:p>
            <a:pPr marL="0" indent="0">
              <a:buNone/>
            </a:pPr>
            <a:r>
              <a:rPr lang="tr-TR" dirty="0">
                <a:solidFill>
                  <a:schemeClr val="tx2"/>
                </a:solidFill>
              </a:rPr>
              <a:t> </a:t>
            </a:r>
            <a:r>
              <a:rPr lang="tr-TR" dirty="0" smtClean="0">
                <a:solidFill>
                  <a:schemeClr val="tx2"/>
                </a:solidFill>
              </a:rPr>
              <a:t>    Türkler yönetilemez!!!</a:t>
            </a:r>
          </a:p>
          <a:p>
            <a:pPr marL="0" indent="0">
              <a:buNone/>
            </a:pPr>
            <a:endParaRPr lang="tr-TR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tr-TR" dirty="0">
                <a:solidFill>
                  <a:schemeClr val="tx2"/>
                </a:solidFill>
              </a:rPr>
              <a:t>	</a:t>
            </a:r>
            <a:r>
              <a:rPr lang="tr-TR" dirty="0" smtClean="0">
                <a:solidFill>
                  <a:schemeClr val="tx2"/>
                </a:solidFill>
              </a:rPr>
              <a:t>                      Mesaj budur…</a:t>
            </a:r>
          </a:p>
          <a:p>
            <a:endParaRPr lang="tr-T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09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</TotalTime>
  <Words>555</Words>
  <Application>Microsoft Office PowerPoint</Application>
  <PresentationFormat>Ekran Gösterisi (4:3)</PresentationFormat>
  <Paragraphs>152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2" baseType="lpstr">
      <vt:lpstr>Ofis Teması</vt:lpstr>
      <vt:lpstr>LİDERLİK VE YÖNETİM</vt:lpstr>
      <vt:lpstr>Sağlık Yöneticiliği </vt:lpstr>
      <vt:lpstr>PowerPoint Sunusu</vt:lpstr>
      <vt:lpstr>PowerPoint Sunusu</vt:lpstr>
      <vt:lpstr>PowerPoint Sunusu</vt:lpstr>
      <vt:lpstr>Liderlik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 Bir rivayete göre Osmanlı Paşasına ‘’Sen ne kadar namuslusun??’’ diye sormuşlar... </vt:lpstr>
      <vt:lpstr>PowerPoint Sunusu</vt:lpstr>
      <vt:lpstr>PowerPoint Sunusu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LİDERLİK VE YÖNETİM</dc:title>
  <dc:creator>HP</dc:creator>
  <cp:lastModifiedBy>Eerdem</cp:lastModifiedBy>
  <cp:revision>41</cp:revision>
  <dcterms:created xsi:type="dcterms:W3CDTF">2017-11-15T06:53:24Z</dcterms:created>
  <dcterms:modified xsi:type="dcterms:W3CDTF">2017-12-02T09:15:10Z</dcterms:modified>
</cp:coreProperties>
</file>