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</p:sldMasterIdLst>
  <p:notesMasterIdLst>
    <p:notesMasterId r:id="rId40"/>
  </p:notesMasterIdLst>
  <p:sldIdLst>
    <p:sldId id="256" r:id="rId3"/>
    <p:sldId id="359" r:id="rId4"/>
    <p:sldId id="363" r:id="rId5"/>
    <p:sldId id="368" r:id="rId6"/>
    <p:sldId id="261" r:id="rId7"/>
    <p:sldId id="338" r:id="rId8"/>
    <p:sldId id="346" r:id="rId9"/>
    <p:sldId id="341" r:id="rId10"/>
    <p:sldId id="344" r:id="rId11"/>
    <p:sldId id="343" r:id="rId12"/>
    <p:sldId id="395" r:id="rId13"/>
    <p:sldId id="354" r:id="rId14"/>
    <p:sldId id="351" r:id="rId15"/>
    <p:sldId id="352" r:id="rId16"/>
    <p:sldId id="396" r:id="rId17"/>
    <p:sldId id="376" r:id="rId18"/>
    <p:sldId id="380" r:id="rId19"/>
    <p:sldId id="381" r:id="rId20"/>
    <p:sldId id="379" r:id="rId21"/>
    <p:sldId id="397" r:id="rId22"/>
    <p:sldId id="398" r:id="rId23"/>
    <p:sldId id="370" r:id="rId24"/>
    <p:sldId id="384" r:id="rId25"/>
    <p:sldId id="371" r:id="rId26"/>
    <p:sldId id="385" r:id="rId27"/>
    <p:sldId id="383" r:id="rId28"/>
    <p:sldId id="400" r:id="rId29"/>
    <p:sldId id="401" r:id="rId30"/>
    <p:sldId id="372" r:id="rId31"/>
    <p:sldId id="393" r:id="rId32"/>
    <p:sldId id="394" r:id="rId33"/>
    <p:sldId id="386" r:id="rId34"/>
    <p:sldId id="373" r:id="rId35"/>
    <p:sldId id="387" r:id="rId36"/>
    <p:sldId id="390" r:id="rId37"/>
    <p:sldId id="392" r:id="rId38"/>
    <p:sldId id="402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A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 snapToGrid="0" snapToObjects="1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310D-9DCD-4BF0-A280-E4FE59EC8EE8}" type="datetimeFigureOut">
              <a:rPr lang="tr-TR" smtClean="0"/>
              <a:pPr/>
              <a:t>6.11.2019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F17BC-D529-4B47-AB8B-6E8E034982E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14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17BC-D529-4B47-AB8B-6E8E034982E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0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6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7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4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3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5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8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F241AA-8203-494F-9EA5-778F70DC8BA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310587-8CE8-E547-9AD3-48B7259F7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9B77C2B-FCA1-4590-9976-197F2DFD5A8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D05793D-1A4C-49DE-BE8F-015059F2F0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muratky.net/" TargetMode="External"/><Relationship Id="rId7" Type="http://schemas.openxmlformats.org/officeDocument/2006/relationships/image" Target="../media/image40.jpeg"/><Relationship Id="rId2" Type="http://schemas.openxmlformats.org/officeDocument/2006/relationships/hyperlink" Target="mailto:drkaya71@hotmail.co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KAP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1861852" y="954040"/>
            <a:ext cx="7282150" cy="1723696"/>
          </a:xfrm>
        </p:spPr>
        <p:txBody>
          <a:bodyPr>
            <a:normAutofit/>
          </a:bodyPr>
          <a:lstStyle/>
          <a:p>
            <a:pPr algn="r"/>
            <a:r>
              <a:rPr lang="tr-TR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SAĞLIK KURUMLARINDA </a:t>
            </a:r>
            <a:br>
              <a:rPr lang="tr-TR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KALİTE VE AKREDİTASYON</a:t>
            </a:r>
            <a:endParaRPr lang="tr-TR" sz="2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>
          <a:xfrm>
            <a:off x="2886419" y="2433929"/>
            <a:ext cx="6257585" cy="940612"/>
          </a:xfrm>
        </p:spPr>
        <p:txBody>
          <a:bodyPr>
            <a:noAutofit/>
          </a:bodyPr>
          <a:lstStyle/>
          <a:p>
            <a:pPr algn="r"/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ÖZEL MEDICANA HOSPITALS ÇAMLICA </a:t>
            </a: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HASTANESİ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MURAT </a:t>
            </a: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KAYA - GENEL MÜDÜR</a:t>
            </a:r>
          </a:p>
          <a:p>
            <a:pPr algn="r"/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ELİF ÇAĞIRAN – KALİTE MÜDÜRÜ</a:t>
            </a:r>
          </a:p>
        </p:txBody>
      </p:sp>
    </p:spTree>
    <p:extLst>
      <p:ext uri="{BB962C8B-B14F-4D97-AF65-F5344CB8AC3E}">
        <p14:creationId xmlns:p14="http://schemas.microsoft.com/office/powerpoint/2010/main" val="39636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7" name="2 Başlık"/>
          <p:cNvSpPr txBox="1">
            <a:spLocks/>
          </p:cNvSpPr>
          <p:nvPr/>
        </p:nvSpPr>
        <p:spPr>
          <a:xfrm>
            <a:off x="0" y="993289"/>
            <a:ext cx="9124711" cy="51639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TIP</a:t>
            </a:r>
            <a:r>
              <a:rPr kumimoji="0" lang="tr-TR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ENSTİTÜSÜ, ABD, 2001</a:t>
            </a:r>
            <a:endParaRPr kumimoji="0" lang="tr-TR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900519"/>
            <a:ext cx="4343400" cy="3195121"/>
          </a:xfrm>
          <a:prstGeom prst="rect">
            <a:avLst/>
          </a:prstGeom>
          <a:noFill/>
        </p:spPr>
      </p:pic>
      <p:sp>
        <p:nvSpPr>
          <p:cNvPr id="6" name="5 Oval Belirtme Çizgisi"/>
          <p:cNvSpPr/>
          <p:nvPr/>
        </p:nvSpPr>
        <p:spPr>
          <a:xfrm>
            <a:off x="22038" y="4063710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Güvenlik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9" name="8 Oval Belirtme Çizgisi"/>
          <p:cNvSpPr/>
          <p:nvPr/>
        </p:nvSpPr>
        <p:spPr>
          <a:xfrm>
            <a:off x="4" y="2394588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Etkililik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9 Oval Belirtme Çizgisi"/>
          <p:cNvSpPr/>
          <p:nvPr/>
        </p:nvSpPr>
        <p:spPr>
          <a:xfrm>
            <a:off x="891115" y="1403534"/>
            <a:ext cx="1465117" cy="935182"/>
          </a:xfrm>
          <a:prstGeom prst="wedgeEllipseCallout">
            <a:avLst>
              <a:gd name="adj1" fmla="val 49676"/>
              <a:gd name="adj2" fmla="val 782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Hasta Merkezlilik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2" name="11 Oval Belirtme Çizgisi"/>
          <p:cNvSpPr/>
          <p:nvPr/>
        </p:nvSpPr>
        <p:spPr>
          <a:xfrm flipH="1">
            <a:off x="7615530" y="2414105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Verimlilik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3" name="12 Oval Belirtme Çizgisi"/>
          <p:cNvSpPr/>
          <p:nvPr/>
        </p:nvSpPr>
        <p:spPr>
          <a:xfrm flipH="1">
            <a:off x="7659685" y="4072930"/>
            <a:ext cx="1451264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Adalet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" name="13 Oval Belirtme Çizgisi"/>
          <p:cNvSpPr/>
          <p:nvPr/>
        </p:nvSpPr>
        <p:spPr>
          <a:xfrm flipH="1">
            <a:off x="6787768" y="1405611"/>
            <a:ext cx="1391340" cy="935182"/>
          </a:xfrm>
          <a:prstGeom prst="wedgeEllipseCallout">
            <a:avLst>
              <a:gd name="adj1" fmla="val 49676"/>
              <a:gd name="adj2" fmla="val 782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Zamanında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49 -4.83493E-6 L 3.88889E-6 -4.8349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1" animBg="1"/>
      <p:bldP spid="10" grpId="1" animBg="1"/>
      <p:bldP spid="12" grpId="1" animBg="1"/>
      <p:bldP spid="13" grpId="1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-SAY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4772" y="1961002"/>
            <a:ext cx="9139228" cy="172369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TÜRKİYE SAĞLIK HİZMETLERİNDE </a:t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kalİtenİn GELİŞİMİ</a:t>
            </a:r>
            <a:endParaRPr lang="tr-TR" sz="25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86565" y="886736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2005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Sağ Ok"/>
          <p:cNvSpPr/>
          <p:nvPr/>
        </p:nvSpPr>
        <p:spPr>
          <a:xfrm>
            <a:off x="286871" y="2285989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Sağ Ok"/>
          <p:cNvSpPr/>
          <p:nvPr/>
        </p:nvSpPr>
        <p:spPr>
          <a:xfrm>
            <a:off x="286871" y="3699163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Sağ Ok"/>
          <p:cNvSpPr/>
          <p:nvPr/>
        </p:nvSpPr>
        <p:spPr>
          <a:xfrm>
            <a:off x="287191" y="2989112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286565" y="4409207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286871" y="1589792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640272" y="886736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Kamu Hastaneleri’nde kullanılmak amacıyla </a:t>
            </a: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“Hizmet Kalite Standartları”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oluşturulmuştur.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640272" y="1589792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Strateji Geliştirme Başkanlığı çatısı altında </a:t>
            </a: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“Performans Yönetimi ve Kalite Geliştirme Daire Başkanlığı”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kurulmuştur.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1641764" y="2296380"/>
            <a:ext cx="7314949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Özel ve Üniversite Hastaneleri’ne yönelik </a:t>
            </a: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“Özel Hastane Hizmet Kalite Standartları”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oluşturulmuştur.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1640272" y="2999503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“Sağlıkta Performans ve Kalite Yönergesi” ile tüm sağlık kuruluşları için ortak </a:t>
            </a: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“Hizmet Kalite Standartları”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oluşturulmuştur.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1640272" y="3702626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Sağlık Hizmetleri Genel Müdürlüğü çatısı altında </a:t>
            </a: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“Sağlıkta Kalite ve Akreditasyon Daire Başkanlığı”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olarak yeniden yapılandırılmıştır.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1640272" y="4409207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“Sağlıkta Kalite Standartları (SKS) – Hastane Seti”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olarak son versiyon yayınlanmıştır.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1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BAKANLIĞININ KALİTE YOLCULUĞU…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1027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680179"/>
            <a:ext cx="4343400" cy="3195121"/>
          </a:xfrm>
          <a:prstGeom prst="rect">
            <a:avLst/>
          </a:prstGeom>
          <a:noFill/>
        </p:spPr>
      </p:pic>
      <p:sp>
        <p:nvSpPr>
          <p:cNvPr id="9" name="8 Oval Belirtme Çizgisi"/>
          <p:cNvSpPr/>
          <p:nvPr/>
        </p:nvSpPr>
        <p:spPr>
          <a:xfrm>
            <a:off x="11416" y="3964557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HASTA GÜVENLİĞİ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9 Oval Belirtme Çizgisi"/>
          <p:cNvSpPr/>
          <p:nvPr/>
        </p:nvSpPr>
        <p:spPr>
          <a:xfrm>
            <a:off x="66101" y="1270854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Etkinlik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1" name="10 Oval Belirtme Çizgisi"/>
          <p:cNvSpPr/>
          <p:nvPr/>
        </p:nvSpPr>
        <p:spPr>
          <a:xfrm>
            <a:off x="1322503" y="259029"/>
            <a:ext cx="1465117" cy="935182"/>
          </a:xfrm>
          <a:prstGeom prst="wedgeEllipseCallout">
            <a:avLst>
              <a:gd name="adj1" fmla="val 42157"/>
              <a:gd name="adj2" fmla="val 95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Verimlilik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5" name="14 Oval Belirtme Çizgisi"/>
          <p:cNvSpPr/>
          <p:nvPr/>
        </p:nvSpPr>
        <p:spPr>
          <a:xfrm>
            <a:off x="3120014" y="93774"/>
            <a:ext cx="1465117" cy="935182"/>
          </a:xfrm>
          <a:prstGeom prst="wedgeEllipseCallout">
            <a:avLst>
              <a:gd name="adj1" fmla="val -1164"/>
              <a:gd name="adj2" fmla="val 8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Hakkaniyet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8" name="17 Oval Belirtme Çizgisi"/>
          <p:cNvSpPr/>
          <p:nvPr/>
        </p:nvSpPr>
        <p:spPr>
          <a:xfrm flipH="1">
            <a:off x="6451973" y="248012"/>
            <a:ext cx="1465119" cy="935182"/>
          </a:xfrm>
          <a:prstGeom prst="wedgeEllipseCallout">
            <a:avLst>
              <a:gd name="adj1" fmla="val 42157"/>
              <a:gd name="adj2" fmla="val 95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Uygunluk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3" name="12 Oval Belirtme Çizgisi"/>
          <p:cNvSpPr/>
          <p:nvPr/>
        </p:nvSpPr>
        <p:spPr>
          <a:xfrm>
            <a:off x="44067" y="2854345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Etkililik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" name="13 Oval Belirtme Çizgisi"/>
          <p:cNvSpPr/>
          <p:nvPr/>
        </p:nvSpPr>
        <p:spPr>
          <a:xfrm flipH="1">
            <a:off x="7634728" y="1209629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Zamanlılık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3" name="22 Oval Belirtme Çizgisi"/>
          <p:cNvSpPr/>
          <p:nvPr/>
        </p:nvSpPr>
        <p:spPr>
          <a:xfrm flipH="1">
            <a:off x="7648581" y="2854345"/>
            <a:ext cx="1451264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Süreklilik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5" name="24 Oval Belirtme Çizgisi"/>
          <p:cNvSpPr/>
          <p:nvPr/>
        </p:nvSpPr>
        <p:spPr>
          <a:xfrm>
            <a:off x="4737531" y="82757"/>
            <a:ext cx="1465117" cy="935182"/>
          </a:xfrm>
          <a:prstGeom prst="wedgeEllipseCallout">
            <a:avLst>
              <a:gd name="adj1" fmla="val -1164"/>
              <a:gd name="adj2" fmla="val 8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Hasta Odaklılık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7" name="26 Oval Belirtme Çizgisi"/>
          <p:cNvSpPr/>
          <p:nvPr/>
        </p:nvSpPr>
        <p:spPr>
          <a:xfrm flipH="1">
            <a:off x="7634728" y="3988996"/>
            <a:ext cx="1465117" cy="910743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ÇALIŞAN GÜVENLİĞİ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8" grpId="0" animBg="1"/>
      <p:bldP spid="13" grpId="0" animBg="1"/>
      <p:bldP spid="14" grpId="0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7884" t="11719" r="35212" b="5529"/>
          <a:stretch>
            <a:fillRect/>
          </a:stretch>
        </p:blipFill>
        <p:spPr bwMode="auto">
          <a:xfrm rot="5400000">
            <a:off x="2654943" y="-972948"/>
            <a:ext cx="3911231" cy="767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tr-TR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SKS – HASTANE SETİ “BOYUT VE BÖLÜMLERİ”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7039779" y="3084724"/>
            <a:ext cx="1311007" cy="13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557 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Standart</a:t>
            </a:r>
          </a:p>
          <a:p>
            <a:pPr algn="ctr"/>
            <a:endParaRPr lang="tr-TR" sz="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tr-TR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1100 Değerlendirme Ölçütü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-SAY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4772" y="1961002"/>
            <a:ext cx="9139228" cy="172369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DÜNYA SAĞLIK HİZMETLERİNDE </a:t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AKREDİTASYONUN GELİŞİMİ</a:t>
            </a:r>
            <a:endParaRPr lang="tr-TR" sz="2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4" name="7 İçerik Yer Tutucusu"/>
          <p:cNvSpPr>
            <a:spLocks noGrp="1"/>
          </p:cNvSpPr>
          <p:nvPr>
            <p:ph idx="1"/>
          </p:nvPr>
        </p:nvSpPr>
        <p:spPr>
          <a:xfrm>
            <a:off x="286871" y="1323109"/>
            <a:ext cx="86868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“Bir organizasyonun veya programın,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önceden belirlenmiş olan standartlar veya kriterler ile uyumunun 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yetkili bir kuruluş tarafından incelenmesi ve onaylanmasını içeren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resmi işlemler sürecidir.”</a:t>
            </a:r>
          </a:p>
          <a:p>
            <a:pPr algn="just"/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AKREDİTASYON NEDİR?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BİROL\Pictures\Adsız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12241" y="1308940"/>
            <a:ext cx="4519518" cy="283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2051" name="Picture 3" descr="C:\Users\KALİTE\Desktop\ind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409" y="1473792"/>
            <a:ext cx="1790595" cy="2553191"/>
          </a:xfrm>
          <a:prstGeom prst="rect">
            <a:avLst/>
          </a:prstGeom>
          <a:noFill/>
        </p:spPr>
      </p:pic>
      <p:sp>
        <p:nvSpPr>
          <p:cNvPr id="10" name="2 İçerik Yer Tutucusu"/>
          <p:cNvSpPr txBox="1">
            <a:spLocks/>
          </p:cNvSpPr>
          <p:nvPr/>
        </p:nvSpPr>
        <p:spPr>
          <a:xfrm>
            <a:off x="3516032" y="4011700"/>
            <a:ext cx="1911624" cy="327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Codman, 1913</a:t>
            </a:r>
          </a:p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Amerikan Cerrahlar Koleji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hİzmetlerİnde </a:t>
            </a: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AKREDİTASYONUN GELİŞİMİ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286871" y="1416628"/>
            <a:ext cx="86868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“Minimum </a:t>
            </a:r>
            <a:r>
              <a:rPr lang="tr-T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Standards</a:t>
            </a: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Hospital</a:t>
            </a: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adlı belge ile 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hasta kayıtlarının doğru ve yeterli tutulmasına, periyodik toplantılara ve doktorların klinik deneyimlerinin gözden geçirilmesine ve analiz edilmesine odaklanılarak hastanelerin yerinde değerlendirilmesine başlanmıştır.</a:t>
            </a:r>
          </a:p>
        </p:txBody>
      </p:sp>
      <p:sp>
        <p:nvSpPr>
          <p:cNvPr id="7" name="2 Başlık"/>
          <p:cNvSpPr txBox="1">
            <a:spLocks/>
          </p:cNvSpPr>
          <p:nvPr/>
        </p:nvSpPr>
        <p:spPr>
          <a:xfrm>
            <a:off x="0" y="993289"/>
            <a:ext cx="9124711" cy="51639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AMERİKAN CERRAHLAR KOLEJİ</a:t>
            </a:r>
            <a:r>
              <a:rPr kumimoji="0" lang="tr-TR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1919</a:t>
            </a:r>
            <a:endParaRPr kumimoji="0" lang="tr-TR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hİzmetlerİnde </a:t>
            </a: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AKREDİTASYONUN GELİŞİMİ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49 -4.83493E-6 L 3.88889E-6 -4.8349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86565" y="886736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1987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Sağ Ok"/>
          <p:cNvSpPr/>
          <p:nvPr/>
        </p:nvSpPr>
        <p:spPr>
          <a:xfrm>
            <a:off x="286871" y="2285989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1996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Sağ Ok"/>
          <p:cNvSpPr/>
          <p:nvPr/>
        </p:nvSpPr>
        <p:spPr>
          <a:xfrm>
            <a:off x="286871" y="3699163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2005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Sağ Ok"/>
          <p:cNvSpPr/>
          <p:nvPr/>
        </p:nvSpPr>
        <p:spPr>
          <a:xfrm>
            <a:off x="287191" y="2989112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1998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286565" y="4409207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286871" y="1589792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1991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640272" y="886736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 9001:2015 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“Kalite Güvencesi Standartları”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Organization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Standardization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1640272" y="1589792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EFQM Mükemmellik Modeli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Foundation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Qulity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Manangement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641764" y="2296380"/>
            <a:ext cx="7314949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 14001:2015 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“Çevre Yönetim Sistemi”</a:t>
            </a:r>
          </a:p>
          <a:p>
            <a:pPr marL="514350" indent="-51435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OHSAS 18001:2007 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“İş Sağlığı ve Güvenliği Yönetim Sistemi”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1640272" y="2999503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JCI Akreditasyonu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Commission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1640272" y="3702626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 22000:2005 </a:t>
            </a:r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“Gıda Güvenliği”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1640272" y="4409207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SAS Hastane Seti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(Sağlıkta Akreditasyon Standartları)</a:t>
            </a:r>
          </a:p>
        </p:txBody>
      </p:sp>
      <p:sp>
        <p:nvSpPr>
          <p:cNvPr id="22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hİzmetlerİnde </a:t>
            </a: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AKREDİTASYONUN GELİŞİMİ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pic>
        <p:nvPicPr>
          <p:cNvPr id="12" name="Picture 3" descr="C:\Users\BİROL\Pictures\Adsız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12241" y="1308940"/>
            <a:ext cx="4519518" cy="2833401"/>
          </a:xfrm>
          <a:noFill/>
        </p:spPr>
      </p:pic>
      <p:sp>
        <p:nvSpPr>
          <p:cNvPr id="6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KALİTE NEDİR?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1027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680179"/>
            <a:ext cx="4343400" cy="3195121"/>
          </a:xfrm>
          <a:prstGeom prst="rect">
            <a:avLst/>
          </a:prstGeom>
          <a:noFill/>
        </p:spPr>
      </p:pic>
      <p:sp>
        <p:nvSpPr>
          <p:cNvPr id="10" name="9 Oval Belirtme Çizgisi"/>
          <p:cNvSpPr/>
          <p:nvPr/>
        </p:nvSpPr>
        <p:spPr>
          <a:xfrm>
            <a:off x="66101" y="1270854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Pazar Payını Arttırmak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3" name="12 Oval Belirtme Çizgisi"/>
          <p:cNvSpPr/>
          <p:nvPr/>
        </p:nvSpPr>
        <p:spPr>
          <a:xfrm>
            <a:off x="44067" y="2854345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Sağlık Turizmini Sağlamak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" name="13 Oval Belirtme Çizgisi"/>
          <p:cNvSpPr/>
          <p:nvPr/>
        </p:nvSpPr>
        <p:spPr>
          <a:xfrm flipH="1">
            <a:off x="7634728" y="1209629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Müşteri </a:t>
            </a:r>
            <a:r>
              <a:rPr lang="tr-TR" sz="1400" dirty="0" err="1" smtClean="0">
                <a:solidFill>
                  <a:schemeClr val="tx1"/>
                </a:solidFill>
              </a:rPr>
              <a:t>MemnuniyetiSağlamak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3" name="22 Oval Belirtme Çizgisi"/>
          <p:cNvSpPr/>
          <p:nvPr/>
        </p:nvSpPr>
        <p:spPr>
          <a:xfrm flipH="1">
            <a:off x="7648581" y="2854345"/>
            <a:ext cx="1451264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Profesyonel Saygınlık Kazanmak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9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KURULUŞLARININ AKREDİTE OLMA NEDENLERİ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-SAY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4772" y="1586424"/>
            <a:ext cx="9139228" cy="172369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KaLİTE SİSTEMİNİN KURULMASI VE </a:t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KALİTE ÇERÇEVESİNDE YAPILAN ÇALIŞMALAR</a:t>
            </a:r>
            <a:endParaRPr lang="tr-TR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11" name="9 İçerik Yer Tutucusu"/>
          <p:cNvSpPr>
            <a:spLocks noGrp="1"/>
          </p:cNvSpPr>
          <p:nvPr>
            <p:ph idx="1"/>
          </p:nvPr>
        </p:nvSpPr>
        <p:spPr>
          <a:xfrm>
            <a:off x="4774" y="955964"/>
            <a:ext cx="9144000" cy="418753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Mevzuat: </a:t>
            </a:r>
            <a:r>
              <a:rPr lang="tr-TR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Bir ülkede yürürlükte bulunan yasa, tüzük, yönetmelik, kararname vb.nin tümüdür.</a:t>
            </a:r>
          </a:p>
          <a:p>
            <a:pPr algn="just">
              <a:buNone/>
            </a:pPr>
            <a:endParaRPr lang="tr-TR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Standart: </a:t>
            </a:r>
            <a:r>
              <a:rPr lang="tr-TR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Bir işletmede bir ürünü, bir çalışma yöntemini, üretilecek miktarı, bir bütçenin para miktarını vb. belirlemek için konulmuş kuraldır.</a:t>
            </a:r>
          </a:p>
          <a:p>
            <a:pPr algn="just">
              <a:buNone/>
            </a:pPr>
            <a:endParaRPr lang="tr-TR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KALİTE SİSTEMİNİN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KURULMASI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1" name="Picture 1" descr="C:\Users\KALİTE\Desktop\mevzu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1677" y="1461343"/>
            <a:ext cx="4553696" cy="3165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5458" t="36471" r="32285" b="34412"/>
          <a:stretch>
            <a:fillRect/>
          </a:stretch>
        </p:blipFill>
        <p:spPr bwMode="auto">
          <a:xfrm>
            <a:off x="4773934" y="872568"/>
            <a:ext cx="3491345" cy="177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40409" t="28019" r="37929" b="10892"/>
          <a:stretch>
            <a:fillRect/>
          </a:stretch>
        </p:blipFill>
        <p:spPr bwMode="auto">
          <a:xfrm>
            <a:off x="1027728" y="872568"/>
            <a:ext cx="3024733" cy="422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 l="34341" t="37353" r="33690" b="19706"/>
          <a:stretch>
            <a:fillRect/>
          </a:stretch>
        </p:blipFill>
        <p:spPr bwMode="auto">
          <a:xfrm>
            <a:off x="4784325" y="2665260"/>
            <a:ext cx="3480954" cy="24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“ÖRNEK STANDARTLAR”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C-SAYF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774" y="955964"/>
            <a:ext cx="9144000" cy="41875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Prosedür: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Faaliyetlerden oluşan bir sürecin nasıl icra edildiğini anlatan dokümanlardır.  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Talimat: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Tek bir faaliyetin işlem basamaklarını içeren dokümanlardır.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Formlar: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İstenilen veri veya bilgilerin yazılması, doldurulması için hazırlanmış dokümanlardır.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Rehberler: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Yapılan faaliyetlerde yol gösterme ve bilgilendirme amacıyla oluşturulmuş dokümanlardır.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Planlar: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Hedeflenen amaca ulaşılmasını sağlayacak adımlardan oluşan dokümanlardır.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Listeler: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Benzer öğelerin ardışık sıralandığı dokümanlardır.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Dış Kaynaklı Dokümanlar: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Kurum tarafından hazırlanmayan ancak faaliyetlerin gerçekleştirilmesinde faydalı dokümanlardır.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Yardımcı Dokümanlar: </a:t>
            </a: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Tüm tanımların dışında kalan destekleyici dokümanlardır.</a:t>
            </a:r>
          </a:p>
          <a:p>
            <a:pPr algn="just">
              <a:buFont typeface="Wingdings" pitchFamily="2" charset="2"/>
              <a:buChar char="q"/>
            </a:pPr>
            <a:endParaRPr lang="tr-T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5737" y="3765011"/>
            <a:ext cx="6476104" cy="117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DOKÜMAN YÖNETİMİ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KALİTE\Desktop\dokuman-yonetimi-1900x700_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2030" y="1336981"/>
            <a:ext cx="5479940" cy="305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7702" t="22353" r="39065" b="19559"/>
          <a:stretch>
            <a:fillRect/>
          </a:stretch>
        </p:blipFill>
        <p:spPr bwMode="auto">
          <a:xfrm>
            <a:off x="3200502" y="966355"/>
            <a:ext cx="2877303" cy="40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“ÖRNEK DOKÜMANLAR”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C-SAYF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45253" y="978136"/>
          <a:ext cx="28749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53" y="978136"/>
                        <a:ext cx="28749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120216" y="925262"/>
          <a:ext cx="5743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DF" r:id="rId7" imgW="0" imgH="0" progId="FoxitReader.Document">
                  <p:embed/>
                </p:oleObj>
              </mc:Choice>
              <mc:Fallback>
                <p:oleObj name="PDF" r:id="rId7" imgW="0" imgH="0" progId="FoxitReader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216" y="925262"/>
                        <a:ext cx="57435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“ÖRNEK DOKÜMANLAR”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15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ÖZ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DEĞERLENDİRME (İÇ TETKİK) SÜRECİ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-2" y="850095"/>
            <a:ext cx="912471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88"/>
              </a:spcBef>
              <a:spcAft>
                <a:spcPts val="888"/>
              </a:spcAft>
              <a:buNone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Belirlenmiş olan bir dizi standartların (SKS, JCI); kurum içerisinde uygulanıp-uygulanmadığı ya da ne düzeyde uygulandığı tespit etmek ve </a:t>
            </a:r>
            <a:r>
              <a:rPr lang="tr-T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farkındalığı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artırarak iyileştirmelere olanak sağlamaktadır.</a:t>
            </a:r>
          </a:p>
          <a:p>
            <a:pPr algn="just">
              <a:spcBef>
                <a:spcPts val="888"/>
              </a:spcBef>
              <a:spcAft>
                <a:spcPts val="888"/>
              </a:spcAft>
              <a:buNone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Hazırlanan rapor üst yönetim tarafından değerlendirilir. Öz değerlendirme, vücut fonksiyonlarının mevcut performansının periyodik olarak ölçülmesini ve değerlendirilmesini içeren bir </a:t>
            </a:r>
            <a:r>
              <a:rPr lang="tr-T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tr-T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</a:t>
            </a:r>
            <a:r>
              <a:rPr lang="tr-T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tr-T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up</a:t>
            </a:r>
            <a:r>
              <a:rPr lang="tr-T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faaliyetine benzetilebilir. </a:t>
            </a:r>
          </a:p>
        </p:txBody>
      </p:sp>
      <p:sp>
        <p:nvSpPr>
          <p:cNvPr id="18" name="17 Yuvarlatılmış Dikdörtgen"/>
          <p:cNvSpPr/>
          <p:nvPr/>
        </p:nvSpPr>
        <p:spPr>
          <a:xfrm>
            <a:off x="3066088" y="2290920"/>
            <a:ext cx="2401804" cy="1066806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“1.Aşama”</a:t>
            </a:r>
          </a:p>
          <a:p>
            <a:pPr marL="342900" indent="-342900"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Sürecin Planlanması</a:t>
            </a:r>
            <a:endParaRPr lang="tr-TR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Yuvarlatılmış Dikdörtgen"/>
          <p:cNvSpPr/>
          <p:nvPr/>
        </p:nvSpPr>
        <p:spPr>
          <a:xfrm>
            <a:off x="3065650" y="3994495"/>
            <a:ext cx="2414274" cy="98713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“2.Aşama”</a:t>
            </a:r>
          </a:p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Uygulama</a:t>
            </a:r>
            <a:endParaRPr lang="tr-TR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Yuvarlatılmış Dikdörtgen"/>
          <p:cNvSpPr/>
          <p:nvPr/>
        </p:nvSpPr>
        <p:spPr>
          <a:xfrm>
            <a:off x="6009362" y="2293551"/>
            <a:ext cx="2973986" cy="1066807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1-Ekiplerin Belirlenmesi</a:t>
            </a:r>
          </a:p>
          <a:p>
            <a:pPr marL="342900" indent="-34290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2-Eğitim</a:t>
            </a:r>
          </a:p>
          <a:p>
            <a:pPr marL="342900" indent="-34290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3-Paylaşım</a:t>
            </a:r>
          </a:p>
          <a:p>
            <a:pPr marL="342900" indent="-34290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4-Takvim</a:t>
            </a:r>
          </a:p>
          <a:p>
            <a:pPr marL="342900" indent="-342900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5-Duyuru</a:t>
            </a:r>
            <a:endParaRPr lang="tr-TR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151641" y="3118754"/>
            <a:ext cx="2401804" cy="106680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ÖZ DEĞERLENDİRME </a:t>
            </a:r>
          </a:p>
          <a:p>
            <a:pPr marL="342900" indent="-342900"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(İÇ TETKİK)</a:t>
            </a:r>
          </a:p>
          <a:p>
            <a:pPr marL="342900" indent="-342900"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SÜRECİ</a:t>
            </a:r>
            <a:endParaRPr lang="tr-TR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27 Şekil"/>
          <p:cNvCxnSpPr/>
          <p:nvPr/>
        </p:nvCxnSpPr>
        <p:spPr>
          <a:xfrm rot="16200000" flipH="1">
            <a:off x="2069877" y="3504321"/>
            <a:ext cx="278438" cy="1713107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28 Şekil"/>
          <p:cNvCxnSpPr/>
          <p:nvPr/>
        </p:nvCxnSpPr>
        <p:spPr>
          <a:xfrm rot="5400000" flipH="1" flipV="1">
            <a:off x="2070715" y="2106152"/>
            <a:ext cx="277200" cy="1713545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/>
          <p:nvPr/>
        </p:nvCxnSpPr>
        <p:spPr>
          <a:xfrm>
            <a:off x="5491956" y="2824323"/>
            <a:ext cx="505374" cy="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683568" y="1268760"/>
            <a:ext cx="1656000" cy="10801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Kuvvetli Yön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683568" y="3076229"/>
            <a:ext cx="165600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Açık Alan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3479365" y="3086862"/>
            <a:ext cx="1656000" cy="108012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Eylem Planları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3468732" y="1268760"/>
            <a:ext cx="1656000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Fırsat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6070712" y="1268760"/>
            <a:ext cx="1656000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İyileştirme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Aşağı Ok"/>
          <p:cNvSpPr/>
          <p:nvPr/>
        </p:nvSpPr>
        <p:spPr>
          <a:xfrm>
            <a:off x="1403648" y="2527218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 rot="16200000">
            <a:off x="2830744" y="3428985"/>
            <a:ext cx="216000" cy="36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 rot="10800000">
            <a:off x="4199446" y="2537890"/>
            <a:ext cx="216000" cy="36000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 rot="16200000">
            <a:off x="5532326" y="1628808"/>
            <a:ext cx="216000" cy="360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-1" y="433136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Öz Değerlendirme (İç Tetkik) ile kurum ve kuruluşlar kuvvetli yönlerini ve iyileştirmeye açık alanlarını belirlemekte, bu doğrultuda hazırladıkları eylem planları ile iyileştirme fırsatı elde etmektedirler.</a:t>
            </a:r>
          </a:p>
        </p:txBody>
      </p:sp>
      <p:sp>
        <p:nvSpPr>
          <p:cNvPr id="20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ÖZ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DEĞERLENDİRME (İÇ TETKİK) SÜRECİ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 l="37454" t="36324" r="22859" b="23970"/>
          <a:stretch>
            <a:fillRect/>
          </a:stretch>
        </p:blipFill>
        <p:spPr bwMode="auto">
          <a:xfrm>
            <a:off x="1564587" y="1023544"/>
            <a:ext cx="5880576" cy="33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 b="54235"/>
          <a:stretch>
            <a:fillRect/>
          </a:stretch>
        </p:blipFill>
        <p:spPr bwMode="auto">
          <a:xfrm>
            <a:off x="7039037" y="865073"/>
            <a:ext cx="8674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55086" y="2512535"/>
            <a:ext cx="24003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İlaç Güvenliği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Cerrahi Güvenlik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Laboratuvar Güvenliği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Bakım, Teşhis ve Tedavi İle İlişkili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Tıbbi Kayıt ve Klinik Değerlendirme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Hasta/Refakatçi Kaynaklı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İletişim Hataları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Cihaz/Ekipman/Sistem Kaynaklı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Bina Yapısı İle İlişkili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Kan ve Kan Ürünlerinin Transfüzyonuna İlişkin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Nütrisyona</a:t>
            </a: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İlişkin</a:t>
            </a:r>
            <a:endParaRPr lang="tr-T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6797312" y="2996586"/>
            <a:ext cx="2086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Kesici-Delici Alet Yaralanması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Kan ve Vücut Sıvıları ile Temas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Mesleki Enfeksiyonlar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Tesis Güvenliği</a:t>
            </a:r>
          </a:p>
          <a:p>
            <a:pPr>
              <a:buFont typeface="Arial" pitchFamily="34" charset="0"/>
              <a:buChar char="•"/>
            </a:pPr>
            <a:r>
              <a:rPr lang="tr-T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Radyasyon Güvenliği</a:t>
            </a:r>
          </a:p>
          <a:p>
            <a:pPr>
              <a:buFont typeface="Arial" pitchFamily="34" charset="0"/>
              <a:buChar char="•"/>
            </a:pPr>
            <a:endParaRPr lang="tr-T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4822203" y="1961002"/>
            <a:ext cx="1707615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RAMAK KALA OLAY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0300" y="1948379"/>
            <a:ext cx="4343400" cy="3195121"/>
          </a:xfrm>
          <a:prstGeom prst="rect">
            <a:avLst/>
          </a:prstGeom>
          <a:noFill/>
        </p:spPr>
      </p:pic>
      <p:sp>
        <p:nvSpPr>
          <p:cNvPr id="30" name="29 Çember Ok"/>
          <p:cNvSpPr/>
          <p:nvPr/>
        </p:nvSpPr>
        <p:spPr>
          <a:xfrm rot="20885879" flipV="1">
            <a:off x="5917808" y="971223"/>
            <a:ext cx="1781978" cy="2055422"/>
          </a:xfrm>
          <a:prstGeom prst="circularArrow">
            <a:avLst>
              <a:gd name="adj1" fmla="val 12500"/>
              <a:gd name="adj2" fmla="val 893269"/>
              <a:gd name="adj3" fmla="val 20457681"/>
              <a:gd name="adj4" fmla="val 1546724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1" name="30 Çember Ok"/>
          <p:cNvSpPr/>
          <p:nvPr/>
        </p:nvSpPr>
        <p:spPr>
          <a:xfrm rot="635804" flipH="1" flipV="1">
            <a:off x="1414229" y="976471"/>
            <a:ext cx="1782000" cy="2055422"/>
          </a:xfrm>
          <a:prstGeom prst="circularArrow">
            <a:avLst>
              <a:gd name="adj1" fmla="val 12500"/>
              <a:gd name="adj2" fmla="val 893269"/>
              <a:gd name="adj3" fmla="val 20457681"/>
              <a:gd name="adj4" fmla="val 1546724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/>
          <a:srcRect b="54235"/>
          <a:stretch>
            <a:fillRect/>
          </a:stretch>
        </p:blipFill>
        <p:spPr bwMode="auto">
          <a:xfrm>
            <a:off x="1200676" y="876090"/>
            <a:ext cx="8908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tr-TR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GÜVENLİK RAPORLAMA (OLAY BİLDİRİM) SİSTEMİ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41 Dikdörtgen"/>
          <p:cNvSpPr/>
          <p:nvPr/>
        </p:nvSpPr>
        <p:spPr>
          <a:xfrm>
            <a:off x="2400300" y="1126325"/>
            <a:ext cx="4343400" cy="3798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Ramak Kala Olay mı?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Gerçekleşen İstenmeyen Olay mı?</a:t>
            </a:r>
            <a:endParaRPr lang="tr-T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0" grpId="1" animBg="1"/>
      <p:bldP spid="31" grpId="1" animBg="1"/>
      <p:bldP spid="42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-SAY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4772" y="1961002"/>
            <a:ext cx="9139228" cy="172369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DÜNYA SAĞLIK HİZMETLERİNDE </a:t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kalİtenİn GELİŞİMİ</a:t>
            </a:r>
            <a:endParaRPr lang="tr-TR" sz="2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9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SB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güvenlİk raporlama sİstemİ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956" y="869085"/>
            <a:ext cx="5744089" cy="42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 t="20648"/>
          <a:stretch>
            <a:fillRect/>
          </a:stretch>
        </p:blipFill>
        <p:spPr bwMode="auto">
          <a:xfrm>
            <a:off x="3256692" y="2071171"/>
            <a:ext cx="4143285" cy="29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9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SB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güvenlİk raporlama sİstemİ RAPORU (2016</a:t>
            </a:r>
            <a:r>
              <a:rPr lang="tr-TR" sz="20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3025" y="951008"/>
            <a:ext cx="64579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1542360" y="4060863"/>
            <a:ext cx="7502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Ameliyat bölgesinin/tarafının işaretlenmemesi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Makyaj, protez ve değerli eşyalarının çıkarıldığının teyit edilmemesi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Hasta kimliği, ameliyat yeri ve cerrahi işlemin doğrulanmaması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Ameliyat bölgesinin tıraşının yapılmamış olması</a:t>
            </a:r>
            <a:endParaRPr lang="tr-T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018" y="880101"/>
            <a:ext cx="3389611" cy="253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638" y="3411975"/>
            <a:ext cx="3909910" cy="17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1873" y="3345873"/>
            <a:ext cx="3492837" cy="17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 t="2611"/>
          <a:stretch>
            <a:fillRect/>
          </a:stretch>
        </p:blipFill>
        <p:spPr bwMode="auto">
          <a:xfrm>
            <a:off x="3948378" y="880101"/>
            <a:ext cx="3439079" cy="2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“ÖRNEK OLAYLAR”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5" name="2 Başlık"/>
          <p:cNvSpPr txBox="1">
            <a:spLocks/>
          </p:cNvSpPr>
          <p:nvPr/>
        </p:nvSpPr>
        <p:spPr>
          <a:xfrm>
            <a:off x="0" y="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tr-TR" sz="20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GÖSTERGE (İNDİKATÖR) YÖNETİMİ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-2" y="850095"/>
            <a:ext cx="9124711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Bef>
                <a:spcPts val="888"/>
              </a:spcBef>
              <a:spcAft>
                <a:spcPts val="888"/>
              </a:spcAft>
            </a:pPr>
            <a:r>
              <a:rPr lang="tr-TR" sz="14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Belirlenen bir işleyişe ya da sağlık olgularına ilişkin hizmet süreçleri ve hizmetin sonucunda elde edilen çıktıların, 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sayısallaştırılması ve ölçülebilir hale getirilmesiyle iyileştirme faaliyeti yapılmasına katkı sağlayan, performans ölçümü ve kalite iyileştirme amacı ile kullanılan araca </a:t>
            </a:r>
            <a:r>
              <a:rPr lang="tr-T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Gösterge (İndikatör) 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denir. </a:t>
            </a:r>
          </a:p>
          <a:p>
            <a:pPr algn="just">
              <a:lnSpc>
                <a:spcPct val="93000"/>
              </a:lnSpc>
              <a:spcBef>
                <a:spcPts val="888"/>
              </a:spcBef>
              <a:spcAft>
                <a:spcPts val="888"/>
              </a:spcAft>
              <a:buNone/>
            </a:pPr>
            <a:r>
              <a:rPr lang="tr-TR" sz="14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Türkiye’de Sağlık Bakanlığı tarafından zorunlu tutulmuş toplam 225 gösterge (indikatör) bulunmaktadır.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2566930" y="2666082"/>
            <a:ext cx="4010140" cy="375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GÖSTERGE (İNDİKATÖR)</a:t>
            </a:r>
            <a:endParaRPr lang="tr-TR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6004188" y="3249976"/>
            <a:ext cx="2787268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KLİNİK BAZLI GÖSTERGELER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157 Adet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85595" y="3249976"/>
            <a:ext cx="2787268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BÖLÜM BAZLI GÖSTERGELER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68 Adet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385595" y="4151526"/>
            <a:ext cx="2787268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 GÖSTERGELER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6004188" y="4151526"/>
            <a:ext cx="2787268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 GÖSTERGELER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15 Dirsek Bağlayıcısı"/>
          <p:cNvCxnSpPr>
            <a:endCxn id="9" idx="0"/>
          </p:cNvCxnSpPr>
          <p:nvPr/>
        </p:nvCxnSpPr>
        <p:spPr>
          <a:xfrm rot="10800000" flipV="1">
            <a:off x="1779230" y="2875402"/>
            <a:ext cx="787701" cy="37457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15 Dirsek Bağlayıcısı"/>
          <p:cNvCxnSpPr>
            <a:stCxn id="8" idx="3"/>
            <a:endCxn id="10" idx="0"/>
          </p:cNvCxnSpPr>
          <p:nvPr/>
        </p:nvCxnSpPr>
        <p:spPr>
          <a:xfrm>
            <a:off x="6577070" y="2854062"/>
            <a:ext cx="820752" cy="3959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 rot="5400000">
            <a:off x="1614893" y="3965156"/>
            <a:ext cx="3286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/>
          <p:nvPr/>
        </p:nvCxnSpPr>
        <p:spPr>
          <a:xfrm rot="16200000" flipH="1">
            <a:off x="7227978" y="3970665"/>
            <a:ext cx="3388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33 Yuvarlatılmış Dikdörtgen"/>
          <p:cNvSpPr/>
          <p:nvPr/>
        </p:nvSpPr>
        <p:spPr>
          <a:xfrm>
            <a:off x="3723701" y="3700635"/>
            <a:ext cx="1707615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KURUM BAZLI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GÖSTERGELER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0" name="39 Düz Ok Bağlayıcısı"/>
          <p:cNvCxnSpPr>
            <a:stCxn id="8" idx="2"/>
            <a:endCxn id="34" idx="0"/>
          </p:cNvCxnSpPr>
          <p:nvPr/>
        </p:nvCxnSpPr>
        <p:spPr>
          <a:xfrm rot="16200000" flipH="1">
            <a:off x="4245458" y="3368583"/>
            <a:ext cx="658593" cy="5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40 Yuvarlatılmış Dikdörtgen"/>
          <p:cNvSpPr/>
          <p:nvPr/>
        </p:nvSpPr>
        <p:spPr>
          <a:xfrm>
            <a:off x="3723701" y="4454496"/>
            <a:ext cx="1707615" cy="5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 GÖSTERGELER</a:t>
            </a:r>
            <a:endParaRPr lang="tr-TR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41 Düz Ok Bağlayıcısı"/>
          <p:cNvCxnSpPr>
            <a:stCxn id="34" idx="2"/>
            <a:endCxn id="41" idx="0"/>
          </p:cNvCxnSpPr>
          <p:nvPr/>
        </p:nvCxnSpPr>
        <p:spPr>
          <a:xfrm rot="5400000">
            <a:off x="4459475" y="4336462"/>
            <a:ext cx="2360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2" grpId="0" animBg="1"/>
      <p:bldP spid="34" grpId="1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934" y="873026"/>
            <a:ext cx="3307339" cy="4161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8517" y="872839"/>
            <a:ext cx="3212523" cy="4161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“ÖRNEK İNDİKATÖRLER”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13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KOMİTE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TOPLANTILARI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5538" name="Picture 2" descr="C:\Users\KALİTE\Desktop\2017\2017 EĞİTİMLER\Yeni klasör (2)\Komite Organizasyon Şemas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2835" y="900167"/>
            <a:ext cx="4488410" cy="424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286565" y="1118093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DÖF</a:t>
            </a:r>
          </a:p>
        </p:txBody>
      </p:sp>
      <p:sp>
        <p:nvSpPr>
          <p:cNvPr id="6" name="5 Sağ Ok"/>
          <p:cNvSpPr/>
          <p:nvPr/>
        </p:nvSpPr>
        <p:spPr>
          <a:xfrm>
            <a:off x="286871" y="2440227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KNA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Sağ Ok"/>
          <p:cNvSpPr/>
          <p:nvPr/>
        </p:nvSpPr>
        <p:spPr>
          <a:xfrm>
            <a:off x="287191" y="3826404"/>
            <a:ext cx="1219811" cy="630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PUKÖ</a:t>
            </a:r>
            <a:endParaRPr lang="tr-T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640272" y="1118093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“Düzeltici ve Önleyici Faaliyet (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Corrective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Preventive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)”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Düzeltici Faaliyet, oluşan problemin kaynaklarının giderilmesidir.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Önleyici Faaliyet, henüz oluşmamış ancak oluşabilecek problemlerin giderilmesidir.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641764" y="2439601"/>
            <a:ext cx="7314949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“Kök Neden Analizi (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Root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)”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Problemlerin altında yatan nedenleri tespit etmek için kullanılan bir yöntemdir.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1640272" y="3825778"/>
            <a:ext cx="7316441" cy="63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“Planla, Uygula, Kontrol Et, Önlem Al (Plan Do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</a:t>
            </a:r>
            <a:r>
              <a:rPr lang="tr-TR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)”</a:t>
            </a:r>
          </a:p>
          <a:p>
            <a:pPr algn="just"/>
            <a:r>
              <a:rPr lang="tr-T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Adım - adım plan yaparak sonuca ulaşmakta kullanılan bir yöntemdir.</a:t>
            </a:r>
          </a:p>
        </p:txBody>
      </p:sp>
      <p:sp>
        <p:nvSpPr>
          <p:cNvPr id="21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İYİLEŞTİRME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ARAÇLARI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6756" y="1835790"/>
            <a:ext cx="4330489" cy="330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 descr="C:\Users\KALİTE\Desktop\ind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8014" y="3150823"/>
            <a:ext cx="3507973" cy="1903656"/>
          </a:xfrm>
          <a:prstGeom prst="rect">
            <a:avLst/>
          </a:prstGeom>
          <a:noFill/>
        </p:spPr>
      </p:pic>
      <p:pic>
        <p:nvPicPr>
          <p:cNvPr id="66564" name="Picture 4" descr="C:\Users\KALİTE\Desktop\DwDZa4AX4AApT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279" y="940733"/>
            <a:ext cx="2753443" cy="2758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 txBox="1">
            <a:spLocks/>
          </p:cNvSpPr>
          <p:nvPr/>
        </p:nvSpPr>
        <p:spPr>
          <a:xfrm>
            <a:off x="1150434" y="1657525"/>
            <a:ext cx="6858000" cy="42664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9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r>
              <a:rPr lang="tr-TR" sz="1950" dirty="0">
                <a:solidFill>
                  <a:srgbClr val="1F497D">
                    <a:lumMod val="75000"/>
                  </a:srgbClr>
                </a:solidFill>
                <a:latin typeface="MetroflexNarrowLightTR" pitchFamily="2" charset="-94"/>
              </a:rPr>
              <a:t>			 </a:t>
            </a:r>
            <a:r>
              <a:rPr lang="tr-TR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Murat KAYA</a:t>
            </a:r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, MB, </a:t>
            </a:r>
            <a:r>
              <a:rPr lang="tr-TR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MSc</a:t>
            </a:r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, MBA</a:t>
            </a: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r>
              <a:rPr lang="tr-TR" sz="2100" dirty="0">
                <a:solidFill>
                  <a:srgbClr val="92D050"/>
                </a:solidFill>
                <a:latin typeface="Calibri"/>
              </a:rPr>
              <a:t>			 </a:t>
            </a:r>
            <a:r>
              <a:rPr lang="tr-TR" sz="2100" dirty="0">
                <a:solidFill>
                  <a:srgbClr val="0070C0"/>
                </a:solidFill>
                <a:latin typeface="Calibri"/>
                <a:hlinkClick r:id="rId2"/>
              </a:rPr>
              <a:t>drkaya71@hotmail.com</a:t>
            </a:r>
            <a:r>
              <a:rPr lang="tr-TR" sz="2100" dirty="0">
                <a:solidFill>
                  <a:srgbClr val="0070C0"/>
                </a:solidFill>
                <a:latin typeface="Calibri"/>
              </a:rPr>
              <a:t> </a:t>
            </a:r>
            <a:endParaRPr lang="tr-TR" sz="2100" dirty="0">
              <a:solidFill>
                <a:srgbClr val="0070C0"/>
              </a:solidFill>
              <a:latin typeface="Calibri"/>
              <a:hlinkClick r:id="rId3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0070C0"/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r>
              <a:rPr lang="tr-TR" dirty="0">
                <a:solidFill>
                  <a:srgbClr val="0070C0"/>
                </a:solidFill>
                <a:latin typeface="Calibri"/>
              </a:rPr>
              <a:t>			 </a:t>
            </a:r>
            <a:r>
              <a:rPr lang="tr-TR" sz="2100" dirty="0">
                <a:solidFill>
                  <a:srgbClr val="0070C0"/>
                </a:solidFill>
                <a:latin typeface="Calibri"/>
              </a:rPr>
              <a:t>@</a:t>
            </a:r>
            <a:r>
              <a:rPr lang="tr-TR" sz="2100" dirty="0" smtClean="0">
                <a:solidFill>
                  <a:srgbClr val="0070C0"/>
                </a:solidFill>
                <a:latin typeface="Calibri"/>
              </a:rPr>
              <a:t>drkaya71</a:t>
            </a:r>
          </a:p>
          <a:p>
            <a:pPr defTabSz="685800">
              <a:spcBef>
                <a:spcPct val="0"/>
              </a:spcBef>
              <a:defRPr/>
            </a:pPr>
            <a:endParaRPr lang="tr-TR" sz="2100" dirty="0">
              <a:solidFill>
                <a:srgbClr val="0070C0"/>
              </a:solidFill>
              <a:latin typeface="Calibri"/>
              <a:hlinkClick r:id="rId3"/>
            </a:endParaRPr>
          </a:p>
          <a:p>
            <a:pPr defTabSz="685800">
              <a:spcBef>
                <a:spcPct val="0"/>
              </a:spcBef>
              <a:defRPr/>
            </a:pPr>
            <a:r>
              <a:rPr lang="tr-TR" sz="525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			</a:t>
            </a:r>
            <a:r>
              <a:rPr lang="tr-TR" sz="2100" dirty="0">
                <a:solidFill>
                  <a:srgbClr val="0070C0"/>
                </a:solidFill>
              </a:rPr>
              <a:t>@drkaya71</a:t>
            </a: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525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r>
              <a:rPr lang="tr-TR" sz="21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		 </a:t>
            </a:r>
            <a:r>
              <a:rPr lang="tr-TR" sz="2100" dirty="0">
                <a:solidFill>
                  <a:srgbClr val="0070C0"/>
                </a:solidFill>
              </a:rPr>
              <a:t>www.drmuratkaya.com </a:t>
            </a:r>
            <a:endParaRPr lang="tr-TR" sz="21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21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r>
              <a:rPr lang="tr-TR" sz="21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			</a:t>
            </a:r>
          </a:p>
          <a:p>
            <a:pPr defTabSz="685800">
              <a:spcBef>
                <a:spcPct val="0"/>
              </a:spcBef>
              <a:defRPr/>
            </a:pPr>
            <a:r>
              <a:rPr lang="tr-TR" sz="21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	</a:t>
            </a:r>
            <a:r>
              <a:rPr lang="tr-TR" sz="21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		</a:t>
            </a:r>
            <a:endParaRPr lang="tr-TR" sz="2100" dirty="0" smtClean="0">
              <a:solidFill>
                <a:srgbClr val="0070C0"/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21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24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24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sz="2400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  <a:p>
            <a:pPr defTabSz="685800">
              <a:spcBef>
                <a:spcPct val="0"/>
              </a:spcBef>
              <a:defRPr/>
            </a:pPr>
            <a:endParaRPr lang="tr-TR" dirty="0">
              <a:solidFill>
                <a:srgbClr val="1F497D">
                  <a:lumMod val="75000"/>
                </a:srgbClr>
              </a:solidFill>
              <a:latin typeface="MetroflexNarrowLightTR" pitchFamily="2" charset="-94"/>
            </a:endParaRPr>
          </a:p>
        </p:txBody>
      </p:sp>
      <p:pic>
        <p:nvPicPr>
          <p:cNvPr id="5" name="Picture 4" descr="linkedin-icon-logo-vector.png (400×4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766" y="1707702"/>
            <a:ext cx="432048" cy="432048"/>
          </a:xfrm>
          <a:prstGeom prst="rect">
            <a:avLst/>
          </a:prstGeom>
          <a:noFill/>
        </p:spPr>
      </p:pic>
      <p:pic>
        <p:nvPicPr>
          <p:cNvPr id="6" name="Picture 6" descr="Twitter_logo_blue.png (1139×92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2074" y="2904393"/>
            <a:ext cx="324036" cy="263439"/>
          </a:xfrm>
          <a:prstGeom prst="rect">
            <a:avLst/>
          </a:prstGeom>
          <a:noFill/>
        </p:spPr>
      </p:pic>
      <p:pic>
        <p:nvPicPr>
          <p:cNvPr id="7" name="Picture 8" descr="et.jpg (329×339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9772" y="2307914"/>
            <a:ext cx="366827" cy="377976"/>
          </a:xfrm>
          <a:prstGeom prst="rect">
            <a:avLst/>
          </a:prstGeom>
          <a:noFill/>
        </p:spPr>
      </p:pic>
      <p:pic>
        <p:nvPicPr>
          <p:cNvPr id="8" name="Picture 10" descr="google-chrome-internet.jpg (650×250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7724" y="3984053"/>
            <a:ext cx="1123200" cy="432000"/>
          </a:xfrm>
          <a:prstGeom prst="rect">
            <a:avLst/>
          </a:prstGeom>
          <a:noFill/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98" y="3419053"/>
            <a:ext cx="394011" cy="3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0"/>
            <a:ext cx="9144000" cy="5143500"/>
          </a:xfrm>
          <a:prstGeom prst="rect">
            <a:avLst/>
          </a:prstGeom>
        </p:spPr>
      </p:pic>
      <p:pic>
        <p:nvPicPr>
          <p:cNvPr id="2050" name="Picture 2" descr="C:\Users\KALİTE\Desktop\Florence_Nightingale_three_quarter_leng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556" y="1473792"/>
            <a:ext cx="1914080" cy="2553191"/>
          </a:xfrm>
          <a:prstGeom prst="rect">
            <a:avLst/>
          </a:prstGeom>
          <a:noFill/>
        </p:spPr>
      </p:pic>
      <p:pic>
        <p:nvPicPr>
          <p:cNvPr id="2051" name="Picture 3" descr="C:\Users\KALİTE\Desktop\ind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2409" y="1473792"/>
            <a:ext cx="1790595" cy="2553191"/>
          </a:xfrm>
          <a:prstGeom prst="rect">
            <a:avLst/>
          </a:prstGeom>
          <a:noFill/>
        </p:spPr>
      </p:pic>
      <p:pic>
        <p:nvPicPr>
          <p:cNvPr id="2052" name="Picture 4" descr="C:\Users\KALİTE\Desktop\indir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6340" y="1473792"/>
            <a:ext cx="1911624" cy="2537908"/>
          </a:xfrm>
          <a:prstGeom prst="rect">
            <a:avLst/>
          </a:prstGeom>
          <a:noFill/>
        </p:spPr>
      </p:pic>
      <p:sp>
        <p:nvSpPr>
          <p:cNvPr id="9" name="2 İçerik Yer Tutucusu"/>
          <p:cNvSpPr txBox="1">
            <a:spLocks/>
          </p:cNvSpPr>
          <p:nvPr/>
        </p:nvSpPr>
        <p:spPr>
          <a:xfrm>
            <a:off x="6196340" y="4026983"/>
            <a:ext cx="1911624" cy="32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Donabedian, 1960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3516032" y="4011700"/>
            <a:ext cx="1911624" cy="32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Codman, 1910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356454" y="4026983"/>
            <a:ext cx="2819400" cy="327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Florence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Nightingale</a:t>
            </a: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1820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 rot="16200000" flipH="1">
            <a:off x="3947160" y="2804159"/>
            <a:ext cx="3657600" cy="3048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 rot="16200000" flipH="1">
            <a:off x="1310640" y="2819400"/>
            <a:ext cx="3657600" cy="3048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Başlık"/>
          <p:cNvSpPr txBox="1">
            <a:spLocks/>
          </p:cNvSpPr>
          <p:nvPr/>
        </p:nvSpPr>
        <p:spPr>
          <a:xfrm>
            <a:off x="-1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hİzmetlerİnde </a:t>
            </a: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KALİTENİN GELİŞİMİ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4" name="7 İçerik Yer Tutucusu"/>
          <p:cNvSpPr>
            <a:spLocks noGrp="1"/>
          </p:cNvSpPr>
          <p:nvPr>
            <p:ph idx="1"/>
          </p:nvPr>
        </p:nvSpPr>
        <p:spPr>
          <a:xfrm>
            <a:off x="286871" y="1416628"/>
            <a:ext cx="86868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Sağlık hizmetlerinde kalite anlayışını şekillendiren bir lider olan A.</a:t>
            </a:r>
            <a:r>
              <a:rPr lang="tr-T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Donebedian</a:t>
            </a: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pPr algn="ctr">
              <a:buNone/>
            </a:pPr>
            <a:r>
              <a:rPr lang="tr-TR" sz="1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“Yüksek kaliteli hizmeti, hizmet sürecinin bütün kısımlarındaki beklenen kazançlar ve kayıplar dengesi hesaba katıldıktan sonra hastanın iyilik halinin kapsamlı bir ölçüsünü en üst düzeyen çıkarması beklenen hizmet” 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olarak tanımlamaktadır.</a:t>
            </a:r>
          </a:p>
          <a:p>
            <a:pPr algn="ctr">
              <a:buNone/>
            </a:pPr>
            <a:endParaRPr lang="tr-T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hİzmetlerİnde </a:t>
            </a: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KALİTENİN GELİŞİMİ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1027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900519"/>
            <a:ext cx="4343400" cy="3195121"/>
          </a:xfrm>
          <a:prstGeom prst="rect">
            <a:avLst/>
          </a:prstGeom>
          <a:noFill/>
        </p:spPr>
      </p:pic>
      <p:sp>
        <p:nvSpPr>
          <p:cNvPr id="9" name="8 Oval Belirtme Çizgisi"/>
          <p:cNvSpPr/>
          <p:nvPr/>
        </p:nvSpPr>
        <p:spPr>
          <a:xfrm>
            <a:off x="4" y="3171333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Etkenlik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9 Oval Belirtme Çizgisi"/>
          <p:cNvSpPr/>
          <p:nvPr/>
        </p:nvSpPr>
        <p:spPr>
          <a:xfrm>
            <a:off x="4" y="1270854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Etkililik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1" name="10 Oval Belirtme Çizgisi"/>
          <p:cNvSpPr/>
          <p:nvPr/>
        </p:nvSpPr>
        <p:spPr>
          <a:xfrm>
            <a:off x="1851319" y="424284"/>
            <a:ext cx="1465117" cy="935182"/>
          </a:xfrm>
          <a:prstGeom prst="wedgeEllipseCallout">
            <a:avLst>
              <a:gd name="adj1" fmla="val 42157"/>
              <a:gd name="adj2" fmla="val 95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Verimlilik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5" name="14 Oval Belirtme Çizgisi"/>
          <p:cNvSpPr/>
          <p:nvPr/>
        </p:nvSpPr>
        <p:spPr>
          <a:xfrm>
            <a:off x="3852573" y="516399"/>
            <a:ext cx="1465117" cy="935182"/>
          </a:xfrm>
          <a:prstGeom prst="wedgeEllipseCallout">
            <a:avLst>
              <a:gd name="adj1" fmla="val -1164"/>
              <a:gd name="adj2" fmla="val 8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Optimallik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6" name="15 Oval Belirtme Çizgisi"/>
          <p:cNvSpPr/>
          <p:nvPr/>
        </p:nvSpPr>
        <p:spPr>
          <a:xfrm flipH="1">
            <a:off x="7659598" y="1268337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Yasallık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7" name="16 Oval Belirtme Çizgisi"/>
          <p:cNvSpPr/>
          <p:nvPr/>
        </p:nvSpPr>
        <p:spPr>
          <a:xfrm flipH="1">
            <a:off x="7692736" y="3169536"/>
            <a:ext cx="1451264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Hakkaniyet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8" name="17 Oval Belirtme Çizgisi"/>
          <p:cNvSpPr/>
          <p:nvPr/>
        </p:nvSpPr>
        <p:spPr>
          <a:xfrm flipH="1">
            <a:off x="5735868" y="424284"/>
            <a:ext cx="1465119" cy="935182"/>
          </a:xfrm>
          <a:prstGeom prst="wedgeEllipseCallout">
            <a:avLst>
              <a:gd name="adj1" fmla="val 42157"/>
              <a:gd name="adj2" fmla="val 95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Kabul Edilebilirlik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74556" y="1947837"/>
            <a:ext cx="3172858" cy="516398"/>
          </a:xfrm>
        </p:spPr>
        <p:txBody>
          <a:bodyPr>
            <a:normAutofit/>
          </a:bodyPr>
          <a:lstStyle/>
          <a:p>
            <a:pPr algn="ctr"/>
            <a:r>
              <a:rPr lang="tr-T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Donabedian’a GÖRE</a:t>
            </a:r>
            <a:endParaRPr lang="tr-T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1027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900519"/>
            <a:ext cx="4343400" cy="3195121"/>
          </a:xfrm>
          <a:prstGeom prst="rect">
            <a:avLst/>
          </a:prstGeom>
          <a:noFill/>
        </p:spPr>
      </p:pic>
      <p:sp>
        <p:nvSpPr>
          <p:cNvPr id="9" name="8 Oval Belirtme Çizgisi"/>
          <p:cNvSpPr/>
          <p:nvPr/>
        </p:nvSpPr>
        <p:spPr>
          <a:xfrm>
            <a:off x="4" y="3171333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Etkenlik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9 Oval Belirtme Çizgisi"/>
          <p:cNvSpPr/>
          <p:nvPr/>
        </p:nvSpPr>
        <p:spPr>
          <a:xfrm>
            <a:off x="4" y="1270854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Etkililik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1" name="10 Oval Belirtme Çizgisi"/>
          <p:cNvSpPr/>
          <p:nvPr/>
        </p:nvSpPr>
        <p:spPr>
          <a:xfrm>
            <a:off x="1851319" y="424284"/>
            <a:ext cx="1465117" cy="935182"/>
          </a:xfrm>
          <a:prstGeom prst="wedgeEllipseCallout">
            <a:avLst>
              <a:gd name="adj1" fmla="val 42157"/>
              <a:gd name="adj2" fmla="val 95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Verimlilik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5" name="14 Oval Belirtme Çizgisi"/>
          <p:cNvSpPr/>
          <p:nvPr/>
        </p:nvSpPr>
        <p:spPr>
          <a:xfrm>
            <a:off x="3852573" y="516399"/>
            <a:ext cx="1465117" cy="935182"/>
          </a:xfrm>
          <a:prstGeom prst="wedgeEllipseCallout">
            <a:avLst>
              <a:gd name="adj1" fmla="val -1164"/>
              <a:gd name="adj2" fmla="val 8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Optimallik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6" name="15 Oval Belirtme Çizgisi"/>
          <p:cNvSpPr/>
          <p:nvPr/>
        </p:nvSpPr>
        <p:spPr>
          <a:xfrm flipH="1">
            <a:off x="7659598" y="1268337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Yasallık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7" name="16 Oval Belirtme Çizgisi"/>
          <p:cNvSpPr/>
          <p:nvPr/>
        </p:nvSpPr>
        <p:spPr>
          <a:xfrm flipH="1">
            <a:off x="7692736" y="3169536"/>
            <a:ext cx="1451264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Hakkaniyet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8" name="17 Oval Belirtme Çizgisi"/>
          <p:cNvSpPr/>
          <p:nvPr/>
        </p:nvSpPr>
        <p:spPr>
          <a:xfrm flipH="1">
            <a:off x="5735868" y="424284"/>
            <a:ext cx="1465119" cy="935182"/>
          </a:xfrm>
          <a:prstGeom prst="wedgeEllipseCallout">
            <a:avLst>
              <a:gd name="adj1" fmla="val 42157"/>
              <a:gd name="adj2" fmla="val 95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Kabul Edilebilirlik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3" name="12 Oval Belirtme Çizgisi"/>
          <p:cNvSpPr/>
          <p:nvPr/>
        </p:nvSpPr>
        <p:spPr>
          <a:xfrm>
            <a:off x="4" y="3171333"/>
            <a:ext cx="1465117" cy="935182"/>
          </a:xfrm>
          <a:prstGeom prst="wedgeEllipseCallout">
            <a:avLst>
              <a:gd name="adj1" fmla="val 105219"/>
              <a:gd name="adj2" fmla="val -77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Erişilebilirlik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" name="13 Oval Belirtme Çizgisi"/>
          <p:cNvSpPr/>
          <p:nvPr/>
        </p:nvSpPr>
        <p:spPr>
          <a:xfrm flipH="1">
            <a:off x="7659598" y="1268337"/>
            <a:ext cx="1465117" cy="935182"/>
          </a:xfrm>
          <a:prstGeom prst="wedgeEllipseCallout">
            <a:avLst>
              <a:gd name="adj1" fmla="val 103801"/>
              <a:gd name="adj2" fmla="val 67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Uygunluk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0" name="2 Başlık"/>
          <p:cNvSpPr>
            <a:spLocks noGrp="1"/>
          </p:cNvSpPr>
          <p:nvPr>
            <p:ph type="title"/>
          </p:nvPr>
        </p:nvSpPr>
        <p:spPr>
          <a:xfrm>
            <a:off x="2974556" y="1947837"/>
            <a:ext cx="3172858" cy="516398"/>
          </a:xfrm>
        </p:spPr>
        <p:txBody>
          <a:bodyPr>
            <a:normAutofit/>
          </a:bodyPr>
          <a:lstStyle/>
          <a:p>
            <a:pPr algn="ctr"/>
            <a:r>
              <a:rPr lang="tr-T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MAXWELL’E GÖRE</a:t>
            </a:r>
            <a:endParaRPr lang="tr-T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5" grpId="0" animBg="1"/>
      <p:bldP spid="16" grpId="1" animBg="1"/>
      <p:bldP spid="13" grpId="0" animBg="1"/>
      <p:bldP spid="14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pic>
        <p:nvPicPr>
          <p:cNvPr id="1027" name="Picture 3" descr="C:\Users\KALİTE\Desktop\49781838-vector-city-hospital-building-in-flat-design-style-clinic-architecture-urban-hospital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900519"/>
            <a:ext cx="4343400" cy="3195121"/>
          </a:xfrm>
          <a:prstGeom prst="rect">
            <a:avLst/>
          </a:prstGeom>
          <a:noFill/>
        </p:spPr>
      </p:pic>
      <p:sp>
        <p:nvSpPr>
          <p:cNvPr id="11" name="10 Oval Belirtme Çizgisi"/>
          <p:cNvSpPr/>
          <p:nvPr/>
        </p:nvSpPr>
        <p:spPr>
          <a:xfrm>
            <a:off x="716582" y="983990"/>
            <a:ext cx="1465117" cy="935182"/>
          </a:xfrm>
          <a:prstGeom prst="wedgeEllipseCallout">
            <a:avLst>
              <a:gd name="adj1" fmla="val 60204"/>
              <a:gd name="adj2" fmla="val 73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Müşteriler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5" name="14 Oval Belirtme Çizgisi"/>
          <p:cNvSpPr/>
          <p:nvPr/>
        </p:nvSpPr>
        <p:spPr>
          <a:xfrm>
            <a:off x="3642360" y="516399"/>
            <a:ext cx="1889759" cy="935182"/>
          </a:xfrm>
          <a:prstGeom prst="wedgeEllipseCallout">
            <a:avLst>
              <a:gd name="adj1" fmla="val -1164"/>
              <a:gd name="adj2" fmla="val 8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Profesyoneller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7" name="6 Oval Belirtme Çizgisi"/>
          <p:cNvSpPr/>
          <p:nvPr/>
        </p:nvSpPr>
        <p:spPr>
          <a:xfrm flipH="1">
            <a:off x="6947602" y="995007"/>
            <a:ext cx="1465117" cy="935182"/>
          </a:xfrm>
          <a:prstGeom prst="wedgeEllipseCallout">
            <a:avLst>
              <a:gd name="adj1" fmla="val 60204"/>
              <a:gd name="adj2" fmla="val 73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Yöneticiler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2974556" y="1947837"/>
            <a:ext cx="3172858" cy="51639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OVRETVEİT’E GÖRE</a:t>
            </a:r>
            <a:endParaRPr kumimoji="0" lang="tr-TR" sz="1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C-SAY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" y="0"/>
            <a:ext cx="9144000" cy="5143500"/>
          </a:xfrm>
          <a:prstGeom prst="rect">
            <a:avLst/>
          </a:prstGeom>
        </p:spPr>
      </p:pic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286871" y="1416628"/>
            <a:ext cx="86868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“Bireylere ve topluma sunulan sağlık hizmetlerinin, 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arzulanan sağlık sonuçlarına ulaşma olasılığını artırma ve şimdiki</a:t>
            </a:r>
          </a:p>
          <a:p>
            <a:pPr algn="ctr">
              <a:buNone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profesyonel bilgiyle tutarlı olma derecesi”</a:t>
            </a:r>
            <a:endParaRPr lang="tr-T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2 Başlık"/>
          <p:cNvSpPr txBox="1">
            <a:spLocks/>
          </p:cNvSpPr>
          <p:nvPr/>
        </p:nvSpPr>
        <p:spPr>
          <a:xfrm>
            <a:off x="0" y="993289"/>
            <a:ext cx="9124711" cy="51639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TIP</a:t>
            </a:r>
            <a:r>
              <a:rPr kumimoji="0" lang="tr-TR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ENSTİTÜSÜ, ABD, 1990</a:t>
            </a:r>
            <a:endParaRPr kumimoji="0" lang="tr-TR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19289" y="-33610"/>
            <a:ext cx="9124711" cy="84760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sağlIk</a:t>
            </a:r>
            <a:r>
              <a:rPr kumimoji="0" lang="tr-TR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hİzmetlerİnde </a:t>
            </a:r>
            <a:r>
              <a:rPr kumimoji="0" lang="tr-T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KALİTENİN GELİŞİMİ</a:t>
            </a:r>
            <a:endParaRPr kumimoji="0" lang="tr-TR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49 -4.83493E-6 L 3.88889E-6 -4.8349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zinti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1102</Words>
  <Application>Microsoft Office PowerPoint</Application>
  <PresentationFormat>Ekran Gösterisi (16:9)</PresentationFormat>
  <Paragraphs>275</Paragraphs>
  <Slides>37</Slides>
  <Notes>32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8" baseType="lpstr">
      <vt:lpstr>Arial</vt:lpstr>
      <vt:lpstr>Calibri</vt:lpstr>
      <vt:lpstr>Franklin Gothic Book</vt:lpstr>
      <vt:lpstr>Franklin Gothic Medium</vt:lpstr>
      <vt:lpstr>MetroflexNarrowLightTR</vt:lpstr>
      <vt:lpstr>Verdana</vt:lpstr>
      <vt:lpstr>Wingdings</vt:lpstr>
      <vt:lpstr>Wingdings 2</vt:lpstr>
      <vt:lpstr>Gezinti</vt:lpstr>
      <vt:lpstr>Ofis Teması</vt:lpstr>
      <vt:lpstr>PDF</vt:lpstr>
      <vt:lpstr>SAĞLIK KURUMLARINDA   KALİTE VE AKREDİTASYON</vt:lpstr>
      <vt:lpstr>PowerPoint Sunusu</vt:lpstr>
      <vt:lpstr>DÜNYA SAĞLIK HİZMETLERİNDE   kalİtenİn GELİŞİMİ</vt:lpstr>
      <vt:lpstr>PowerPoint Sunusu</vt:lpstr>
      <vt:lpstr>PowerPoint Sunusu</vt:lpstr>
      <vt:lpstr>Donabedian’a GÖRE</vt:lpstr>
      <vt:lpstr>MAXWELL’E GÖRE</vt:lpstr>
      <vt:lpstr>PowerPoint Sunusu</vt:lpstr>
      <vt:lpstr>PowerPoint Sunusu</vt:lpstr>
      <vt:lpstr>PowerPoint Sunusu</vt:lpstr>
      <vt:lpstr>TÜRKİYE SAĞLIK HİZMETLERİNDE   kalİtenİn GELİŞİMİ</vt:lpstr>
      <vt:lpstr>PowerPoint Sunusu</vt:lpstr>
      <vt:lpstr>PowerPoint Sunusu</vt:lpstr>
      <vt:lpstr>PowerPoint Sunusu</vt:lpstr>
      <vt:lpstr>DÜNYA SAĞLIK HİZMETLERİNDE   AKREDİTASYONUN GELİŞİMİ</vt:lpstr>
      <vt:lpstr>PowerPoint Sunusu</vt:lpstr>
      <vt:lpstr>PowerPoint Sunusu</vt:lpstr>
      <vt:lpstr>PowerPoint Sunusu</vt:lpstr>
      <vt:lpstr>PowerPoint Sunusu</vt:lpstr>
      <vt:lpstr>PowerPoint Sunusu</vt:lpstr>
      <vt:lpstr>KaLİTE SİSTEMİNİN KURULMASI VE   KALİTE ÇERÇEVESİNDE YAPILAN ÇALIŞMALAR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adinc</dc:creator>
  <cp:lastModifiedBy>HP</cp:lastModifiedBy>
  <cp:revision>119</cp:revision>
  <dcterms:created xsi:type="dcterms:W3CDTF">2015-12-16T15:32:42Z</dcterms:created>
  <dcterms:modified xsi:type="dcterms:W3CDTF">2019-11-06T05:57:19Z</dcterms:modified>
</cp:coreProperties>
</file>