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63" r:id="rId3"/>
    <p:sldId id="258" r:id="rId4"/>
    <p:sldId id="265" r:id="rId5"/>
    <p:sldId id="266" r:id="rId6"/>
    <p:sldId id="274" r:id="rId7"/>
    <p:sldId id="264" r:id="rId8"/>
    <p:sldId id="273" r:id="rId9"/>
    <p:sldId id="272" r:id="rId10"/>
    <p:sldId id="271" r:id="rId11"/>
    <p:sldId id="270" r:id="rId12"/>
    <p:sldId id="269" r:id="rId13"/>
    <p:sldId id="268" r:id="rId14"/>
    <p:sldId id="267" r:id="rId15"/>
    <p:sldId id="290" r:id="rId16"/>
    <p:sldId id="284" r:id="rId17"/>
    <p:sldId id="285" r:id="rId18"/>
    <p:sldId id="286" r:id="rId19"/>
    <p:sldId id="288" r:id="rId20"/>
    <p:sldId id="289" r:id="rId21"/>
    <p:sldId id="287" r:id="rId22"/>
    <p:sldId id="283" r:id="rId23"/>
    <p:sldId id="276" r:id="rId24"/>
    <p:sldId id="277" r:id="rId25"/>
    <p:sldId id="291" r:id="rId26"/>
    <p:sldId id="305" r:id="rId27"/>
    <p:sldId id="304" r:id="rId28"/>
    <p:sldId id="306" r:id="rId29"/>
    <p:sldId id="307" r:id="rId30"/>
    <p:sldId id="292" r:id="rId31"/>
    <p:sldId id="278" r:id="rId32"/>
    <p:sldId id="308" r:id="rId33"/>
    <p:sldId id="279" r:id="rId34"/>
    <p:sldId id="303" r:id="rId35"/>
    <p:sldId id="280" r:id="rId36"/>
    <p:sldId id="281" r:id="rId37"/>
    <p:sldId id="282" r:id="rId38"/>
    <p:sldId id="295" r:id="rId39"/>
    <p:sldId id="293" r:id="rId40"/>
    <p:sldId id="296" r:id="rId41"/>
    <p:sldId id="297" r:id="rId42"/>
    <p:sldId id="309" r:id="rId43"/>
    <p:sldId id="301" r:id="rId44"/>
    <p:sldId id="298" r:id="rId45"/>
    <p:sldId id="299" r:id="rId46"/>
    <p:sldId id="300" r:id="rId47"/>
    <p:sldId id="302" r:id="rId48"/>
    <p:sldId id="310" r:id="rId49"/>
    <p:sldId id="311"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720" y="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0D7E6-F2F8-4B4E-9A54-68DF74D1F059}" type="datetimeFigureOut">
              <a:rPr lang="tr-TR" smtClean="0"/>
              <a:t>19.11.2019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8D7F9-EC46-42BA-9FE0-EC4EEDF4D30E}" type="slidenum">
              <a:rPr lang="tr-TR" smtClean="0"/>
              <a:t>‹#›</a:t>
            </a:fld>
            <a:endParaRPr lang="tr-TR"/>
          </a:p>
        </p:txBody>
      </p:sp>
    </p:spTree>
    <p:extLst>
      <p:ext uri="{BB962C8B-B14F-4D97-AF65-F5344CB8AC3E}">
        <p14:creationId xmlns:p14="http://schemas.microsoft.com/office/powerpoint/2010/main" val="41917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E8D7F9-EC46-42BA-9FE0-EC4EEDF4D30E}" type="slidenum">
              <a:rPr lang="tr-TR" smtClean="0"/>
              <a:t>2</a:t>
            </a:fld>
            <a:endParaRPr lang="tr-TR"/>
          </a:p>
        </p:txBody>
      </p:sp>
    </p:spTree>
    <p:extLst>
      <p:ext uri="{BB962C8B-B14F-4D97-AF65-F5344CB8AC3E}">
        <p14:creationId xmlns:p14="http://schemas.microsoft.com/office/powerpoint/2010/main" val="213469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106980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158385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387367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184930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73678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57494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78918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317747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271486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58872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FF241AA-8203-494F-9EA5-778F70DC8BA1}"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10587-8CE8-E547-9AD3-48B7259F744F}" type="slidenum">
              <a:rPr lang="en-US" smtClean="0"/>
              <a:pPr/>
              <a:t>‹#›</a:t>
            </a:fld>
            <a:endParaRPr lang="en-US"/>
          </a:p>
        </p:txBody>
      </p:sp>
    </p:spTree>
    <p:extLst>
      <p:ext uri="{BB962C8B-B14F-4D97-AF65-F5344CB8AC3E}">
        <p14:creationId xmlns:p14="http://schemas.microsoft.com/office/powerpoint/2010/main" val="39506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F241AA-8203-494F-9EA5-778F70DC8BA1}" type="datetimeFigureOut">
              <a:rPr lang="en-US" smtClean="0"/>
              <a:pPr/>
              <a:t>11/19/2019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310587-8CE8-E547-9AD3-48B7259F744F}" type="slidenum">
              <a:rPr lang="en-US" smtClean="0"/>
              <a:pPr/>
              <a:t>‹#›</a:t>
            </a:fld>
            <a:endParaRPr lang="en-US"/>
          </a:p>
        </p:txBody>
      </p:sp>
    </p:spTree>
    <p:extLst>
      <p:ext uri="{BB962C8B-B14F-4D97-AF65-F5344CB8AC3E}">
        <p14:creationId xmlns:p14="http://schemas.microsoft.com/office/powerpoint/2010/main" val="3947200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tr/imgres?imgurl=http://www.teknointel.com/images/Deming.JPG&amp;imgrefurl=http://www.teknointel.com/makaleler/kaliteguru.htm&amp;h=174&amp;w=215&amp;sz=17&amp;hl=tr&amp;start=6&amp;um=1&amp;usg=__InhvqmkO-50XW7xN0pYXeYx83sE=&amp;tbnid=O4ArFdufwJUKnM:&amp;tbnh=86&amp;tbnw=106&amp;prev=/images?q=deming+y%C3%B6netim&amp;um=1&amp;hl=tr&amp;sa=N"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muratky.net/" TargetMode="External"/><Relationship Id="rId7" Type="http://schemas.openxmlformats.org/officeDocument/2006/relationships/image" Target="../media/image34.jpeg"/><Relationship Id="rId2" Type="http://schemas.openxmlformats.org/officeDocument/2006/relationships/hyperlink" Target="mailto:drkaya71@hotmail.com"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PA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Metin Yer Tutucusu"/>
          <p:cNvSpPr>
            <a:spLocks noGrp="1"/>
          </p:cNvSpPr>
          <p:nvPr>
            <p:ph type="body" idx="1"/>
          </p:nvPr>
        </p:nvSpPr>
        <p:spPr>
          <a:xfrm>
            <a:off x="3791880" y="1870842"/>
            <a:ext cx="5352120" cy="2060028"/>
          </a:xfrm>
        </p:spPr>
        <p:txBody>
          <a:bodyPr>
            <a:noAutofit/>
          </a:bodyPr>
          <a:lstStyle/>
          <a:p>
            <a:pPr algn="ctr"/>
            <a:endParaRPr lang="tr-TR" sz="3200" b="1" dirty="0" smtClean="0">
              <a:solidFill>
                <a:schemeClr val="accent1">
                  <a:lumMod val="50000"/>
                </a:schemeClr>
              </a:solidFill>
              <a:latin typeface="Neo Sans Pro" pitchFamily="34" charset="0"/>
            </a:endParaRPr>
          </a:p>
          <a:p>
            <a:pPr algn="ctr"/>
            <a:r>
              <a:rPr lang="tr-TR" sz="3200" b="1" dirty="0" smtClean="0">
                <a:solidFill>
                  <a:schemeClr val="tx2">
                    <a:lumMod val="75000"/>
                  </a:schemeClr>
                </a:solidFill>
                <a:latin typeface="Neo Sans Pro" pitchFamily="34" charset="0"/>
              </a:rPr>
              <a:t>KALİTE </a:t>
            </a:r>
            <a:r>
              <a:rPr lang="tr-TR" sz="3200" b="1" dirty="0">
                <a:solidFill>
                  <a:schemeClr val="tx2">
                    <a:lumMod val="75000"/>
                  </a:schemeClr>
                </a:solidFill>
                <a:latin typeface="Neo Sans Pro" pitchFamily="34" charset="0"/>
              </a:rPr>
              <a:t>YÖNETİM </a:t>
            </a:r>
            <a:r>
              <a:rPr lang="tr-TR" sz="3200" b="1" dirty="0" smtClean="0">
                <a:solidFill>
                  <a:schemeClr val="tx2">
                    <a:lumMod val="75000"/>
                  </a:schemeClr>
                </a:solidFill>
                <a:latin typeface="Neo Sans Pro" pitchFamily="34" charset="0"/>
              </a:rPr>
              <a:t>SİSTEMİ </a:t>
            </a:r>
          </a:p>
          <a:p>
            <a:pPr algn="ctr"/>
            <a:r>
              <a:rPr lang="tr-TR" sz="3200" b="1" dirty="0" smtClean="0">
                <a:solidFill>
                  <a:schemeClr val="tx2">
                    <a:lumMod val="75000"/>
                  </a:schemeClr>
                </a:solidFill>
                <a:latin typeface="Neo Sans Pro" pitchFamily="34" charset="0"/>
              </a:rPr>
              <a:t>Murat KAYA</a:t>
            </a:r>
            <a:r>
              <a:rPr lang="tr-TR" sz="3200" b="1" dirty="0">
                <a:solidFill>
                  <a:schemeClr val="tx2">
                    <a:lumMod val="75000"/>
                  </a:schemeClr>
                </a:solidFill>
                <a:latin typeface="Neo Sans Pro" pitchFamily="34" charset="0"/>
              </a:rPr>
              <a:t/>
            </a:r>
            <a:br>
              <a:rPr lang="tr-TR" sz="3200" b="1" dirty="0">
                <a:solidFill>
                  <a:schemeClr val="tx2">
                    <a:lumMod val="75000"/>
                  </a:schemeClr>
                </a:solidFill>
                <a:latin typeface="Neo Sans Pro" pitchFamily="34" charset="0"/>
              </a:rPr>
            </a:br>
            <a:endParaRPr lang="tr-TR" sz="3200" b="1" dirty="0">
              <a:solidFill>
                <a:schemeClr val="tx2">
                  <a:lumMod val="75000"/>
                </a:schemeClr>
              </a:solidFill>
            </a:endParaRPr>
          </a:p>
        </p:txBody>
      </p:sp>
    </p:spTree>
    <p:extLst>
      <p:ext uri="{BB962C8B-B14F-4D97-AF65-F5344CB8AC3E}">
        <p14:creationId xmlns:p14="http://schemas.microsoft.com/office/powerpoint/2010/main" val="3963649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a:spLocks noChangeArrowheads="1"/>
          </p:cNvSpPr>
          <p:nvPr/>
        </p:nvSpPr>
        <p:spPr bwMode="auto">
          <a:xfrm>
            <a:off x="3163614" y="1382220"/>
            <a:ext cx="53530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00000"/>
              </a:lnSpc>
            </a:pPr>
            <a:r>
              <a:rPr lang="tr-T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Yanlış Soru:		</a:t>
            </a:r>
            <a:r>
              <a:rPr lang="tr-TR" sz="24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Suçlu </a:t>
            </a:r>
            <a:r>
              <a:rPr lang="tr-T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kim?</a:t>
            </a:r>
          </a:p>
          <a:p>
            <a:pPr marL="342900" indent="-342900" algn="l">
              <a:lnSpc>
                <a:spcPct val="100000"/>
              </a:lnSpc>
            </a:pPr>
            <a:endParaRPr lang="tr-T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l">
              <a:lnSpc>
                <a:spcPct val="100000"/>
              </a:lnSpc>
            </a:pPr>
            <a:endParaRPr lang="tr-T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l">
              <a:lnSpc>
                <a:spcPct val="100000"/>
              </a:lnSpc>
            </a:pPr>
            <a:r>
              <a:rPr lang="tr-T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Doğru Sorular:		Neden?</a:t>
            </a:r>
          </a:p>
          <a:p>
            <a:pPr marL="342900" indent="-342900" algn="l">
              <a:lnSpc>
                <a:spcPct val="100000"/>
              </a:lnSpc>
            </a:pPr>
            <a:r>
              <a:rPr lang="tr-T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Nasıl</a:t>
            </a:r>
            <a:r>
              <a:rPr lang="tr-T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marL="342900" indent="-342900" algn="l">
              <a:lnSpc>
                <a:spcPct val="100000"/>
              </a:lnSpc>
            </a:pPr>
            <a:r>
              <a:rPr lang="tr-T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Nerede</a:t>
            </a:r>
            <a:r>
              <a:rPr lang="tr-T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marL="342900" indent="-342900" algn="l">
              <a:lnSpc>
                <a:spcPct val="100000"/>
              </a:lnSpc>
              <a:buFontTx/>
              <a:buChar char="•"/>
            </a:pPr>
            <a:endParaRPr lang="en-AU" sz="32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Resim 5"/>
          <p:cNvPicPr>
            <a:picLocks noChangeAspect="1"/>
          </p:cNvPicPr>
          <p:nvPr/>
        </p:nvPicPr>
        <p:blipFill>
          <a:blip r:embed="rId3"/>
          <a:stretch>
            <a:fillRect/>
          </a:stretch>
        </p:blipFill>
        <p:spPr>
          <a:xfrm>
            <a:off x="199698" y="966952"/>
            <a:ext cx="2680136" cy="3615557"/>
          </a:xfrm>
          <a:prstGeom prst="rect">
            <a:avLst/>
          </a:prstGeom>
        </p:spPr>
      </p:pic>
    </p:spTree>
    <p:extLst>
      <p:ext uri="{BB962C8B-B14F-4D97-AF65-F5344CB8AC3E}">
        <p14:creationId xmlns:p14="http://schemas.microsoft.com/office/powerpoint/2010/main" val="4096501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4" descr="Demi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75" y="1088830"/>
            <a:ext cx="2448272" cy="348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2411413" y="1211317"/>
            <a:ext cx="6121400" cy="3773488"/>
          </a:xfrm>
          <a:prstGeom prst="rect">
            <a:avLst/>
          </a:prstGeom>
          <a:no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Tx/>
              <a:buNone/>
            </a:pPr>
            <a:r>
              <a:rPr lang="tr-TR" b="1" dirty="0" smtClean="0"/>
              <a:t>		                </a:t>
            </a:r>
          </a:p>
          <a:p>
            <a:pPr>
              <a:buFontTx/>
              <a:buNone/>
            </a:pPr>
            <a:r>
              <a:rPr lang="tr-TR" sz="2400" b="1" dirty="0" smtClean="0">
                <a:latin typeface="Tahoma" panose="020B0604030504040204" pitchFamily="34" charset="0"/>
                <a:ea typeface="Tahoma" panose="020B0604030504040204" pitchFamily="34" charset="0"/>
                <a:cs typeface="Tahoma" panose="020B0604030504040204" pitchFamily="34" charset="0"/>
              </a:rPr>
              <a:t>                    </a:t>
            </a:r>
            <a:r>
              <a:rPr lang="tr-TR" sz="2400" b="1" u="sng" dirty="0" smtClean="0">
                <a:solidFill>
                  <a:srgbClr val="CC0000"/>
                </a:solidFill>
                <a:latin typeface="Tahoma" panose="020B0604030504040204" pitchFamily="34" charset="0"/>
                <a:ea typeface="Tahoma" panose="020B0604030504040204" pitchFamily="34" charset="0"/>
                <a:cs typeface="Tahoma" panose="020B0604030504040204" pitchFamily="34" charset="0"/>
              </a:rPr>
              <a:t>Sistem</a:t>
            </a:r>
            <a:r>
              <a:rPr lang="tr-TR"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 </a:t>
            </a:r>
            <a:r>
              <a:rPr lang="tr-TR" sz="2400" b="1" u="sng" dirty="0" smtClean="0">
                <a:solidFill>
                  <a:srgbClr val="CC0000"/>
                </a:solidFill>
                <a:latin typeface="Tahoma" panose="020B0604030504040204" pitchFamily="34" charset="0"/>
                <a:ea typeface="Tahoma" panose="020B0604030504040204" pitchFamily="34" charset="0"/>
                <a:cs typeface="Tahoma" panose="020B0604030504040204" pitchFamily="34" charset="0"/>
              </a:rPr>
              <a:t>İnsan</a:t>
            </a:r>
          </a:p>
          <a:p>
            <a:pPr>
              <a:buFontTx/>
              <a:buNone/>
            </a:pPr>
            <a:endParaRPr lang="tr-TR" sz="2400" b="1" dirty="0" smtClean="0">
              <a:solidFill>
                <a:srgbClr val="CC0000"/>
              </a:solidFill>
              <a:latin typeface="Tahoma" panose="020B0604030504040204" pitchFamily="34" charset="0"/>
              <a:ea typeface="Tahoma" panose="020B0604030504040204" pitchFamily="34" charset="0"/>
              <a:cs typeface="Tahoma" panose="020B0604030504040204" pitchFamily="34" charset="0"/>
            </a:endParaRPr>
          </a:p>
          <a:p>
            <a:pPr>
              <a:buFontTx/>
              <a:buNone/>
            </a:pPr>
            <a:r>
              <a:rPr lang="tr-TR" sz="2400" b="1" dirty="0" err="1" smtClean="0">
                <a:solidFill>
                  <a:srgbClr val="CC0000"/>
                </a:solidFill>
                <a:latin typeface="Tahoma" panose="020B0604030504040204" pitchFamily="34" charset="0"/>
                <a:ea typeface="Tahoma" panose="020B0604030504040204" pitchFamily="34" charset="0"/>
                <a:cs typeface="Tahoma" panose="020B0604030504040204" pitchFamily="34" charset="0"/>
              </a:rPr>
              <a:t>Deming</a:t>
            </a:r>
            <a:r>
              <a:rPr lang="tr-TR" sz="24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 </a:t>
            </a:r>
            <a:r>
              <a:rPr lang="tr-TR" sz="2400" b="1" dirty="0" smtClean="0">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%98	                %2</a:t>
            </a:r>
            <a:endParaRPr lang="en-AU" sz="24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5286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txBox="1">
            <a:spLocks noChangeArrowheads="1"/>
          </p:cNvSpPr>
          <p:nvPr/>
        </p:nvSpPr>
        <p:spPr>
          <a:xfrm>
            <a:off x="210508" y="1100576"/>
            <a:ext cx="8218488" cy="3807756"/>
          </a:xfrm>
          <a:prstGeom prst="rect">
            <a:avLst/>
          </a:prstGeom>
          <a:no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Tx/>
              <a:buNone/>
            </a:pPr>
            <a:r>
              <a:rPr lang="tr-TR" sz="2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Sağlık hizmetleri risklerin doğru yönetilmesi gereken bir alan</a:t>
            </a:r>
          </a:p>
          <a:p>
            <a:pPr>
              <a:buFontTx/>
              <a:buNone/>
            </a:pPr>
            <a:endParaRPr lang="tr-TR" sz="2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Tx/>
              <a:buNone/>
            </a:pPr>
            <a:r>
              <a:rPr lang="tr-TR" sz="2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Bu yüzden</a:t>
            </a:r>
          </a:p>
          <a:p>
            <a:pPr>
              <a:buFontTx/>
              <a:buNone/>
            </a:pPr>
            <a:r>
              <a:rPr lang="tr-TR"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Kalite Yönetim Sistemine ihtiyacımız var.</a:t>
            </a:r>
          </a:p>
          <a:p>
            <a:pPr>
              <a:buFontTx/>
              <a:buNone/>
            </a:pPr>
            <a:endParaRPr lang="en-AU"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4196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txBox="1">
            <a:spLocks noChangeArrowheads="1"/>
          </p:cNvSpPr>
          <p:nvPr/>
        </p:nvSpPr>
        <p:spPr>
          <a:xfrm>
            <a:off x="101048" y="1450428"/>
            <a:ext cx="8941903" cy="2879834"/>
          </a:xfrm>
          <a:prstGeom prst="rect">
            <a:avLst/>
          </a:prstGeom>
          <a:no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endParaRPr lang="tr-TR" sz="2800"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90000"/>
              </a:lnSpc>
            </a:pPr>
            <a:r>
              <a:rPr lang="tr-TR" sz="2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“Doğru şeyleri başlangıçta doğru</a:t>
            </a:r>
          </a:p>
          <a:p>
            <a:pPr>
              <a:lnSpc>
                <a:spcPct val="90000"/>
              </a:lnSpc>
            </a:pPr>
            <a:r>
              <a:rPr lang="tr-TR" sz="2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zamanda ve devamında sürekli </a:t>
            </a:r>
            <a:r>
              <a:rPr lang="tr-TR" sz="2600" b="1"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yapma”yı</a:t>
            </a:r>
            <a:endParaRPr lang="tr-TR" sz="2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90000"/>
              </a:lnSpc>
            </a:pPr>
            <a:r>
              <a:rPr lang="tr-TR" sz="2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ifade eder.</a:t>
            </a:r>
          </a:p>
          <a:p>
            <a:pPr>
              <a:buFontTx/>
              <a:buNone/>
            </a:pPr>
            <a:endParaRPr lang="en-AU" sz="28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txBox="1">
            <a:spLocks/>
          </p:cNvSpPr>
          <p:nvPr/>
        </p:nvSpPr>
        <p:spPr>
          <a:xfrm>
            <a:off x="2030062" y="916946"/>
            <a:ext cx="4216015" cy="743689"/>
          </a:xfrm>
          <a:prstGeom prst="rect">
            <a:avLst/>
          </a:prstGeom>
        </p:spPr>
        <p:txBody>
          <a:bodyPr vert="horz" lIns="0" tIns="45720" rIns="0" bIns="0" rtlCol="0" anchor="b">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r>
              <a:rPr lang="tr-TR" sz="61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Kalite</a:t>
            </a:r>
            <a:endParaRPr lang="en-US" sz="61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1651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8"/>
            <a:ext cx="9144000" cy="5143500"/>
          </a:xfrm>
          <a:prstGeom prst="rect">
            <a:avLst/>
          </a:prstGeom>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49"/>
            <a:ext cx="2585545" cy="250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2974428" y="1141288"/>
            <a:ext cx="5113283" cy="8636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smtClean="0">
                <a:solidFill>
                  <a:srgbClr val="C0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Kalite Yönetim Sistemi</a:t>
            </a:r>
            <a:endParaRPr lang="en-AU" sz="3600" b="1" dirty="0" smtClean="0">
              <a:solidFill>
                <a:srgbClr val="C0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3"/>
          <p:cNvSpPr>
            <a:spLocks noChangeArrowheads="1"/>
          </p:cNvSpPr>
          <p:nvPr/>
        </p:nvSpPr>
        <p:spPr bwMode="auto">
          <a:xfrm>
            <a:off x="4188811" y="2028096"/>
            <a:ext cx="3898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lnSpc>
                <a:spcPct val="150000"/>
              </a:lnSpc>
              <a:spcBef>
                <a:spcPct val="0"/>
              </a:spcBef>
            </a:pPr>
            <a:r>
              <a:rPr lang="tr-TR" sz="24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DÜŞÜNME</a:t>
            </a:r>
          </a:p>
          <a:p>
            <a:pPr algn="l" eaLnBrk="0" hangingPunct="0">
              <a:lnSpc>
                <a:spcPct val="150000"/>
              </a:lnSpc>
              <a:spcBef>
                <a:spcPct val="0"/>
              </a:spcBef>
            </a:pPr>
            <a:r>
              <a:rPr lang="tr-TR" sz="24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KARAR</a:t>
            </a:r>
          </a:p>
          <a:p>
            <a:pPr algn="l" eaLnBrk="0" hangingPunct="0">
              <a:lnSpc>
                <a:spcPct val="150000"/>
              </a:lnSpc>
              <a:spcBef>
                <a:spcPct val="0"/>
              </a:spcBef>
            </a:pPr>
            <a:r>
              <a:rPr lang="tr-TR" sz="24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EYLEM</a:t>
            </a:r>
          </a:p>
          <a:p>
            <a:pPr algn="l" eaLnBrk="0" hangingPunct="0">
              <a:lnSpc>
                <a:spcPct val="150000"/>
              </a:lnSpc>
              <a:spcBef>
                <a:spcPct val="0"/>
              </a:spcBef>
            </a:pPr>
            <a:r>
              <a:rPr lang="tr-TR" sz="24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DEĞERLENDİRME</a:t>
            </a:r>
          </a:p>
        </p:txBody>
      </p:sp>
      <p:sp>
        <p:nvSpPr>
          <p:cNvPr id="6" name="Rectangle 4"/>
          <p:cNvSpPr txBox="1">
            <a:spLocks noChangeArrowheads="1"/>
          </p:cNvSpPr>
          <p:nvPr/>
        </p:nvSpPr>
        <p:spPr>
          <a:xfrm>
            <a:off x="156233" y="3006426"/>
            <a:ext cx="2818195" cy="720725"/>
          </a:xfrm>
          <a:prstGeom prst="rect">
            <a:avLst/>
          </a:prstGeom>
          <a:no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Tx/>
              <a:buNone/>
            </a:pPr>
            <a:r>
              <a:rPr lang="tr-TR" sz="2800" b="1" i="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BİRLİKTE</a:t>
            </a:r>
          </a:p>
          <a:p>
            <a:pPr>
              <a:buFontTx/>
              <a:buNone/>
            </a:pPr>
            <a:endParaRPr lang="en-AU" dirty="0" smtClean="0"/>
          </a:p>
        </p:txBody>
      </p:sp>
      <p:sp>
        <p:nvSpPr>
          <p:cNvPr id="7" name="Line 5"/>
          <p:cNvSpPr>
            <a:spLocks noChangeShapeType="1"/>
          </p:cNvSpPr>
          <p:nvPr/>
        </p:nvSpPr>
        <p:spPr bwMode="auto">
          <a:xfrm flipV="1">
            <a:off x="2585545" y="2348669"/>
            <a:ext cx="1629542" cy="786258"/>
          </a:xfrm>
          <a:prstGeom prst="line">
            <a:avLst/>
          </a:prstGeom>
          <a:noFill/>
          <a:ln w="57150">
            <a:solidFill>
              <a:srgbClr val="CC0000"/>
            </a:solidFill>
            <a:round/>
            <a:headEnd/>
            <a:tailEnd type="stealth" w="med" len="med"/>
          </a:ln>
          <a:extLst>
            <a:ext uri="{909E8E84-426E-40DD-AFC4-6F175D3DCCD1}">
              <a14:hiddenFill xmlns:a14="http://schemas.microsoft.com/office/drawing/2010/main">
                <a:noFill/>
              </a14:hiddenFill>
            </a:ext>
          </a:extLst>
        </p:spPr>
        <p:txBody>
          <a:bodyPr/>
          <a:lstStyle/>
          <a:p>
            <a:endParaRPr lang="tr-TR"/>
          </a:p>
        </p:txBody>
      </p:sp>
      <p:sp>
        <p:nvSpPr>
          <p:cNvPr id="8" name="Line 5"/>
          <p:cNvSpPr>
            <a:spLocks noChangeShapeType="1"/>
          </p:cNvSpPr>
          <p:nvPr/>
        </p:nvSpPr>
        <p:spPr bwMode="auto">
          <a:xfrm flipV="1">
            <a:off x="2617515" y="2914301"/>
            <a:ext cx="1571296" cy="330441"/>
          </a:xfrm>
          <a:prstGeom prst="line">
            <a:avLst/>
          </a:prstGeom>
          <a:noFill/>
          <a:ln w="57150">
            <a:solidFill>
              <a:srgbClr val="CC0000"/>
            </a:solidFill>
            <a:round/>
            <a:headEnd/>
            <a:tailEnd type="stealth" w="med" len="med"/>
          </a:ln>
          <a:extLst>
            <a:ext uri="{909E8E84-426E-40DD-AFC4-6F175D3DCCD1}">
              <a14:hiddenFill xmlns:a14="http://schemas.microsoft.com/office/drawing/2010/main">
                <a:noFill/>
              </a14:hiddenFill>
            </a:ext>
          </a:extLst>
        </p:spPr>
        <p:txBody>
          <a:bodyPr/>
          <a:lstStyle/>
          <a:p>
            <a:endParaRPr lang="tr-TR"/>
          </a:p>
        </p:txBody>
      </p:sp>
      <p:sp>
        <p:nvSpPr>
          <p:cNvPr id="9" name="Line 5"/>
          <p:cNvSpPr>
            <a:spLocks noChangeShapeType="1"/>
          </p:cNvSpPr>
          <p:nvPr/>
        </p:nvSpPr>
        <p:spPr bwMode="auto">
          <a:xfrm>
            <a:off x="2614667" y="3311881"/>
            <a:ext cx="1600419" cy="166827"/>
          </a:xfrm>
          <a:prstGeom prst="line">
            <a:avLst/>
          </a:prstGeom>
          <a:noFill/>
          <a:ln w="57150">
            <a:solidFill>
              <a:srgbClr val="CC0000"/>
            </a:solidFill>
            <a:round/>
            <a:headEnd/>
            <a:tailEnd type="stealth" w="med" len="med"/>
          </a:ln>
          <a:extLst>
            <a:ext uri="{909E8E84-426E-40DD-AFC4-6F175D3DCCD1}">
              <a14:hiddenFill xmlns:a14="http://schemas.microsoft.com/office/drawing/2010/main">
                <a:noFill/>
              </a14:hiddenFill>
            </a:ext>
          </a:extLst>
        </p:spPr>
        <p:txBody>
          <a:bodyPr/>
          <a:lstStyle/>
          <a:p>
            <a:endParaRPr lang="tr-TR"/>
          </a:p>
        </p:txBody>
      </p:sp>
      <p:sp>
        <p:nvSpPr>
          <p:cNvPr id="10" name="Line 5"/>
          <p:cNvSpPr>
            <a:spLocks noChangeShapeType="1"/>
          </p:cNvSpPr>
          <p:nvPr/>
        </p:nvSpPr>
        <p:spPr bwMode="auto">
          <a:xfrm>
            <a:off x="2614667" y="3421696"/>
            <a:ext cx="1542174" cy="631036"/>
          </a:xfrm>
          <a:prstGeom prst="line">
            <a:avLst/>
          </a:prstGeom>
          <a:noFill/>
          <a:ln w="57150">
            <a:solidFill>
              <a:srgbClr val="CC0000"/>
            </a:solidFill>
            <a:round/>
            <a:headEnd/>
            <a:tailEnd type="stealth"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1894920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15"/>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Dikdörtgen 2"/>
          <p:cNvSpPr/>
          <p:nvPr/>
        </p:nvSpPr>
        <p:spPr>
          <a:xfrm>
            <a:off x="614160" y="0"/>
            <a:ext cx="7089923" cy="830997"/>
          </a:xfrm>
          <a:prstGeom prst="rect">
            <a:avLst/>
          </a:prstGeom>
        </p:spPr>
        <p:txBody>
          <a:bodyPr wrap="square">
            <a:spAutoFit/>
          </a:bodyPr>
          <a:lstStyle/>
          <a:p>
            <a:pPr algn="ctr"/>
            <a:r>
              <a:rPr lang="tr-TR"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Sağlık Sektöründe Bir Çok Kalite Standardı Yayınlanmıştır</a:t>
            </a:r>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Dikdörtgen 4"/>
          <p:cNvSpPr/>
          <p:nvPr/>
        </p:nvSpPr>
        <p:spPr>
          <a:xfrm>
            <a:off x="297599" y="980728"/>
            <a:ext cx="8447007" cy="3970318"/>
          </a:xfrm>
          <a:prstGeom prst="rect">
            <a:avLst/>
          </a:prstGeom>
        </p:spPr>
        <p:txBody>
          <a:bodyPr wrap="square">
            <a:spAutoFit/>
          </a:bodyPr>
          <a:lstStyle/>
          <a:p>
            <a:pPr marL="514350" indent="-514350">
              <a:lnSpc>
                <a:spcPct val="150000"/>
              </a:lnSpc>
              <a:buFont typeface="Arial" panose="020B0604020202020204" pitchFamily="34" charset="0"/>
              <a:buChar char="•"/>
            </a:pP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Joint</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a:t>
            </a: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Commision</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a:t>
            </a: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İnternational</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a:t>
            </a: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Standards</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(JCI) Uluslararası Akreditasyon Standartları </a:t>
            </a:r>
          </a:p>
          <a:p>
            <a:pPr marL="514350" indent="-51435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EFQM ( </a:t>
            </a: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European</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Foundation </a:t>
            </a: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for</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a:t>
            </a: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Qulity</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a:t>
            </a: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Manangement</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 Mükemmellik Modeli</a:t>
            </a:r>
          </a:p>
          <a:p>
            <a:pPr marL="514350" indent="-51435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ISO (International </a:t>
            </a: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Organization</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a:t>
            </a: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for</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a:t>
            </a:r>
            <a:r>
              <a:rPr lang="tr-TR" sz="2100" dirty="0" err="1" smtClean="0">
                <a:solidFill>
                  <a:srgbClr val="444444"/>
                </a:solidFill>
                <a:latin typeface="Tahoma" panose="020B0604030504040204" pitchFamily="34" charset="0"/>
                <a:ea typeface="Tahoma" panose="020B0604030504040204" pitchFamily="34" charset="0"/>
                <a:cs typeface="Tahoma" panose="020B0604030504040204" pitchFamily="34" charset="0"/>
              </a:rPr>
              <a:t>Standardization</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9001</a:t>
            </a:r>
          </a:p>
          <a:p>
            <a:pPr marL="514350" indent="-51435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ISO 14001 Çevre Yönetim Sistemi </a:t>
            </a:r>
          </a:p>
          <a:p>
            <a:pPr marL="514350" indent="-51435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OHSAS 18001 İş Sağlığı ve Güvenliği Yönetim Sistemi</a:t>
            </a:r>
          </a:p>
          <a:p>
            <a:pPr marL="514350" indent="-51435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ISO 22000 Gıda Güvenliği</a:t>
            </a:r>
            <a:endParaRPr lang="tr-TR" sz="2100" dirty="0"/>
          </a:p>
        </p:txBody>
      </p:sp>
    </p:spTree>
    <p:extLst>
      <p:ext uri="{BB962C8B-B14F-4D97-AF65-F5344CB8AC3E}">
        <p14:creationId xmlns:p14="http://schemas.microsoft.com/office/powerpoint/2010/main" val="209848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Dikdörtgen 2"/>
          <p:cNvSpPr/>
          <p:nvPr/>
        </p:nvSpPr>
        <p:spPr>
          <a:xfrm>
            <a:off x="244365" y="865114"/>
            <a:ext cx="8655270" cy="4247317"/>
          </a:xfrm>
          <a:prstGeom prst="rect">
            <a:avLst/>
          </a:prstGeom>
        </p:spPr>
        <p:txBody>
          <a:bodyPr wrap="square">
            <a:spAutoFit/>
          </a:bodyPr>
          <a:lstStyle/>
          <a:p>
            <a:pPr>
              <a:lnSpc>
                <a:spcPct val="150000"/>
              </a:lnSpc>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2003 yılında sağlıkta dönüşüm programı ile başlamıştır.  Ana  hedefi  sürekli  kalite  gelişimini sağlamaktır. </a:t>
            </a:r>
          </a:p>
          <a:p>
            <a:pPr>
              <a:lnSpc>
                <a:spcPct val="150000"/>
              </a:lnSpc>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2005 yılında sağlık hizmeti sunumunda kaliteyi esas alan kurumsal performans ve kaliteyi geliştirme çalışmaları eklenmiştir.  </a:t>
            </a:r>
          </a:p>
          <a:p>
            <a:pPr>
              <a:lnSpc>
                <a:spcPct val="150000"/>
              </a:lnSpc>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2009  senesinde ise yayınlanan standartlar uygulamaya geçmiştir.</a:t>
            </a:r>
          </a:p>
          <a:p>
            <a:pPr>
              <a:lnSpc>
                <a:spcPct val="150000"/>
              </a:lnSpc>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2016  </a:t>
            </a:r>
            <a:r>
              <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yılında yayınlanan </a:t>
            </a: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son standartlarla Sağlık hizmetine erişim, hizmet alt yapısı, süreçlerin  değerlendirilmesi, hasta memnuniyetinin ölçülmesi, ve belirlenen hedeflere ulaşma derecesinin ölçümüne dayalı kapsamlı bir hastane değerlendirme sistemi hayata geçirilmiştir.</a:t>
            </a:r>
            <a:endParaRPr lang="tr-TR" dirty="0"/>
          </a:p>
        </p:txBody>
      </p:sp>
      <p:sp>
        <p:nvSpPr>
          <p:cNvPr id="5" name="Rectangle 3"/>
          <p:cNvSpPr txBox="1">
            <a:spLocks noChangeArrowheads="1"/>
          </p:cNvSpPr>
          <p:nvPr/>
        </p:nvSpPr>
        <p:spPr>
          <a:xfrm>
            <a:off x="211795" y="-96683"/>
            <a:ext cx="7772400" cy="1079500"/>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Türkiye’de Sağlıkta Kalite</a:t>
            </a:r>
            <a:endParaRPr lang="en-AU" sz="2400" b="1" i="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5631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Dikdörtgen 2"/>
          <p:cNvSpPr/>
          <p:nvPr/>
        </p:nvSpPr>
        <p:spPr>
          <a:xfrm>
            <a:off x="530078" y="406619"/>
            <a:ext cx="6761018" cy="461665"/>
          </a:xfrm>
          <a:prstGeom prst="rect">
            <a:avLst/>
          </a:prstGeom>
        </p:spPr>
        <p:txBody>
          <a:bodyPr wrap="none">
            <a:spAutoFit/>
          </a:bodyPr>
          <a:lstStyle/>
          <a:p>
            <a:r>
              <a:rPr lang="sv-SE"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SKS ÜÇ ANA HEDEFE ODAKLANMAKTADIR;</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Dikdörtgen 4"/>
          <p:cNvSpPr/>
          <p:nvPr/>
        </p:nvSpPr>
        <p:spPr>
          <a:xfrm>
            <a:off x="297600" y="1278713"/>
            <a:ext cx="8077200" cy="1811265"/>
          </a:xfrm>
          <a:prstGeom prst="rect">
            <a:avLst/>
          </a:prstGeom>
        </p:spPr>
        <p:txBody>
          <a:bodyPr wrap="square">
            <a:spAutoFit/>
          </a:bodyPr>
          <a:lstStyle/>
          <a:p>
            <a:pPr marL="514350" indent="-514350">
              <a:lnSpc>
                <a:spcPct val="150000"/>
              </a:lnSpc>
              <a:buFont typeface="+mj-lt"/>
              <a:buAutoNum type="arabicPeriod"/>
            </a:pPr>
            <a:r>
              <a:rPr lang="tr-TR" sz="2600" dirty="0">
                <a:solidFill>
                  <a:srgbClr val="444444"/>
                </a:solidFill>
                <a:latin typeface="Tahoma" panose="020B0604030504040204" pitchFamily="34" charset="0"/>
                <a:ea typeface="Tahoma" panose="020B0604030504040204" pitchFamily="34" charset="0"/>
                <a:cs typeface="Tahoma" panose="020B0604030504040204" pitchFamily="34" charset="0"/>
              </a:rPr>
              <a:t>Hasta ve Çalışan Güvenliğinin </a:t>
            </a:r>
            <a:r>
              <a:rPr lang="tr-TR" sz="2600" dirty="0" smtClean="0">
                <a:solidFill>
                  <a:srgbClr val="444444"/>
                </a:solidFill>
                <a:latin typeface="Tahoma" panose="020B0604030504040204" pitchFamily="34" charset="0"/>
                <a:ea typeface="Tahoma" panose="020B0604030504040204" pitchFamily="34" charset="0"/>
                <a:cs typeface="Tahoma" panose="020B0604030504040204" pitchFamily="34" charset="0"/>
              </a:rPr>
              <a:t>Sağlanması</a:t>
            </a:r>
          </a:p>
          <a:p>
            <a:pPr marL="514350" indent="-514350">
              <a:lnSpc>
                <a:spcPct val="150000"/>
              </a:lnSpc>
              <a:buFont typeface="+mj-lt"/>
              <a:buAutoNum type="arabicPeriod"/>
            </a:pPr>
            <a:r>
              <a:rPr lang="tr-TR" sz="2600" dirty="0" smtClean="0">
                <a:solidFill>
                  <a:srgbClr val="444444"/>
                </a:solidFill>
                <a:latin typeface="Tahoma" panose="020B0604030504040204" pitchFamily="34" charset="0"/>
                <a:ea typeface="Tahoma" panose="020B0604030504040204" pitchFamily="34" charset="0"/>
                <a:cs typeface="Tahoma" panose="020B0604030504040204" pitchFamily="34" charset="0"/>
              </a:rPr>
              <a:t>Hasta </a:t>
            </a:r>
            <a:r>
              <a:rPr lang="tr-TR" sz="2600" dirty="0">
                <a:solidFill>
                  <a:srgbClr val="444444"/>
                </a:solidFill>
                <a:latin typeface="Tahoma" panose="020B0604030504040204" pitchFamily="34" charset="0"/>
                <a:ea typeface="Tahoma" panose="020B0604030504040204" pitchFamily="34" charset="0"/>
                <a:cs typeface="Tahoma" panose="020B0604030504040204" pitchFamily="34" charset="0"/>
              </a:rPr>
              <a:t>ve Çalışan Memnuniyetinin </a:t>
            </a:r>
            <a:r>
              <a:rPr lang="tr-TR" sz="2600" dirty="0" smtClean="0">
                <a:solidFill>
                  <a:srgbClr val="444444"/>
                </a:solidFill>
                <a:latin typeface="Tahoma" panose="020B0604030504040204" pitchFamily="34" charset="0"/>
                <a:ea typeface="Tahoma" panose="020B0604030504040204" pitchFamily="34" charset="0"/>
                <a:cs typeface="Tahoma" panose="020B0604030504040204" pitchFamily="34" charset="0"/>
              </a:rPr>
              <a:t>Sağlanması</a:t>
            </a:r>
          </a:p>
          <a:p>
            <a:pPr marL="514350" indent="-514350">
              <a:lnSpc>
                <a:spcPct val="150000"/>
              </a:lnSpc>
              <a:buFont typeface="+mj-lt"/>
              <a:buAutoNum type="arabicPeriod"/>
            </a:pPr>
            <a:r>
              <a:rPr lang="tr-TR" sz="2600" dirty="0" smtClean="0">
                <a:solidFill>
                  <a:srgbClr val="444444"/>
                </a:solidFill>
                <a:latin typeface="Tahoma" panose="020B0604030504040204" pitchFamily="34" charset="0"/>
                <a:ea typeface="Tahoma" panose="020B0604030504040204" pitchFamily="34" charset="0"/>
                <a:cs typeface="Tahoma" panose="020B0604030504040204" pitchFamily="34" charset="0"/>
              </a:rPr>
              <a:t>Etkinlik </a:t>
            </a:r>
            <a:r>
              <a:rPr lang="tr-TR" sz="2600" dirty="0">
                <a:solidFill>
                  <a:srgbClr val="444444"/>
                </a:solidFill>
                <a:latin typeface="Tahoma" panose="020B0604030504040204" pitchFamily="34" charset="0"/>
                <a:ea typeface="Tahoma" panose="020B0604030504040204" pitchFamily="34" charset="0"/>
                <a:cs typeface="Tahoma" panose="020B0604030504040204" pitchFamily="34" charset="0"/>
              </a:rPr>
              <a:t>ve Etkililiğin Sağlanması</a:t>
            </a:r>
            <a:endParaRPr lang="tr-TR"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2626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Dikdörtgen 4"/>
          <p:cNvSpPr/>
          <p:nvPr/>
        </p:nvSpPr>
        <p:spPr>
          <a:xfrm>
            <a:off x="0" y="342186"/>
            <a:ext cx="9144000" cy="4524315"/>
          </a:xfrm>
          <a:prstGeom prst="rect">
            <a:avLst/>
          </a:prstGeom>
        </p:spPr>
        <p:txBody>
          <a:bodyPr wrap="square">
            <a:spAutoFit/>
          </a:bodyPr>
          <a:lstStyle/>
          <a:p>
            <a:pPr marL="457200" indent="-457200">
              <a:lnSpc>
                <a:spcPct val="150000"/>
              </a:lnSpc>
              <a:buAutoNum type="arabicPeriod"/>
            </a:pPr>
            <a:r>
              <a:rPr lang="tr-TR" sz="2400" b="1" dirty="0" smtClean="0">
                <a:solidFill>
                  <a:srgbClr val="C00000"/>
                </a:solidFill>
                <a:latin typeface="Open Sans"/>
              </a:rPr>
              <a:t>Hasta </a:t>
            </a:r>
            <a:r>
              <a:rPr lang="tr-TR" sz="2400" b="1" dirty="0">
                <a:solidFill>
                  <a:srgbClr val="C00000"/>
                </a:solidFill>
                <a:latin typeface="Open Sans"/>
              </a:rPr>
              <a:t>ve Çalışan Güvenliğinin Sağlanması</a:t>
            </a:r>
            <a:r>
              <a:rPr lang="tr-TR" sz="2400" dirty="0">
                <a:solidFill>
                  <a:srgbClr val="C00000"/>
                </a:solidFill>
              </a:rPr>
              <a:t/>
            </a:r>
            <a:br>
              <a:rPr lang="tr-TR" sz="2400" dirty="0">
                <a:solidFill>
                  <a:srgbClr val="C00000"/>
                </a:solidFill>
              </a:rPr>
            </a:b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Hastanelerde hasta ve çalışan güvenliğinin oluşturulup uygulamasından hastane yönetimi sorumludur</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Bu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amaçla; iyi bir ekip kurmalı ve iyi iletişim sağlamalıdır</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Amaç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hasta ve çalışanın zarar görmemesidir. Bu nedenle önlemler alınmalı, girişimlerde bulunulmalı, hedefler konulmalı</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rgbClr val="C00000"/>
                </a:solidFill>
                <a:latin typeface="Tahoma" panose="020B0604030504040204" pitchFamily="34" charset="0"/>
                <a:ea typeface="Tahoma" panose="020B0604030504040204" pitchFamily="34" charset="0"/>
                <a:cs typeface="Tahoma" panose="020B0604030504040204" pitchFamily="34" charset="0"/>
              </a:rPr>
              <a:t>Hasta </a:t>
            </a:r>
            <a:r>
              <a:rPr lang="tr-TR" sz="2100" dirty="0">
                <a:solidFill>
                  <a:srgbClr val="C00000"/>
                </a:solidFill>
                <a:latin typeface="Tahoma" panose="020B0604030504040204" pitchFamily="34" charset="0"/>
                <a:ea typeface="Tahoma" panose="020B0604030504040204" pitchFamily="34" charset="0"/>
                <a:cs typeface="Tahoma" panose="020B0604030504040204" pitchFamily="34" charset="0"/>
              </a:rPr>
              <a:t>Güvenliğinde Temel Hedef;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Önlenebilir Hataların</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Hastaya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zarar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verecek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şekilde ortaya çıkmasını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engelleyecek yeni tasarımlar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yapmak</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Hataların  hastaya  ulaşmadan,  yakalanmasını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ve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düzeltilmesini  </a:t>
            </a:r>
          </a:p>
          <a:p>
            <a:pPr>
              <a:lnSpc>
                <a:spcPct val="150000"/>
              </a:lnSpc>
            </a:pP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sağlayacak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önlemler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almaktır.</a:t>
            </a:r>
            <a:endPar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7681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Dikdörtgen 2"/>
          <p:cNvSpPr/>
          <p:nvPr/>
        </p:nvSpPr>
        <p:spPr>
          <a:xfrm>
            <a:off x="415841" y="349646"/>
            <a:ext cx="8728159" cy="3993401"/>
          </a:xfrm>
          <a:prstGeom prst="rect">
            <a:avLst/>
          </a:prstGeom>
        </p:spPr>
        <p:txBody>
          <a:bodyPr wrap="square">
            <a:spAutoFit/>
          </a:bodyPr>
          <a:lstStyle/>
          <a:p>
            <a:pPr>
              <a:lnSpc>
                <a:spcPct val="150000"/>
              </a:lnSpc>
            </a:pPr>
            <a:r>
              <a:rPr lang="tr-TR" sz="2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2. Hasta </a:t>
            </a:r>
            <a:r>
              <a:rPr lang="tr-TR" sz="2200" b="1" dirty="0">
                <a:solidFill>
                  <a:srgbClr val="C00000"/>
                </a:solidFill>
                <a:latin typeface="Tahoma" panose="020B0604030504040204" pitchFamily="34" charset="0"/>
                <a:ea typeface="Tahoma" panose="020B0604030504040204" pitchFamily="34" charset="0"/>
                <a:cs typeface="Tahoma" panose="020B0604030504040204" pitchFamily="34" charset="0"/>
              </a:rPr>
              <a:t>ve Çalışan Memnuniyetinin Sağlanması</a:t>
            </a:r>
            <a:r>
              <a:rPr lang="tr-TR" sz="22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tr-TR" sz="22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tr-TR"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Hasta  ve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çalışan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memnuniyet  düzeyinin  belirlenmesi  kalite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çalışmalarında varılan noktayı anlamada önemli bir bileşendir. SKS uygulamaları hem hizmet kalitesi hem de klinik kalitenin iyileştirilmesini sağlayarak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memnuniyete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olumlu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etki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yapmaktadır.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Standartlar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ayrıca memnuniyet düzeylerinin izlenmesi, değerlendirilmesi ve iyileştirilmesi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noktasında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gerekli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uygulamaları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ortaya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 koymakta  ve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memnuniyeti önemli bir performans izleme aracı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olarak kullanmaktadır</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a:t>
            </a:r>
            <a:endParaRPr lang="tr-TR" sz="2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38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3"/>
          <p:cNvSpPr txBox="1">
            <a:spLocks noChangeArrowheads="1"/>
          </p:cNvSpPr>
          <p:nvPr/>
        </p:nvSpPr>
        <p:spPr>
          <a:xfrm>
            <a:off x="94592" y="945931"/>
            <a:ext cx="6169573" cy="54377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r>
              <a:rPr lang="tr-TR" sz="1900" b="1" dirty="0" smtClean="0">
                <a:solidFill>
                  <a:schemeClr val="tx2">
                    <a:lumMod val="75000"/>
                  </a:schemeClr>
                </a:solidFill>
                <a:latin typeface="Tahoma" pitchFamily="34" charset="0"/>
              </a:rPr>
              <a:t>HASTANE ASANSÖRÜ CAN ALDI. </a:t>
            </a:r>
          </a:p>
          <a:p>
            <a:pPr algn="l" fontAlgn="base"/>
            <a:r>
              <a:rPr lang="tr-TR" sz="1900" dirty="0" smtClean="0">
                <a:solidFill>
                  <a:schemeClr val="tx2">
                    <a:lumMod val="75000"/>
                  </a:schemeClr>
                </a:solidFill>
                <a:latin typeface="Tahoma" pitchFamily="34" charset="0"/>
              </a:rPr>
              <a:t>(</a:t>
            </a:r>
            <a:r>
              <a:rPr lang="tr-TR" sz="19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Arızalı olduğu halde kapısı açık kalan asansör, 58 yaşındaki hastanın ölümüne yol açtı. Aynı hastanede asansör düşmüş, 6 kişi yaralanmıştı.)        </a:t>
            </a:r>
          </a:p>
          <a:p>
            <a:pPr algn="l" fontAlgn="base"/>
            <a:r>
              <a:rPr lang="tr-TR" sz="19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tr-TR" sz="19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18.04.2015</a:t>
            </a:r>
            <a:endParaRPr lang="tr-TR" sz="19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fontAlgn="base"/>
            <a:endParaRPr lang="tr-TR" sz="19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fontAlgn="base"/>
            <a:r>
              <a:rPr lang="tr-TR" sz="19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ÖZEL HASTANEDE YANLIŞ KAN VERİLEN  HASTA HAYATA TUTUNMAYA ÇALIŞIYOR</a:t>
            </a:r>
          </a:p>
          <a:p>
            <a:pPr algn="l" fontAlgn="base"/>
            <a:r>
              <a:rPr lang="tr-TR" sz="1900" dirty="0" smtClean="0">
                <a:solidFill>
                  <a:schemeClr val="tx2">
                    <a:lumMod val="75000"/>
                  </a:schemeClr>
                </a:solidFill>
                <a:latin typeface="Tahoma" pitchFamily="34" charset="0"/>
              </a:rPr>
              <a:t>(</a:t>
            </a:r>
            <a:r>
              <a:rPr lang="tr-TR" sz="19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Eskişehir'de, yapılan kalça protez ameliyatında yanlış kan verildiği için yaşam savaşı veren hastanın ailesi, iddiayla ilgili doktor hakkında suç duyurusunda bulundu.)</a:t>
            </a:r>
          </a:p>
          <a:p>
            <a:pPr>
              <a:lnSpc>
                <a:spcPct val="80000"/>
              </a:lnSpc>
              <a:buFont typeface="Times New Roman" pitchFamily="18" charset="0"/>
              <a:buNone/>
            </a:pPr>
            <a:r>
              <a:rPr lang="tr-TR" sz="1900" dirty="0" smtClean="0">
                <a:solidFill>
                  <a:schemeClr val="tx2">
                    <a:lumMod val="75000"/>
                  </a:schemeClr>
                </a:solidFill>
                <a:latin typeface="Tahoma" pitchFamily="34" charset="0"/>
              </a:rPr>
              <a:t>                                       19.06.2015</a:t>
            </a:r>
          </a:p>
        </p:txBody>
      </p:sp>
      <p:pic>
        <p:nvPicPr>
          <p:cNvPr id="4" name="Picture 4" descr="hhh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757" y="0"/>
            <a:ext cx="2785243" cy="277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KAN NAKLİ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8757" y="2774731"/>
            <a:ext cx="2832539" cy="2368769"/>
          </a:xfrm>
          <a:prstGeom prst="rect">
            <a:avLst/>
          </a:prstGeom>
          <a:noFill/>
          <a:extLst>
            <a:ext uri="{909E8E84-426E-40DD-AFC4-6F175D3DCCD1}">
              <a14:hiddenFill xmlns:a14="http://schemas.microsoft.com/office/drawing/2010/main">
                <a:solidFill>
                  <a:srgbClr val="FFFFFF"/>
                </a:solidFill>
              </a14:hiddenFill>
            </a:ext>
          </a:extLst>
        </p:spPr>
      </p:pic>
      <p:sp>
        <p:nvSpPr>
          <p:cNvPr id="7" name="2 Başlık"/>
          <p:cNvSpPr>
            <a:spLocks noGrp="1"/>
          </p:cNvSpPr>
          <p:nvPr>
            <p:ph type="ctrTitle"/>
          </p:nvPr>
        </p:nvSpPr>
        <p:spPr>
          <a:xfrm>
            <a:off x="94592" y="-10264"/>
            <a:ext cx="5675587" cy="777519"/>
          </a:xfrm>
        </p:spPr>
        <p:txBody>
          <a:bodyPr/>
          <a:lstStyle/>
          <a:p>
            <a:r>
              <a:rPr lang="tr-TR" b="1" dirty="0" smtClean="0">
                <a:solidFill>
                  <a:srgbClr val="C00000"/>
                </a:solidFill>
              </a:rPr>
              <a:t>HABERLER</a:t>
            </a:r>
            <a:endParaRPr lang="tr-TR" b="1" dirty="0">
              <a:solidFill>
                <a:srgbClr val="C00000"/>
              </a:solidFill>
            </a:endParaRPr>
          </a:p>
        </p:txBody>
      </p:sp>
    </p:spTree>
    <p:extLst>
      <p:ext uri="{BB962C8B-B14F-4D97-AF65-F5344CB8AC3E}">
        <p14:creationId xmlns:p14="http://schemas.microsoft.com/office/powerpoint/2010/main" val="3788999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Dikdörtgen 4"/>
          <p:cNvSpPr/>
          <p:nvPr/>
        </p:nvSpPr>
        <p:spPr>
          <a:xfrm>
            <a:off x="367861" y="348583"/>
            <a:ext cx="8208579" cy="4308872"/>
          </a:xfrm>
          <a:prstGeom prst="rect">
            <a:avLst/>
          </a:prstGeom>
        </p:spPr>
        <p:txBody>
          <a:bodyPr wrap="square">
            <a:spAutoFit/>
          </a:bodyPr>
          <a:lstStyle/>
          <a:p>
            <a:r>
              <a:rPr lang="tr-TR" sz="2200" b="1" dirty="0">
                <a:solidFill>
                  <a:srgbClr val="C00000"/>
                </a:solidFill>
                <a:latin typeface="Tahoma" panose="020B0604030504040204" pitchFamily="34" charset="0"/>
                <a:ea typeface="Tahoma" panose="020B0604030504040204" pitchFamily="34" charset="0"/>
                <a:cs typeface="Tahoma" panose="020B0604030504040204" pitchFamily="34" charset="0"/>
              </a:rPr>
              <a:t>Örneğin</a:t>
            </a:r>
            <a:r>
              <a:rPr lang="tr-TR" sz="2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Sağlık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çalışanlarının çalışma alanlarının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iyileştirilmesi</a:t>
            </a:r>
          </a:p>
          <a:p>
            <a:pPr marL="342900" indent="-34290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Hizmet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sunum alanlarının temiz ve konforlu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olması</a:t>
            </a:r>
          </a:p>
          <a:p>
            <a:pPr marL="342900" indent="-34290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Bekleme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sürelerinin kısa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olması</a:t>
            </a:r>
          </a:p>
          <a:p>
            <a:pPr marL="342900" indent="-34290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Sağlık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çalışanlarına görüşlerinin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alınması</a:t>
            </a:r>
          </a:p>
          <a:p>
            <a:pPr marL="342900" indent="-34290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Hastalara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bilgilendirme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yapılması</a:t>
            </a:r>
          </a:p>
          <a:p>
            <a:pPr marL="342900" indent="-34290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İletişimin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en üst düzeyde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tutulması</a:t>
            </a:r>
          </a:p>
          <a:p>
            <a:pPr marL="342900" indent="-34290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Engelli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kişilerin hizmet alımının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kolaylaştırılması</a:t>
            </a:r>
          </a:p>
          <a:p>
            <a:pPr marL="342900" indent="-342900">
              <a:lnSpc>
                <a:spcPct val="150000"/>
              </a:lnSpc>
              <a:buFont typeface="Arial" panose="020B0604020202020204" pitchFamily="34" charset="0"/>
              <a:buChar char="•"/>
            </a:pP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Yaşlı </a:t>
            </a:r>
            <a:r>
              <a:rPr lang="tr-TR" sz="2100" dirty="0">
                <a:solidFill>
                  <a:srgbClr val="444444"/>
                </a:solidFill>
                <a:latin typeface="Tahoma" panose="020B0604030504040204" pitchFamily="34" charset="0"/>
                <a:ea typeface="Tahoma" panose="020B0604030504040204" pitchFamily="34" charset="0"/>
                <a:cs typeface="Tahoma" panose="020B0604030504040204" pitchFamily="34" charset="0"/>
              </a:rPr>
              <a:t>kişilerin hizmet alımının kolaylaştırılması </a:t>
            </a:r>
            <a:r>
              <a:rPr lang="tr-TR" sz="2100" dirty="0" smtClean="0">
                <a:solidFill>
                  <a:srgbClr val="444444"/>
                </a:solidFill>
                <a:latin typeface="Tahoma" panose="020B0604030504040204" pitchFamily="34" charset="0"/>
                <a:ea typeface="Tahoma" panose="020B0604030504040204" pitchFamily="34" charset="0"/>
                <a:cs typeface="Tahoma" panose="020B0604030504040204" pitchFamily="34" charset="0"/>
              </a:rPr>
              <a:t>gibi</a:t>
            </a:r>
            <a:endParaRPr lang="tr-TR" sz="2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4990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Dikdörtgen 2"/>
          <p:cNvSpPr/>
          <p:nvPr/>
        </p:nvSpPr>
        <p:spPr>
          <a:xfrm>
            <a:off x="457200" y="303045"/>
            <a:ext cx="8571186" cy="4478149"/>
          </a:xfrm>
          <a:prstGeom prst="rect">
            <a:avLst/>
          </a:prstGeom>
        </p:spPr>
        <p:txBody>
          <a:bodyPr wrap="square">
            <a:spAutoFit/>
          </a:bodyPr>
          <a:lstStyle/>
          <a:p>
            <a:pPr>
              <a:lnSpc>
                <a:spcPct val="150000"/>
              </a:lnSpc>
            </a:pPr>
            <a:r>
              <a:rPr lang="tr-TR" sz="2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3. Etkinlik </a:t>
            </a:r>
            <a:r>
              <a:rPr lang="tr-TR" sz="2200" b="1" dirty="0">
                <a:solidFill>
                  <a:srgbClr val="C00000"/>
                </a:solidFill>
                <a:latin typeface="Tahoma" panose="020B0604030504040204" pitchFamily="34" charset="0"/>
                <a:ea typeface="Tahoma" panose="020B0604030504040204" pitchFamily="34" charset="0"/>
                <a:cs typeface="Tahoma" panose="020B0604030504040204" pitchFamily="34" charset="0"/>
              </a:rPr>
              <a:t>ve Etkililiğin Sağlanması</a:t>
            </a:r>
            <a:r>
              <a:rPr lang="tr-TR" sz="22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tr-TR" sz="22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tr-TR" sz="21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Burada </a:t>
            </a:r>
            <a:r>
              <a:rPr lang="tr-TR" sz="21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amaç; </a:t>
            </a:r>
            <a:r>
              <a:rPr lang="tr-TR" sz="21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doğru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hizmetin; doğru zamanda, en az maliyetle gerçekleştirilmesidir. Literatürde etkinlik ve etkililik kavramları aşağıdaki gibi tanımlanmaktadır</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tr-TR" sz="21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Etkinlik</a:t>
            </a:r>
            <a:r>
              <a:rPr lang="tr-TR" sz="21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doğru işin yapılması</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tr-TR" sz="21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Etkililik</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işin doğru yapılmasıdır</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Bu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iki kavramın birlikte sağlanması hedeflenmelidir. Sağlıkta Kalite Standartları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bu  iki  kavramın  gerçekleştirilmesine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yönelik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olarak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hazırlanmıştır</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endPar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1717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pic>
        <p:nvPicPr>
          <p:cNvPr id="3" name="Resim 2"/>
          <p:cNvPicPr>
            <a:picLocks noChangeAspect="1"/>
          </p:cNvPicPr>
          <p:nvPr/>
        </p:nvPicPr>
        <p:blipFill>
          <a:blip r:embed="rId3"/>
          <a:stretch>
            <a:fillRect/>
          </a:stretch>
        </p:blipFill>
        <p:spPr>
          <a:xfrm>
            <a:off x="694667" y="832698"/>
            <a:ext cx="3604063" cy="4362450"/>
          </a:xfrm>
          <a:prstGeom prst="rect">
            <a:avLst/>
          </a:prstGeom>
        </p:spPr>
      </p:pic>
      <p:pic>
        <p:nvPicPr>
          <p:cNvPr id="6" name="Resim 5"/>
          <p:cNvPicPr>
            <a:picLocks noChangeAspect="1"/>
          </p:cNvPicPr>
          <p:nvPr/>
        </p:nvPicPr>
        <p:blipFill>
          <a:blip r:embed="rId4"/>
          <a:stretch>
            <a:fillRect/>
          </a:stretch>
        </p:blipFill>
        <p:spPr>
          <a:xfrm>
            <a:off x="4993397" y="832698"/>
            <a:ext cx="3421470" cy="4310802"/>
          </a:xfrm>
          <a:prstGeom prst="rect">
            <a:avLst/>
          </a:prstGeom>
        </p:spPr>
      </p:pic>
    </p:spTree>
    <p:extLst>
      <p:ext uri="{BB962C8B-B14F-4D97-AF65-F5344CB8AC3E}">
        <p14:creationId xmlns:p14="http://schemas.microsoft.com/office/powerpoint/2010/main" val="1672587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8"/>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Dikdörtgen 2"/>
          <p:cNvSpPr/>
          <p:nvPr/>
        </p:nvSpPr>
        <p:spPr>
          <a:xfrm>
            <a:off x="2683679" y="305698"/>
            <a:ext cx="3539752" cy="461665"/>
          </a:xfrm>
          <a:prstGeom prst="rect">
            <a:avLst/>
          </a:prstGeom>
        </p:spPr>
        <p:txBody>
          <a:bodyPr wrap="none">
            <a:spAutoFit/>
          </a:bodyPr>
          <a:lstStyle/>
          <a:p>
            <a:r>
              <a:rPr lang="tr-TR" sz="2400" b="1" dirty="0">
                <a:solidFill>
                  <a:srgbClr val="CC0000"/>
                </a:solidFill>
                <a:latin typeface="Tahoma" pitchFamily="34" charset="0"/>
              </a:rPr>
              <a:t>DOKÜMAN YÖNETİMİ</a:t>
            </a:r>
            <a:endParaRPr lang="tr-TR" sz="2400" dirty="0"/>
          </a:p>
        </p:txBody>
      </p:sp>
      <p:sp>
        <p:nvSpPr>
          <p:cNvPr id="5" name="Rectangle 3"/>
          <p:cNvSpPr txBox="1">
            <a:spLocks noChangeArrowheads="1"/>
          </p:cNvSpPr>
          <p:nvPr/>
        </p:nvSpPr>
        <p:spPr>
          <a:xfrm>
            <a:off x="1702676" y="1222375"/>
            <a:ext cx="7441324" cy="39211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buFontTx/>
              <a:buNone/>
            </a:pPr>
            <a:r>
              <a:rPr lang="tr-TR" sz="2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MSG  hastanelerinin  kalite sistemini etkileyen        faaliyetlere    yönelik    olan   dokümanların     hazırlanması,  onaylanması, yürürlüğe  konması,    revizyonu  ve  kontrolü ile ilgili yöntemler oluşturulmuştur.</a:t>
            </a:r>
          </a:p>
          <a:p>
            <a:endParaRPr lang="en-US" sz="2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döküma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36" y="2897278"/>
            <a:ext cx="2448910" cy="190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55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2"/>
          <p:cNvSpPr txBox="1">
            <a:spLocks noChangeArrowheads="1"/>
          </p:cNvSpPr>
          <p:nvPr/>
        </p:nvSpPr>
        <p:spPr>
          <a:xfrm>
            <a:off x="221400" y="-107389"/>
            <a:ext cx="8229600" cy="696977"/>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CC0000"/>
                </a:solidFill>
              </a:rPr>
              <a:t/>
            </a:r>
            <a:br>
              <a:rPr lang="tr-TR" sz="2800" b="1" dirty="0" smtClean="0">
                <a:solidFill>
                  <a:srgbClr val="CC0000"/>
                </a:solidFill>
              </a:rPr>
            </a:br>
            <a:r>
              <a:rPr lang="tr-TR" b="1" dirty="0" smtClean="0">
                <a:solidFill>
                  <a:srgbClr val="C00000"/>
                </a:solidFill>
                <a:latin typeface="Tahoma" pitchFamily="34" charset="0"/>
              </a:rPr>
              <a:t>DOKÜMAN TANIMLARI</a:t>
            </a:r>
            <a:endParaRPr lang="en-US" b="1" dirty="0" smtClean="0">
              <a:solidFill>
                <a:srgbClr val="C00000"/>
              </a:solidFill>
              <a:latin typeface="Tahoma" pitchFamily="34" charset="0"/>
            </a:endParaRPr>
          </a:p>
        </p:txBody>
      </p:sp>
      <p:sp>
        <p:nvSpPr>
          <p:cNvPr id="6" name="Rectangle 3"/>
          <p:cNvSpPr txBox="1">
            <a:spLocks noChangeArrowheads="1"/>
          </p:cNvSpPr>
          <p:nvPr/>
        </p:nvSpPr>
        <p:spPr>
          <a:xfrm>
            <a:off x="264124" y="881592"/>
            <a:ext cx="8186876" cy="4058270"/>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CC0000"/>
              </a:buClr>
            </a:pPr>
            <a:r>
              <a:rPr lang="tr-TR" sz="28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Prosedür:</a:t>
            </a:r>
            <a:r>
              <a:rPr lang="tr-TR" sz="2800" b="1" dirty="0" smtClean="0">
                <a:latin typeface="Tahoma" panose="020B0604030504040204" pitchFamily="34" charset="0"/>
                <a:ea typeface="Tahoma" panose="020B0604030504040204" pitchFamily="34" charset="0"/>
                <a:cs typeface="Tahoma" panose="020B0604030504040204" pitchFamily="34" charset="0"/>
              </a:rPr>
              <a:t>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Kaliteyi   etkileyen   tüm  faaliyetlerin nerede, kim tarafından, nasıl, ne  zaman  ve niçin planlanıp  yürütüleceğini  ve  kontrol  edileceğini açıklayan yazılı dokümanlardır.</a:t>
            </a:r>
          </a:p>
          <a:p>
            <a:pPr>
              <a:buClr>
                <a:srgbClr val="CC0000"/>
              </a:buClr>
            </a:pPr>
            <a:endParaRPr lang="tr-TR" sz="2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buClr>
                <a:srgbClr val="CC0000"/>
              </a:buClr>
            </a:pPr>
            <a:r>
              <a:rPr lang="tr-TR" sz="28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Talimat:</a:t>
            </a:r>
            <a:r>
              <a:rPr lang="tr-TR" sz="2800" b="1" dirty="0" smtClean="0">
                <a:latin typeface="Tahoma" panose="020B0604030504040204" pitchFamily="34" charset="0"/>
                <a:ea typeface="Tahoma" panose="020B0604030504040204" pitchFamily="34" charset="0"/>
                <a:cs typeface="Tahoma" panose="020B0604030504040204" pitchFamily="34" charset="0"/>
              </a:rPr>
              <a:t>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Bir işin basamaklarının doğru olarak nasıl yapılacağını detaylarıyla anlatan kısa, </a:t>
            </a:r>
            <a:r>
              <a:rPr lang="tr-TR" sz="24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basit,anlaşılabilir</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yazılı dokümanlardır</a:t>
            </a:r>
            <a:r>
              <a:rPr lang="tr-TR" sz="28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algn="l">
              <a:buClr>
                <a:srgbClr val="CC0000"/>
              </a:buClr>
            </a:pPr>
            <a:endParaRPr lang="tr-TR"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l">
              <a:buClr>
                <a:srgbClr val="CC0000"/>
              </a:buClr>
            </a:pPr>
            <a:r>
              <a:rPr lang="tr-TR"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Form</a:t>
            </a:r>
            <a:r>
              <a:rPr lang="tr-T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Prosedür  ve  talimatlarda anlatılan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işleri destekleyen</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kim  tarafından  ve  nasıl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yapıldığının kaydedildiği </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dokümanlardır.</a:t>
            </a:r>
          </a:p>
          <a:p>
            <a:pPr algn="l"/>
            <a:endParaRPr lang="tr-TR" sz="2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buClr>
                <a:srgbClr val="CC0000"/>
              </a:buClr>
            </a:pPr>
            <a:endParaRPr lang="tr-TR" sz="2800" dirty="0" smtClean="0">
              <a:solidFill>
                <a:schemeClr val="tx2">
                  <a:lumMod val="50000"/>
                </a:schemeClr>
              </a:solidFill>
            </a:endParaRPr>
          </a:p>
          <a:p>
            <a:pPr>
              <a:buClr>
                <a:srgbClr val="CC0000"/>
              </a:buClr>
              <a:buFont typeface="Wingdings" pitchFamily="2" charset="2"/>
              <a:buNone/>
            </a:pPr>
            <a:endParaRPr lang="tr-TR" sz="2800" b="1" dirty="0" smtClean="0"/>
          </a:p>
          <a:p>
            <a:endParaRPr lang="en-US" sz="2800" dirty="0" smtClean="0"/>
          </a:p>
        </p:txBody>
      </p:sp>
    </p:spTree>
    <p:extLst>
      <p:ext uri="{BB962C8B-B14F-4D97-AF65-F5344CB8AC3E}">
        <p14:creationId xmlns:p14="http://schemas.microsoft.com/office/powerpoint/2010/main" val="1999607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2"/>
          <p:cNvSpPr txBox="1">
            <a:spLocks noChangeArrowheads="1"/>
          </p:cNvSpPr>
          <p:nvPr/>
        </p:nvSpPr>
        <p:spPr>
          <a:xfrm>
            <a:off x="346841" y="28237"/>
            <a:ext cx="8229600" cy="696977"/>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CC0000"/>
                </a:solidFill>
              </a:rPr>
              <a:t/>
            </a:r>
            <a:br>
              <a:rPr lang="tr-TR" sz="2800" b="1" dirty="0" smtClean="0">
                <a:solidFill>
                  <a:srgbClr val="CC0000"/>
                </a:solidFill>
              </a:rPr>
            </a:br>
            <a:r>
              <a:rPr lang="tr-TR" b="1" dirty="0" smtClean="0">
                <a:solidFill>
                  <a:srgbClr val="CC0000"/>
                </a:solidFill>
                <a:latin typeface="Tahoma" pitchFamily="34" charset="0"/>
              </a:rPr>
              <a:t>DOKÜMAN TANIMLARI</a:t>
            </a:r>
            <a:endParaRPr lang="en-US" b="1" dirty="0" smtClean="0">
              <a:solidFill>
                <a:srgbClr val="CC0000"/>
              </a:solidFill>
              <a:latin typeface="Tahoma" pitchFamily="34" charset="0"/>
            </a:endParaRPr>
          </a:p>
        </p:txBody>
      </p:sp>
      <p:sp>
        <p:nvSpPr>
          <p:cNvPr id="7" name="Rectangle 3"/>
          <p:cNvSpPr txBox="1">
            <a:spLocks noChangeArrowheads="1"/>
          </p:cNvSpPr>
          <p:nvPr/>
        </p:nvSpPr>
        <p:spPr>
          <a:xfrm>
            <a:off x="410244" y="941659"/>
            <a:ext cx="8555079" cy="4103307"/>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CC0000"/>
              </a:buClr>
            </a:pPr>
            <a:r>
              <a:rPr lang="tr-TR" sz="26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Yardımcı Doküman</a:t>
            </a:r>
            <a:r>
              <a:rPr lang="tr-TR" sz="2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6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Kalite  Yönetim  Sistemi’nde  kullanılan ancak KYB tarafından hazırlanmayan,  numara verilerek takibi   yapılan  teknik  şartnameler, defterler,  protokoller,  kullanım  kılavuzları, kitap, dergi, vb. dokümanlardır.</a:t>
            </a:r>
          </a:p>
          <a:p>
            <a:pPr algn="l">
              <a:lnSpc>
                <a:spcPct val="105000"/>
              </a:lnSpc>
              <a:buClr>
                <a:srgbClr val="CC0000"/>
              </a:buClr>
            </a:pPr>
            <a:endParaRPr lang="tr-TR" sz="2600" b="1" dirty="0" smtClean="0">
              <a:solidFill>
                <a:srgbClr val="CC0000"/>
              </a:solidFill>
              <a:latin typeface="Tahoma" panose="020B0604030504040204" pitchFamily="34" charset="0"/>
              <a:ea typeface="Tahoma" panose="020B0604030504040204" pitchFamily="34" charset="0"/>
              <a:cs typeface="Tahoma" panose="020B0604030504040204" pitchFamily="34" charset="0"/>
            </a:endParaRPr>
          </a:p>
          <a:p>
            <a:pPr algn="l">
              <a:lnSpc>
                <a:spcPct val="105000"/>
              </a:lnSpc>
              <a:buClr>
                <a:srgbClr val="CC0000"/>
              </a:buClr>
            </a:pPr>
            <a:r>
              <a:rPr lang="tr-TR" sz="26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Dış </a:t>
            </a:r>
            <a:r>
              <a:rPr lang="tr-TR" sz="2600" b="1" dirty="0">
                <a:solidFill>
                  <a:srgbClr val="CC0000"/>
                </a:solidFill>
                <a:latin typeface="Tahoma" panose="020B0604030504040204" pitchFamily="34" charset="0"/>
                <a:ea typeface="Tahoma" panose="020B0604030504040204" pitchFamily="34" charset="0"/>
                <a:cs typeface="Tahoma" panose="020B0604030504040204" pitchFamily="34" charset="0"/>
              </a:rPr>
              <a:t>Kaynaklı Doküman:</a:t>
            </a:r>
            <a:r>
              <a:rPr lang="tr-TR" sz="2600" b="1" dirty="0">
                <a:latin typeface="Tahoma" panose="020B0604030504040204" pitchFamily="34" charset="0"/>
                <a:ea typeface="Tahoma" panose="020B0604030504040204" pitchFamily="34" charset="0"/>
                <a:cs typeface="Tahoma" panose="020B0604030504040204" pitchFamily="34" charset="0"/>
              </a:rPr>
              <a:t>  </a:t>
            </a:r>
            <a:r>
              <a:rPr lang="tr-TR" sz="2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Hastane </a:t>
            </a:r>
            <a:r>
              <a:rPr lang="tr-TR" sz="26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içinde </a:t>
            </a:r>
            <a:r>
              <a:rPr lang="tr-TR" sz="2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oluşturulmayan </a:t>
            </a:r>
            <a:r>
              <a:rPr lang="tr-TR" sz="26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fakat  </a:t>
            </a:r>
            <a:r>
              <a:rPr lang="tr-TR" sz="2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yasal   olarak   vb.   sebeplerle    hastanede    kullanılması  ve güncelleştirilmesi gereken dokümanlardır. </a:t>
            </a:r>
          </a:p>
          <a:p>
            <a:pPr algn="l">
              <a:lnSpc>
                <a:spcPct val="105000"/>
              </a:lnSpc>
              <a:buClr>
                <a:srgbClr val="CC0000"/>
              </a:buClr>
            </a:pPr>
            <a:endParaRPr lang="tr-TR" sz="2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lnSpc>
                <a:spcPct val="105000"/>
              </a:lnSpc>
              <a:buClr>
                <a:srgbClr val="CC0000"/>
              </a:buClr>
            </a:pPr>
            <a:r>
              <a:rPr lang="tr-TR" sz="2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Bunlar:  Sağlık  Bakanlığı’na   ait   mevzuat, yönetmelikler, kalite sistemi içinde referans doküman olarak kullanılan standartlar serisi, JCIA   standartları  kitapları,  kılavuzları  vb. dokümanlardır. </a:t>
            </a:r>
          </a:p>
          <a:p>
            <a:pPr>
              <a:buFontTx/>
              <a:buNone/>
            </a:pPr>
            <a:endParaRPr lang="en-US" sz="2800" dirty="0" smtClean="0"/>
          </a:p>
        </p:txBody>
      </p:sp>
    </p:spTree>
    <p:extLst>
      <p:ext uri="{BB962C8B-B14F-4D97-AF65-F5344CB8AC3E}">
        <p14:creationId xmlns:p14="http://schemas.microsoft.com/office/powerpoint/2010/main" val="2610420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2"/>
          <p:cNvSpPr txBox="1">
            <a:spLocks noChangeArrowheads="1"/>
          </p:cNvSpPr>
          <p:nvPr/>
        </p:nvSpPr>
        <p:spPr>
          <a:xfrm>
            <a:off x="221400" y="149388"/>
            <a:ext cx="8229600" cy="696977"/>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CC0000"/>
                </a:solidFill>
              </a:rPr>
              <a:t/>
            </a:r>
            <a:br>
              <a:rPr lang="tr-TR" sz="2800" b="1" dirty="0" smtClean="0">
                <a:solidFill>
                  <a:srgbClr val="CC0000"/>
                </a:solidFill>
              </a:rPr>
            </a:br>
            <a:r>
              <a:rPr lang="tr-TR" b="1" dirty="0" smtClean="0">
                <a:solidFill>
                  <a:srgbClr val="CC0000"/>
                </a:solidFill>
                <a:latin typeface="Tahoma" pitchFamily="34" charset="0"/>
              </a:rPr>
              <a:t>DOKÜMAN TANIMLARI</a:t>
            </a:r>
            <a:endParaRPr lang="en-US" b="1" dirty="0" smtClean="0">
              <a:solidFill>
                <a:srgbClr val="CC0000"/>
              </a:solidFill>
              <a:latin typeface="Tahoma" pitchFamily="34" charset="0"/>
            </a:endParaRPr>
          </a:p>
        </p:txBody>
      </p:sp>
      <p:sp>
        <p:nvSpPr>
          <p:cNvPr id="7" name="Rectangle 3"/>
          <p:cNvSpPr txBox="1">
            <a:spLocks noChangeArrowheads="1"/>
          </p:cNvSpPr>
          <p:nvPr/>
        </p:nvSpPr>
        <p:spPr>
          <a:xfrm>
            <a:off x="473648" y="609600"/>
            <a:ext cx="8365551" cy="4456386"/>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endParaRPr lang="tr-TR" sz="2400" b="1" dirty="0" smtClean="0">
              <a:solidFill>
                <a:srgbClr val="C00000"/>
              </a:solidFill>
            </a:endParaRPr>
          </a:p>
          <a:p>
            <a:pPr lvl="0" algn="l"/>
            <a:endParaRPr lang="tr-TR" sz="2400" b="1" dirty="0">
              <a:solidFill>
                <a:srgbClr val="C00000"/>
              </a:solidFill>
            </a:endParaRPr>
          </a:p>
          <a:p>
            <a:pPr lvl="0" algn="l"/>
            <a:r>
              <a:rPr lang="tr-TR" sz="3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Rehber</a:t>
            </a:r>
            <a:r>
              <a:rPr lang="tr-TR" sz="3000"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tr-TR" sz="3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sz="3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Bir faaliyetin sürecin detaylı ve bütün olarak anlatıldığı kılavuz niteliğinde dokümanladır</a:t>
            </a:r>
            <a:r>
              <a:rPr lang="tr-TR" sz="3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lvl="0" algn="l"/>
            <a:endParaRPr lang="tr-TR" sz="3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lgn="l"/>
            <a:r>
              <a:rPr lang="tr-TR" sz="3000" b="1" dirty="0">
                <a:solidFill>
                  <a:srgbClr val="C00000"/>
                </a:solidFill>
                <a:latin typeface="Tahoma" panose="020B0604030504040204" pitchFamily="34" charset="0"/>
                <a:ea typeface="Tahoma" panose="020B0604030504040204" pitchFamily="34" charset="0"/>
                <a:cs typeface="Tahoma" panose="020B0604030504040204" pitchFamily="34" charset="0"/>
              </a:rPr>
              <a:t>Plan: </a:t>
            </a:r>
            <a:r>
              <a:rPr lang="tr-TR" sz="3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Kuruluş içinde belli zamanlarda gerçekleştirilmesi gereken faaliyetlerin (kuruluş içi tetkik, eğitim vb.) uygulama periyodu ya da tarihlerini gösteren dokümanlardır</a:t>
            </a:r>
            <a:r>
              <a:rPr lang="tr-TR" sz="3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lvl="0" algn="l"/>
            <a:endParaRPr lang="tr-TR" sz="3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r>
              <a:rPr lang="tr-TR" sz="3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Algoritma </a:t>
            </a:r>
            <a:r>
              <a:rPr lang="tr-TR" sz="3000"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tr-TR" sz="3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sz="3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Hastanın tanı ve tedavisine yönelik klinik bulguların tanımlandığı akış şemalarıdır. </a:t>
            </a:r>
            <a:endParaRPr lang="tr-TR" sz="3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tr-TR" sz="3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lgn="l"/>
            <a:r>
              <a:rPr lang="tr-TR" sz="3000" b="1" dirty="0">
                <a:solidFill>
                  <a:srgbClr val="C00000"/>
                </a:solidFill>
                <a:latin typeface="Tahoma" panose="020B0604030504040204" pitchFamily="34" charset="0"/>
                <a:ea typeface="Tahoma" panose="020B0604030504040204" pitchFamily="34" charset="0"/>
                <a:cs typeface="Tahoma" panose="020B0604030504040204" pitchFamily="34" charset="0"/>
              </a:rPr>
              <a:t>Görev  Tanımı: </a:t>
            </a:r>
            <a:r>
              <a:rPr lang="tr-TR" sz="30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Medicana</a:t>
            </a:r>
            <a:r>
              <a:rPr lang="tr-TR" sz="3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3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Sağlık Grubu Hastanelerinde </a:t>
            </a:r>
            <a:r>
              <a:rPr lang="tr-TR" sz="3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çalışan tüm personelin ana görev ve sorumlulukları ile sahip olmaları gereken özellikleri tanımlayan dokümanlardır.</a:t>
            </a:r>
          </a:p>
          <a:p>
            <a:pPr algn="l"/>
            <a:endParaRPr lang="tr-TR" sz="2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lgn="l"/>
            <a:endPar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9559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2"/>
          <p:cNvSpPr txBox="1">
            <a:spLocks noChangeArrowheads="1"/>
          </p:cNvSpPr>
          <p:nvPr/>
        </p:nvSpPr>
        <p:spPr>
          <a:xfrm>
            <a:off x="26959" y="-2659"/>
            <a:ext cx="8229600" cy="696977"/>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CC0000"/>
                </a:solidFill>
              </a:rPr>
              <a:t/>
            </a:r>
            <a:br>
              <a:rPr lang="tr-TR" sz="2800" b="1" dirty="0" smtClean="0">
                <a:solidFill>
                  <a:srgbClr val="CC0000"/>
                </a:solidFill>
              </a:rPr>
            </a:br>
            <a:r>
              <a:rPr lang="tr-TR" b="1" dirty="0" smtClean="0">
                <a:solidFill>
                  <a:srgbClr val="CC0000"/>
                </a:solidFill>
                <a:latin typeface="Tahoma" pitchFamily="34" charset="0"/>
              </a:rPr>
              <a:t>DOKÜMANLARIN YÖNETİMİ</a:t>
            </a:r>
            <a:endParaRPr lang="en-US" b="1" dirty="0" smtClean="0">
              <a:solidFill>
                <a:srgbClr val="CC0000"/>
              </a:solidFill>
              <a:latin typeface="Tahoma" pitchFamily="34" charset="0"/>
            </a:endParaRPr>
          </a:p>
        </p:txBody>
      </p:sp>
      <p:sp>
        <p:nvSpPr>
          <p:cNvPr id="7" name="Rectangle 3"/>
          <p:cNvSpPr txBox="1">
            <a:spLocks noChangeArrowheads="1"/>
          </p:cNvSpPr>
          <p:nvPr/>
        </p:nvSpPr>
        <p:spPr>
          <a:xfrm>
            <a:off x="473649" y="268726"/>
            <a:ext cx="8102792" cy="45259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Tx/>
              <a:buNone/>
            </a:pPr>
            <a:endParaRPr lang="en-US" sz="2800" dirty="0" smtClean="0"/>
          </a:p>
        </p:txBody>
      </p:sp>
      <p:sp>
        <p:nvSpPr>
          <p:cNvPr id="3" name="Unvan 2"/>
          <p:cNvSpPr>
            <a:spLocks noGrp="1"/>
          </p:cNvSpPr>
          <p:nvPr>
            <p:ph type="ctrTitle"/>
          </p:nvPr>
        </p:nvSpPr>
        <p:spPr>
          <a:xfrm>
            <a:off x="352779" y="882868"/>
            <a:ext cx="8623055" cy="3836277"/>
          </a:xfrm>
        </p:spPr>
        <p:txBody>
          <a:bodyPr>
            <a:noAutofit/>
          </a:bodyPr>
          <a:lstStyle/>
          <a:p>
            <a:pPr algn="l"/>
            <a:r>
              <a:rPr lang="tr-TR" sz="2200" b="1" dirty="0">
                <a:solidFill>
                  <a:srgbClr val="C00000"/>
                </a:solidFill>
                <a:latin typeface="Tahoma" panose="020B0604030504040204" pitchFamily="34" charset="0"/>
                <a:ea typeface="Tahoma" panose="020B0604030504040204" pitchFamily="34" charset="0"/>
                <a:cs typeface="Tahoma" panose="020B0604030504040204" pitchFamily="34" charset="0"/>
              </a:rPr>
              <a:t>Kontrollü Doküman:</a:t>
            </a:r>
            <a:r>
              <a:rPr lang="tr-TR" sz="2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Kalite Yönetim Sistemi </a:t>
            </a:r>
            <a:r>
              <a:rPr lang="tr-TR" sz="2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içerisinde kullanılması doğruluğu</a:t>
            </a:r>
            <a:r>
              <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güncelliği ve içeriği onaylanmış, yayınlanması, dağıtımı ve değişikliği sadece yetkili kişilerce </a:t>
            </a:r>
            <a:r>
              <a:rPr lang="tr-TR" sz="2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yapılabilen dokümanlardır</a:t>
            </a:r>
            <a:r>
              <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br>
              <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sz="2200" dirty="0">
                <a:latin typeface="Tahoma" panose="020B0604030504040204" pitchFamily="34" charset="0"/>
                <a:ea typeface="Tahoma" panose="020B0604030504040204" pitchFamily="34" charset="0"/>
                <a:cs typeface="Tahoma" panose="020B0604030504040204" pitchFamily="34" charset="0"/>
              </a:rPr>
              <a:t/>
            </a:r>
            <a:br>
              <a:rPr lang="tr-TR" sz="2200" dirty="0">
                <a:latin typeface="Tahoma" panose="020B0604030504040204" pitchFamily="34" charset="0"/>
                <a:ea typeface="Tahoma" panose="020B0604030504040204" pitchFamily="34" charset="0"/>
                <a:cs typeface="Tahoma" panose="020B0604030504040204" pitchFamily="34" charset="0"/>
              </a:rPr>
            </a:br>
            <a:r>
              <a:rPr lang="tr-TR" sz="2200" b="1" dirty="0">
                <a:solidFill>
                  <a:srgbClr val="C00000"/>
                </a:solidFill>
                <a:latin typeface="Tahoma" panose="020B0604030504040204" pitchFamily="34" charset="0"/>
                <a:ea typeface="Tahoma" panose="020B0604030504040204" pitchFamily="34" charset="0"/>
                <a:cs typeface="Tahoma" panose="020B0604030504040204" pitchFamily="34" charset="0"/>
              </a:rPr>
              <a:t>Kontrolsüz Doküman:</a:t>
            </a:r>
            <a:r>
              <a:rPr lang="tr-TR" sz="2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Herhangi bir güncelleme ve iptal işlemi uygulanmayan, sadece bilgi amacıyla, müşterilere veya tedarikçi firmalara verilen doküman türüdür. </a:t>
            </a:r>
          </a:p>
        </p:txBody>
      </p:sp>
    </p:spTree>
    <p:extLst>
      <p:ext uri="{BB962C8B-B14F-4D97-AF65-F5344CB8AC3E}">
        <p14:creationId xmlns:p14="http://schemas.microsoft.com/office/powerpoint/2010/main" val="4277535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2"/>
          <p:cNvSpPr txBox="1">
            <a:spLocks noChangeArrowheads="1"/>
          </p:cNvSpPr>
          <p:nvPr/>
        </p:nvSpPr>
        <p:spPr>
          <a:xfrm>
            <a:off x="-93910" y="113327"/>
            <a:ext cx="8229600" cy="69697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CC0000"/>
                </a:solidFill>
              </a:rPr>
              <a:t/>
            </a:r>
            <a:br>
              <a:rPr lang="tr-TR" sz="2800" b="1" dirty="0" smtClean="0">
                <a:solidFill>
                  <a:srgbClr val="CC0000"/>
                </a:solidFill>
              </a:rPr>
            </a:br>
            <a:r>
              <a:rPr lang="tr-TR" sz="31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DOKÜMANLARDA REVİZYON YAPILMASI</a:t>
            </a:r>
            <a:endParaRPr lang="en-US" sz="31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3"/>
          <p:cNvSpPr txBox="1">
            <a:spLocks noChangeArrowheads="1"/>
          </p:cNvSpPr>
          <p:nvPr/>
        </p:nvSpPr>
        <p:spPr>
          <a:xfrm>
            <a:off x="473649" y="268726"/>
            <a:ext cx="8102792" cy="45259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Tx/>
              <a:buNone/>
            </a:pPr>
            <a:endParaRPr lang="en-US" sz="2800" dirty="0" smtClean="0"/>
          </a:p>
        </p:txBody>
      </p:sp>
      <p:sp>
        <p:nvSpPr>
          <p:cNvPr id="3" name="Unvan 2"/>
          <p:cNvSpPr>
            <a:spLocks noGrp="1"/>
          </p:cNvSpPr>
          <p:nvPr>
            <p:ph type="ctrTitle"/>
          </p:nvPr>
        </p:nvSpPr>
        <p:spPr>
          <a:xfrm>
            <a:off x="208091" y="1070519"/>
            <a:ext cx="8727818" cy="3992260"/>
          </a:xfrm>
        </p:spPr>
        <p:txBody>
          <a:bodyPr>
            <a:noAutofit/>
          </a:bodyPr>
          <a:lstStyle/>
          <a:p>
            <a:pPr lvl="0" algn="l"/>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Kalite Standartlarındaki değişiklikler, uygulama </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sırasında ortaya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çıkan </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aksaklıkların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düzeltilmesi  için  dokümanlarda  </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değişiklik yapılması gerekebilir.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İsteyen herkes </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tarafından sözlü veya yazılı olarak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bu revizyon isteği kalite bölümüne </a:t>
            </a:r>
            <a:r>
              <a:rPr lang="tr-TR" sz="24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yapılabilinir</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b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r>
            <a:b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Önerilen değişikliklerin kuruluşun Kalite Yönetim Sistemi ile uyumu açısından değerlendirmesi, dokümanı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inceleyen ilgili komite yada bölüm yöneticisi tarafından</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gerektiğinde Kalite Yöneticisi tarafından  yapılır. </a:t>
            </a:r>
            <a:b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r>
            <a:br>
              <a:rPr lang="tr-TR"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sz="2400" dirty="0" smtClean="0">
                <a:solidFill>
                  <a:schemeClr val="tx2">
                    <a:lumMod val="50000"/>
                  </a:schemeClr>
                </a:solidFill>
              </a:rPr>
              <a:t> </a:t>
            </a:r>
            <a:endParaRPr lang="tr-TR" sz="2400" dirty="0">
              <a:solidFill>
                <a:schemeClr val="tx2">
                  <a:lumMod val="50000"/>
                </a:schemeClr>
              </a:solidFill>
            </a:endParaRPr>
          </a:p>
        </p:txBody>
      </p:sp>
    </p:spTree>
    <p:extLst>
      <p:ext uri="{BB962C8B-B14F-4D97-AF65-F5344CB8AC3E}">
        <p14:creationId xmlns:p14="http://schemas.microsoft.com/office/powerpoint/2010/main" val="3393737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7"/>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2"/>
          <p:cNvSpPr txBox="1">
            <a:spLocks noChangeArrowheads="1"/>
          </p:cNvSpPr>
          <p:nvPr/>
        </p:nvSpPr>
        <p:spPr>
          <a:xfrm>
            <a:off x="73573" y="1338"/>
            <a:ext cx="8229600" cy="8354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CC0000"/>
                </a:solidFill>
              </a:rPr>
              <a:t/>
            </a:r>
            <a:br>
              <a:rPr lang="tr-TR" sz="2400" b="1" dirty="0" smtClean="0">
                <a:solidFill>
                  <a:srgbClr val="CC0000"/>
                </a:solidFill>
              </a:rPr>
            </a:br>
            <a:r>
              <a:rPr lang="tr-TR"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DOKÜMANLARIN TAKİBİ VE OKUNMASI</a:t>
            </a:r>
            <a:endParaRPr lang="en-US"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3"/>
          <p:cNvSpPr txBox="1">
            <a:spLocks noChangeArrowheads="1"/>
          </p:cNvSpPr>
          <p:nvPr/>
        </p:nvSpPr>
        <p:spPr>
          <a:xfrm>
            <a:off x="473649" y="268726"/>
            <a:ext cx="8102792" cy="45259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Tx/>
              <a:buNone/>
            </a:pPr>
            <a:endParaRPr lang="en-US" sz="2800" dirty="0" smtClean="0"/>
          </a:p>
        </p:txBody>
      </p:sp>
      <p:sp>
        <p:nvSpPr>
          <p:cNvPr id="3" name="Unvan 2"/>
          <p:cNvSpPr>
            <a:spLocks noGrp="1"/>
          </p:cNvSpPr>
          <p:nvPr>
            <p:ph type="ctrTitle"/>
          </p:nvPr>
        </p:nvSpPr>
        <p:spPr>
          <a:xfrm>
            <a:off x="201437" y="1608083"/>
            <a:ext cx="8500071" cy="3315489"/>
          </a:xfrm>
        </p:spPr>
        <p:txBody>
          <a:bodyPr>
            <a:noAutofit/>
          </a:bodyPr>
          <a:lstStyle/>
          <a:p>
            <a:pPr algn="l"/>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Tüm personel yayınlanan dokümanları okumaktan ilgili yöneticide personelinin dokümanları okuyup okumadığını kontrol etmekten sorumludur.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r>
            <a:b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r>
            <a:b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Ayrıca </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kalite ekipleri alan </a:t>
            </a:r>
            <a:r>
              <a:rPr lang="tr-TR" sz="24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vizitlerinde</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yeni yayınlanan ve/veya revize edilen dokümanlar ile ilgili rastgele seçtikleri personele sorular sorarak dokümanlarının bilinirliliğinin takibini yapar. </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r>
            <a:b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r>
            <a:b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Gerekirse </a:t>
            </a: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bölüm yöneticine mail yoluyla bilgi verilir</a:t>
            </a:r>
            <a: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br>
              <a:rPr lang="tr-TR" sz="24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r>
            <a:br>
              <a:rPr lang="tr-T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tr-TR" sz="2400" dirty="0" smtClean="0"/>
              <a:t/>
            </a:r>
            <a:br>
              <a:rPr lang="tr-TR" sz="2400" dirty="0" smtClean="0"/>
            </a:br>
            <a:r>
              <a:rPr lang="tr-TR" sz="2400" dirty="0"/>
              <a:t/>
            </a:r>
            <a:br>
              <a:rPr lang="tr-TR" sz="2400" dirty="0"/>
            </a:br>
            <a:r>
              <a:rPr lang="tr-TR" sz="2400" dirty="0" smtClean="0">
                <a:solidFill>
                  <a:schemeClr val="tx2">
                    <a:lumMod val="50000"/>
                  </a:schemeClr>
                </a:solidFill>
              </a:rPr>
              <a:t> </a:t>
            </a:r>
            <a:endParaRPr lang="tr-TR" sz="2400" dirty="0">
              <a:solidFill>
                <a:schemeClr val="tx2">
                  <a:lumMod val="50000"/>
                </a:schemeClr>
              </a:solidFill>
            </a:endParaRPr>
          </a:p>
        </p:txBody>
      </p:sp>
    </p:spTree>
    <p:extLst>
      <p:ext uri="{BB962C8B-B14F-4D97-AF65-F5344CB8AC3E}">
        <p14:creationId xmlns:p14="http://schemas.microsoft.com/office/powerpoint/2010/main" val="2577938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txBox="1">
            <a:spLocks noChangeArrowheads="1"/>
          </p:cNvSpPr>
          <p:nvPr/>
        </p:nvSpPr>
        <p:spPr>
          <a:xfrm>
            <a:off x="179512" y="786619"/>
            <a:ext cx="8640960" cy="194488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tr-TR" sz="2200" dirty="0" smtClean="0"/>
              <a:t> </a:t>
            </a:r>
            <a:r>
              <a:rPr lang="tr-TR" sz="19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ÖZEL BİR HASTANEDE HASTA DOSYALARI KARIŞTI</a:t>
            </a:r>
          </a:p>
          <a:p>
            <a:pPr algn="l"/>
            <a:r>
              <a:rPr lang="tr-TR" sz="19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“Bir hastanın burun kemiği yerine safra kesesi, diğer hastanın ise safra kesesi yerine burun kemiği alındı. Ameliyat sonrasında yanlışın farkına varıldı ve hastalar değiştirilerek tekrar ameliyata alındı" </a:t>
            </a:r>
            <a:r>
              <a:rPr lang="tr-TR" sz="19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12.05.2016</a:t>
            </a:r>
          </a:p>
          <a:p>
            <a:endParaRPr lang="tr-TR"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4"/>
          <p:cNvSpPr>
            <a:spLocks noChangeArrowheads="1"/>
          </p:cNvSpPr>
          <p:nvPr/>
        </p:nvSpPr>
        <p:spPr bwMode="auto">
          <a:xfrm>
            <a:off x="3962400" y="2156315"/>
            <a:ext cx="522032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19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KARNINDA GAZLI BEZ UNUTULAN </a:t>
            </a:r>
            <a:r>
              <a:rPr lang="tr-TR" sz="19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HASTA </a:t>
            </a:r>
            <a:r>
              <a:rPr lang="tr-TR" sz="19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DAVA AÇTI</a:t>
            </a:r>
          </a:p>
          <a:p>
            <a:r>
              <a:rPr lang="tr-TR" sz="19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“Art </a:t>
            </a:r>
            <a:r>
              <a:rPr lang="tr-TR" sz="19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arda geçirdiği ameliyatların sonuncusunda, karnından havlu büyüklüğünde bez çıkan kadın hatalı ameliyatı gerçekleştirdiğini iddia ettiği doktor ve hastaneden şikayetçi </a:t>
            </a:r>
            <a:r>
              <a:rPr lang="tr-TR" sz="19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oldu.</a:t>
            </a:r>
            <a:r>
              <a:rPr lang="tr-TR" sz="19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19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p>
          <a:p>
            <a:r>
              <a:rPr lang="tr-TR" sz="19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Karnından </a:t>
            </a:r>
            <a:r>
              <a:rPr lang="tr-TR" sz="19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havlu büyüklüğünde gazlı bez çıkan kadın: "Ölmüyorum ama sürünüyorum" dedi</a:t>
            </a:r>
            <a:r>
              <a:rPr lang="tr-TR" sz="19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p>
          <a:p>
            <a:r>
              <a:rPr lang="tr-TR" sz="19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19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08.02.2016</a:t>
            </a:r>
            <a:endParaRPr lang="tr-TR" sz="19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100000"/>
              </a:lnSpc>
              <a:buClrTx/>
              <a:buSzTx/>
              <a:buFontTx/>
              <a:buNone/>
            </a:pPr>
            <a:r>
              <a:rPr lang="tr-TR" sz="19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tr-TR" sz="19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5" descr="opihopicorx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156315"/>
            <a:ext cx="3583191" cy="275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999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94"/>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2"/>
          <p:cNvSpPr txBox="1">
            <a:spLocks noChangeArrowheads="1"/>
          </p:cNvSpPr>
          <p:nvPr/>
        </p:nvSpPr>
        <p:spPr>
          <a:xfrm>
            <a:off x="221400" y="-165727"/>
            <a:ext cx="7251455" cy="69697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CC0000"/>
                </a:solidFill>
              </a:rPr>
              <a:t/>
            </a:r>
            <a:br>
              <a:rPr lang="tr-TR" sz="2800" b="1" dirty="0" smtClean="0">
                <a:solidFill>
                  <a:srgbClr val="CC0000"/>
                </a:solidFill>
              </a:rPr>
            </a:br>
            <a:r>
              <a:rPr lang="tr-TR" sz="3100" b="1" dirty="0" smtClean="0">
                <a:solidFill>
                  <a:srgbClr val="CC0000"/>
                </a:solidFill>
                <a:latin typeface="Tahoma" pitchFamily="34" charset="0"/>
              </a:rPr>
              <a:t>DOKÜMANLARA ULAŞMA (INTRANET/ENZİM)</a:t>
            </a:r>
            <a:endParaRPr lang="en-US" sz="3100" b="1" dirty="0" smtClean="0">
              <a:solidFill>
                <a:srgbClr val="CC0000"/>
              </a:solidFill>
              <a:latin typeface="Tahoma" pitchFamily="34" charset="0"/>
            </a:endParaRPr>
          </a:p>
        </p:txBody>
      </p:sp>
      <p:sp>
        <p:nvSpPr>
          <p:cNvPr id="6" name="Rectangle 3"/>
          <p:cNvSpPr txBox="1">
            <a:spLocks noChangeArrowheads="1"/>
          </p:cNvSpPr>
          <p:nvPr/>
        </p:nvSpPr>
        <p:spPr>
          <a:xfrm>
            <a:off x="221400" y="0"/>
            <a:ext cx="8229600" cy="50403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buClr>
                <a:srgbClr val="CC0000"/>
              </a:buClr>
              <a:buFont typeface="Wingdings" pitchFamily="2" charset="2"/>
              <a:buNone/>
            </a:pPr>
            <a:endParaRPr lang="tr-TR" sz="2800" b="1" dirty="0" smtClean="0">
              <a:solidFill>
                <a:srgbClr val="4D4D4D"/>
              </a:solidFill>
            </a:endParaRPr>
          </a:p>
          <a:p>
            <a:pPr algn="l">
              <a:lnSpc>
                <a:spcPct val="80000"/>
              </a:lnSpc>
              <a:buClr>
                <a:srgbClr val="CC0000"/>
              </a:buClr>
              <a:buFont typeface="Wingdings" pitchFamily="2" charset="2"/>
              <a:buNone/>
            </a:pPr>
            <a:endParaRPr lang="tr-TR" sz="2800" dirty="0" smtClean="0"/>
          </a:p>
          <a:p>
            <a:pPr>
              <a:lnSpc>
                <a:spcPct val="80000"/>
              </a:lnSpc>
            </a:pPr>
            <a:endParaRPr lang="en-US" sz="2000" dirty="0" smtClean="0"/>
          </a:p>
        </p:txBody>
      </p:sp>
      <p:pic>
        <p:nvPicPr>
          <p:cNvPr id="3" name="Resim 2"/>
          <p:cNvPicPr>
            <a:picLocks noChangeAspect="1"/>
          </p:cNvPicPr>
          <p:nvPr/>
        </p:nvPicPr>
        <p:blipFill>
          <a:blip r:embed="rId3"/>
          <a:stretch>
            <a:fillRect/>
          </a:stretch>
        </p:blipFill>
        <p:spPr>
          <a:xfrm>
            <a:off x="0" y="557047"/>
            <a:ext cx="8944303" cy="4547462"/>
          </a:xfrm>
          <a:prstGeom prst="rect">
            <a:avLst/>
          </a:prstGeom>
        </p:spPr>
      </p:pic>
    </p:spTree>
    <p:extLst>
      <p:ext uri="{BB962C8B-B14F-4D97-AF65-F5344CB8AC3E}">
        <p14:creationId xmlns:p14="http://schemas.microsoft.com/office/powerpoint/2010/main" val="3900330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2"/>
          <p:cNvSpPr txBox="1">
            <a:spLocks noChangeArrowheads="1"/>
          </p:cNvSpPr>
          <p:nvPr/>
        </p:nvSpPr>
        <p:spPr>
          <a:xfrm>
            <a:off x="117574" y="-7317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tr-TR" sz="3200" b="1" dirty="0" smtClean="0">
              <a:solidFill>
                <a:srgbClr val="CC0000"/>
              </a:solidFill>
              <a:latin typeface="Tahoma" pitchFamily="34" charset="0"/>
            </a:endParaRPr>
          </a:p>
        </p:txBody>
      </p:sp>
      <p:pic>
        <p:nvPicPr>
          <p:cNvPr id="3" name="Resim 2"/>
          <p:cNvPicPr>
            <a:picLocks noChangeAspect="1"/>
          </p:cNvPicPr>
          <p:nvPr/>
        </p:nvPicPr>
        <p:blipFill>
          <a:blip r:embed="rId3"/>
          <a:stretch>
            <a:fillRect/>
          </a:stretch>
        </p:blipFill>
        <p:spPr>
          <a:xfrm>
            <a:off x="0" y="873162"/>
            <a:ext cx="9144000" cy="4270337"/>
          </a:xfrm>
          <a:prstGeom prst="rect">
            <a:avLst/>
          </a:prstGeom>
        </p:spPr>
      </p:pic>
      <p:sp>
        <p:nvSpPr>
          <p:cNvPr id="6" name="Rectangle 2"/>
          <p:cNvSpPr txBox="1">
            <a:spLocks noChangeArrowheads="1"/>
          </p:cNvSpPr>
          <p:nvPr/>
        </p:nvSpPr>
        <p:spPr>
          <a:xfrm>
            <a:off x="221400" y="-71862"/>
            <a:ext cx="7251455" cy="69697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CC0000"/>
                </a:solidFill>
              </a:rPr>
              <a:t/>
            </a:r>
            <a:br>
              <a:rPr lang="tr-TR" sz="2800" b="1" dirty="0" smtClean="0">
                <a:solidFill>
                  <a:srgbClr val="CC0000"/>
                </a:solidFill>
              </a:rPr>
            </a:br>
            <a:r>
              <a:rPr lang="tr-TR" sz="3100" b="1" dirty="0" smtClean="0">
                <a:solidFill>
                  <a:srgbClr val="CC0000"/>
                </a:solidFill>
                <a:latin typeface="Tahoma" pitchFamily="34" charset="0"/>
              </a:rPr>
              <a:t>DOKÜMANLARA ULAŞMA (ENZİM)</a:t>
            </a:r>
            <a:endParaRPr lang="en-US" sz="3100" b="1" dirty="0" smtClean="0">
              <a:solidFill>
                <a:srgbClr val="CC0000"/>
              </a:solidFill>
              <a:latin typeface="Tahoma" pitchFamily="34" charset="0"/>
            </a:endParaRPr>
          </a:p>
        </p:txBody>
      </p:sp>
    </p:spTree>
    <p:extLst>
      <p:ext uri="{BB962C8B-B14F-4D97-AF65-F5344CB8AC3E}">
        <p14:creationId xmlns:p14="http://schemas.microsoft.com/office/powerpoint/2010/main" val="3140464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pic>
        <p:nvPicPr>
          <p:cNvPr id="7" name="Resim 6"/>
          <p:cNvPicPr>
            <a:picLocks noChangeAspect="1"/>
          </p:cNvPicPr>
          <p:nvPr/>
        </p:nvPicPr>
        <p:blipFill>
          <a:blip r:embed="rId3"/>
          <a:stretch>
            <a:fillRect/>
          </a:stretch>
        </p:blipFill>
        <p:spPr>
          <a:xfrm>
            <a:off x="0" y="857712"/>
            <a:ext cx="9144000" cy="4285788"/>
          </a:xfrm>
          <a:prstGeom prst="rect">
            <a:avLst/>
          </a:prstGeom>
        </p:spPr>
      </p:pic>
      <p:sp>
        <p:nvSpPr>
          <p:cNvPr id="6" name="Rectangle 2"/>
          <p:cNvSpPr txBox="1">
            <a:spLocks noChangeArrowheads="1"/>
          </p:cNvSpPr>
          <p:nvPr/>
        </p:nvSpPr>
        <p:spPr>
          <a:xfrm>
            <a:off x="221400" y="-71862"/>
            <a:ext cx="7251455" cy="69697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CC0000"/>
                </a:solidFill>
              </a:rPr>
              <a:t/>
            </a:r>
            <a:br>
              <a:rPr lang="tr-TR" sz="2800" b="1" dirty="0" smtClean="0">
                <a:solidFill>
                  <a:srgbClr val="CC0000"/>
                </a:solidFill>
              </a:rPr>
            </a:br>
            <a:r>
              <a:rPr lang="tr-TR" sz="3100" b="1" dirty="0" smtClean="0">
                <a:solidFill>
                  <a:srgbClr val="CC0000"/>
                </a:solidFill>
                <a:latin typeface="Tahoma" pitchFamily="34" charset="0"/>
              </a:rPr>
              <a:t>DOKÜMANLARA ULAŞMA (INTRANET/ENZİM)</a:t>
            </a:r>
            <a:endParaRPr lang="en-US" sz="3100" b="1" dirty="0" smtClean="0">
              <a:solidFill>
                <a:srgbClr val="CC0000"/>
              </a:solidFill>
              <a:latin typeface="Tahoma" pitchFamily="34" charset="0"/>
            </a:endParaRPr>
          </a:p>
        </p:txBody>
      </p:sp>
    </p:spTree>
    <p:extLst>
      <p:ext uri="{BB962C8B-B14F-4D97-AF65-F5344CB8AC3E}">
        <p14:creationId xmlns:p14="http://schemas.microsoft.com/office/powerpoint/2010/main" val="1718597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2"/>
          <p:cNvSpPr txBox="1">
            <a:spLocks noChangeArrowheads="1"/>
          </p:cNvSpPr>
          <p:nvPr/>
        </p:nvSpPr>
        <p:spPr>
          <a:xfrm>
            <a:off x="221400" y="74603"/>
            <a:ext cx="8229600" cy="8315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CC0000"/>
                </a:solidFill>
                <a:latin typeface="Tahoma" pitchFamily="34" charset="0"/>
              </a:rPr>
              <a:t>KALİTEYE YAPILAN BİLDİRİMİ</a:t>
            </a:r>
          </a:p>
        </p:txBody>
      </p:sp>
      <p:sp>
        <p:nvSpPr>
          <p:cNvPr id="6" name="Rectangle 3"/>
          <p:cNvSpPr txBox="1">
            <a:spLocks noChangeArrowheads="1"/>
          </p:cNvSpPr>
          <p:nvPr/>
        </p:nvSpPr>
        <p:spPr>
          <a:xfrm>
            <a:off x="565150" y="972162"/>
            <a:ext cx="8013700" cy="388885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lnSpc>
                <a:spcPct val="150000"/>
              </a:lnSpc>
              <a:buFont typeface="Wingdings" panose="05000000000000000000" pitchFamily="2" charset="2"/>
              <a:buChar char="Ø"/>
            </a:pPr>
            <a:r>
              <a:rPr lang="tr-TR"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GÜVENLİ RAPORLAMA SİSTEMİ</a:t>
            </a:r>
          </a:p>
          <a:p>
            <a:pPr algn="l">
              <a:lnSpc>
                <a:spcPct val="150000"/>
              </a:lnSpc>
            </a:pPr>
            <a:r>
              <a:rPr lang="tr-TR" sz="2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Gerçekleşen İstenmeyen Olay</a:t>
            </a:r>
          </a:p>
          <a:p>
            <a:pPr algn="l">
              <a:lnSpc>
                <a:spcPct val="150000"/>
              </a:lnSpc>
            </a:pPr>
            <a:r>
              <a:rPr lang="tr-TR" sz="2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Ramak Kala Hata</a:t>
            </a:r>
          </a:p>
          <a:p>
            <a:pPr marL="457200" indent="-457200" algn="l">
              <a:lnSpc>
                <a:spcPct val="150000"/>
              </a:lnSpc>
              <a:buFont typeface="Wingdings" panose="05000000000000000000" pitchFamily="2" charset="2"/>
              <a:buChar char="Ø"/>
            </a:pPr>
            <a:r>
              <a:rPr lang="tr-TR"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DÜZENLEYİCİ ÖNLEYİCİ FAALİYET İSTEĞİ (DÖF) </a:t>
            </a:r>
          </a:p>
          <a:p>
            <a:pPr>
              <a:buClr>
                <a:srgbClr val="CC0000"/>
              </a:buClr>
            </a:pPr>
            <a:endParaRPr lang="tr-TR"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03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Dikdörtgen 2"/>
          <p:cNvSpPr/>
          <p:nvPr/>
        </p:nvSpPr>
        <p:spPr>
          <a:xfrm>
            <a:off x="1831047" y="185588"/>
            <a:ext cx="5088252" cy="570990"/>
          </a:xfrm>
          <a:prstGeom prst="rect">
            <a:avLst/>
          </a:prstGeom>
        </p:spPr>
        <p:txBody>
          <a:bodyPr wrap="none">
            <a:spAutoFit/>
          </a:bodyPr>
          <a:lstStyle/>
          <a:p>
            <a:pPr>
              <a:lnSpc>
                <a:spcPct val="150000"/>
              </a:lnSpc>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GÜVENLİ RAPORLAMA SİSTEMİ</a:t>
            </a:r>
          </a:p>
        </p:txBody>
      </p:sp>
      <p:sp>
        <p:nvSpPr>
          <p:cNvPr id="7" name="Dikdörtgen 6"/>
          <p:cNvSpPr/>
          <p:nvPr/>
        </p:nvSpPr>
        <p:spPr>
          <a:xfrm>
            <a:off x="571310" y="962973"/>
            <a:ext cx="8148526" cy="4389150"/>
          </a:xfrm>
          <a:prstGeom prst="rect">
            <a:avLst/>
          </a:prstGeom>
        </p:spPr>
        <p:txBody>
          <a:bodyPr wrap="square">
            <a:spAutoFit/>
          </a:bodyPr>
          <a:lstStyle/>
          <a:p>
            <a:pPr>
              <a:lnSpc>
                <a:spcPct val="150000"/>
              </a:lnSpc>
            </a:pP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Hasta ve çalışan güvenliğini tehdit eden durumları enzim sisteminde yer alan güvenlik raporlama (olay bildirimi) olarak kaliteye bildirilir.</a:t>
            </a:r>
          </a:p>
          <a:p>
            <a:pPr lvl="0">
              <a:lnSpc>
                <a:spcPct val="150000"/>
              </a:lnSpc>
            </a:pPr>
            <a:r>
              <a:rPr lang="tr-TR" sz="21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Ramak Kala Olay:</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Hasta ve çalışanların güvenliğini tehdit edebilecek, gerçekleşmek üzereyken son anda gerçekleşmeyen istenmeyen olayları ifade eder.</a:t>
            </a:r>
          </a:p>
          <a:p>
            <a:pPr marL="0" lvl="1">
              <a:lnSpc>
                <a:spcPct val="150000"/>
              </a:lnSpc>
            </a:pPr>
            <a:r>
              <a:rPr lang="tr-TR" sz="21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Gerçekleşen İstenmeyen Olay;</a:t>
            </a:r>
            <a:r>
              <a:rPr lang="tr-TR" sz="21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Tedaviye ve bakıma yönelik, hastaya ulaşan istemeyen hata ve yaralanmalardır. </a:t>
            </a:r>
          </a:p>
          <a:p>
            <a:pPr>
              <a:lnSpc>
                <a:spcPct val="150000"/>
              </a:lnSpc>
            </a:pPr>
            <a:endParaRPr lang="tr-TR" sz="21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0171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Dikdörtgen 2"/>
          <p:cNvSpPr/>
          <p:nvPr/>
        </p:nvSpPr>
        <p:spPr>
          <a:xfrm>
            <a:off x="1355956" y="120763"/>
            <a:ext cx="5088252" cy="570990"/>
          </a:xfrm>
          <a:prstGeom prst="rect">
            <a:avLst/>
          </a:prstGeom>
        </p:spPr>
        <p:txBody>
          <a:bodyPr wrap="none">
            <a:spAutoFit/>
          </a:bodyPr>
          <a:lstStyle/>
          <a:p>
            <a:pPr>
              <a:lnSpc>
                <a:spcPct val="150000"/>
              </a:lnSpc>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GÜVENLİ RAPORLAMA SİSTEMİ</a:t>
            </a:r>
          </a:p>
        </p:txBody>
      </p:sp>
      <p:pic>
        <p:nvPicPr>
          <p:cNvPr id="5" name="Resim 4"/>
          <p:cNvPicPr>
            <a:picLocks noChangeAspect="1"/>
          </p:cNvPicPr>
          <p:nvPr/>
        </p:nvPicPr>
        <p:blipFill>
          <a:blip r:embed="rId3"/>
          <a:stretch>
            <a:fillRect/>
          </a:stretch>
        </p:blipFill>
        <p:spPr>
          <a:xfrm>
            <a:off x="1500362" y="2260873"/>
            <a:ext cx="4495800" cy="2524125"/>
          </a:xfrm>
          <a:prstGeom prst="rect">
            <a:avLst/>
          </a:prstGeom>
        </p:spPr>
      </p:pic>
      <p:sp>
        <p:nvSpPr>
          <p:cNvPr id="7" name="Dikdörtgen 6"/>
          <p:cNvSpPr/>
          <p:nvPr/>
        </p:nvSpPr>
        <p:spPr>
          <a:xfrm>
            <a:off x="178676" y="815782"/>
            <a:ext cx="8627117" cy="1107996"/>
          </a:xfrm>
          <a:prstGeom prst="rect">
            <a:avLst/>
          </a:prstGeom>
        </p:spPr>
        <p:txBody>
          <a:bodyPr wrap="square">
            <a:spAutoFit/>
          </a:bodyPr>
          <a:lstStyle/>
          <a:p>
            <a:pPr>
              <a:lnSpc>
                <a:spcPct val="150000"/>
              </a:lnSpc>
            </a:pPr>
            <a:r>
              <a:rPr lang="tr-TR" sz="2200" dirty="0" smtClean="0">
                <a:latin typeface="Tahoma" panose="020B0604030504040204" pitchFamily="34" charset="0"/>
                <a:ea typeface="Tahoma" panose="020B0604030504040204" pitchFamily="34" charset="0"/>
                <a:cs typeface="Tahoma" panose="020B0604030504040204" pitchFamily="34" charset="0"/>
              </a:rPr>
              <a:t>Hasta ve çalışan güvenliğini tehdit eden durumları enzim sisteminde yer alan güvenlik raporlama (olay bildirimi) olarak kaliteye bildirilir.</a:t>
            </a:r>
            <a:endParaRPr lang="tr-TR"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8151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pic>
        <p:nvPicPr>
          <p:cNvPr id="3" name="Resim 2"/>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82810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pic>
        <p:nvPicPr>
          <p:cNvPr id="3" name="Resim 2"/>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53106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pic>
        <p:nvPicPr>
          <p:cNvPr id="3" name="Resim 2"/>
          <p:cNvPicPr>
            <a:picLocks noChangeAspect="1"/>
          </p:cNvPicPr>
          <p:nvPr/>
        </p:nvPicPr>
        <p:blipFill>
          <a:blip r:embed="rId3"/>
          <a:stretch>
            <a:fillRect/>
          </a:stretch>
        </p:blipFill>
        <p:spPr>
          <a:xfrm>
            <a:off x="1" y="1"/>
            <a:ext cx="9144000" cy="5143500"/>
          </a:xfrm>
          <a:prstGeom prst="rect">
            <a:avLst/>
          </a:prstGeom>
        </p:spPr>
      </p:pic>
    </p:spTree>
    <p:extLst>
      <p:ext uri="{BB962C8B-B14F-4D97-AF65-F5344CB8AC3E}">
        <p14:creationId xmlns:p14="http://schemas.microsoft.com/office/powerpoint/2010/main" val="3060831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2"/>
          <p:cNvSpPr txBox="1">
            <a:spLocks noChangeArrowheads="1"/>
          </p:cNvSpPr>
          <p:nvPr/>
        </p:nvSpPr>
        <p:spPr>
          <a:xfrm>
            <a:off x="221400" y="199852"/>
            <a:ext cx="8229600" cy="581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CC0000"/>
                </a:solidFill>
                <a:latin typeface="Tahoma" pitchFamily="34" charset="0"/>
                <a:ea typeface="Lucida Sans Unicode" pitchFamily="34" charset="0"/>
                <a:cs typeface="Lucida Sans Unicode" pitchFamily="34" charset="0"/>
              </a:rPr>
              <a:t>UYGUNSUZLUK NEDİR?</a:t>
            </a:r>
          </a:p>
        </p:txBody>
      </p:sp>
      <p:sp>
        <p:nvSpPr>
          <p:cNvPr id="6" name="Rectangle 3"/>
          <p:cNvSpPr txBox="1">
            <a:spLocks noChangeArrowheads="1"/>
          </p:cNvSpPr>
          <p:nvPr/>
        </p:nvSpPr>
        <p:spPr>
          <a:xfrm>
            <a:off x="386499" y="980728"/>
            <a:ext cx="8473722" cy="4162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888"/>
              </a:spcBef>
              <a:spcAft>
                <a:spcPts val="888"/>
              </a:spcAft>
              <a:buClr>
                <a:srgbClr val="CC0000"/>
              </a:buClr>
              <a:buSzPct val="45000"/>
              <a:buFont typeface="Wingdings" pitchFamily="2" charset="2"/>
              <a:buNone/>
            </a:pPr>
            <a:r>
              <a:rPr lang="tr-TR" sz="2400" dirty="0" smtClean="0"/>
              <a:t>	</a:t>
            </a:r>
            <a:r>
              <a:rPr lang="tr-TR" sz="2400" dirty="0" smtClean="0">
                <a:solidFill>
                  <a:schemeClr val="tx2">
                    <a:lumMod val="50000"/>
                  </a:schemeClr>
                </a:solidFill>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Yapılmakta</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olan</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işlerin</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ilgili</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prosedürlere</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uygun</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olmaması</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iç</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ve</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dış</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kalite</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denetimleri</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sonucunda</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ortaya</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çıkan</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eksik</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ve</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yanlışlar</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teknik, biyomedikal  ve  bilgi  sistemleri  iş  isteklerinin  zamanında tamamlanmaması, gösterge yönetimi kapsamında eşik değeri aşan verilerle ilgili düzeltici önleyici faaliyet isteği yapılır.</a:t>
            </a:r>
            <a:endPar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l">
              <a:lnSpc>
                <a:spcPct val="150000"/>
              </a:lnSpc>
              <a:spcBef>
                <a:spcPts val="888"/>
              </a:spcBef>
              <a:spcAft>
                <a:spcPts val="888"/>
              </a:spcAft>
              <a:buClr>
                <a:srgbClr val="CC0000"/>
              </a:buClr>
              <a:buSzPct val="45000"/>
              <a:buFont typeface="Wingdings" panose="05000000000000000000" pitchFamily="2" charset="2"/>
              <a:buChar char="Ø"/>
            </a:pP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Düzeltici</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Önleyici</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Faaliyetler</a:t>
            </a:r>
            <a:r>
              <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21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Prosedürü</a:t>
            </a:r>
            <a:endParaRPr lang="en-GB" sz="21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lnSpc>
                <a:spcPct val="80000"/>
              </a:lnSpc>
            </a:pPr>
            <a:endParaRPr lang="tr-TR" sz="2300" dirty="0" smtClean="0"/>
          </a:p>
        </p:txBody>
      </p:sp>
    </p:spTree>
    <p:extLst>
      <p:ext uri="{BB962C8B-B14F-4D97-AF65-F5344CB8AC3E}">
        <p14:creationId xmlns:p14="http://schemas.microsoft.com/office/powerpoint/2010/main" val="1507928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Dikdörtgen 2"/>
          <p:cNvSpPr/>
          <p:nvPr/>
        </p:nvSpPr>
        <p:spPr>
          <a:xfrm>
            <a:off x="4797972" y="1417588"/>
            <a:ext cx="4204138" cy="2031325"/>
          </a:xfrm>
          <a:prstGeom prst="rect">
            <a:avLst/>
          </a:prstGeom>
        </p:spPr>
        <p:txBody>
          <a:bodyPr wrap="square">
            <a:spAutoFit/>
          </a:bodyPr>
          <a:lstStyle/>
          <a:p>
            <a:r>
              <a:rPr lang="tr-TR" b="1" dirty="0" smtClean="0">
                <a:solidFill>
                  <a:schemeClr val="tx2">
                    <a:lumMod val="75000"/>
                  </a:schemeClr>
                </a:solidFill>
                <a:latin typeface="inherit"/>
              </a:rPr>
              <a:t>ÖZEL HASTANEDE SKANDAL OLAY!</a:t>
            </a:r>
          </a:p>
          <a:p>
            <a:r>
              <a:rPr lang="tr-TR" dirty="0" smtClean="0">
                <a:solidFill>
                  <a:schemeClr val="tx2">
                    <a:lumMod val="75000"/>
                  </a:schemeClr>
                </a:solidFill>
                <a:latin typeface="robotoregular"/>
              </a:rPr>
              <a:t>4 </a:t>
            </a:r>
            <a:r>
              <a:rPr lang="tr-TR" dirty="0">
                <a:solidFill>
                  <a:schemeClr val="tx2">
                    <a:lumMod val="75000"/>
                  </a:schemeClr>
                </a:solidFill>
                <a:latin typeface="robotoregular"/>
              </a:rPr>
              <a:t>yıl önce İstanbul’daki özel hastanede T</a:t>
            </a:r>
            <a:r>
              <a:rPr lang="tr-TR" dirty="0" smtClean="0">
                <a:solidFill>
                  <a:schemeClr val="tx2">
                    <a:lumMod val="75000"/>
                  </a:schemeClr>
                </a:solidFill>
                <a:latin typeface="robotoregular"/>
              </a:rPr>
              <a:t>rabzonlu </a:t>
            </a:r>
            <a:r>
              <a:rPr lang="tr-TR" dirty="0">
                <a:solidFill>
                  <a:schemeClr val="tx2">
                    <a:lumMod val="75000"/>
                  </a:schemeClr>
                </a:solidFill>
                <a:latin typeface="robotoregular"/>
              </a:rPr>
              <a:t>bir aile ile Adıyamanlı bir ailenin </a:t>
            </a:r>
            <a:r>
              <a:rPr lang="tr-TR" dirty="0" smtClean="0">
                <a:solidFill>
                  <a:schemeClr val="tx2">
                    <a:lumMod val="75000"/>
                  </a:schemeClr>
                </a:solidFill>
                <a:latin typeface="robotoregular"/>
              </a:rPr>
              <a:t>bebekleri </a:t>
            </a:r>
            <a:r>
              <a:rPr lang="tr-TR" dirty="0">
                <a:solidFill>
                  <a:schemeClr val="tx2">
                    <a:lumMod val="75000"/>
                  </a:schemeClr>
                </a:solidFill>
                <a:latin typeface="robotoregular"/>
              </a:rPr>
              <a:t>karıştı. Gerçek ise boşanma kararı alan Trabzonlu ailenin çocuklarına yapılan DNA testiyle ortaya çıktı</a:t>
            </a:r>
            <a:r>
              <a:rPr lang="tr-TR" dirty="0" smtClean="0">
                <a:solidFill>
                  <a:schemeClr val="tx2">
                    <a:lumMod val="75000"/>
                  </a:schemeClr>
                </a:solidFill>
                <a:latin typeface="robotoregular"/>
              </a:rPr>
              <a:t>.</a:t>
            </a:r>
            <a:endParaRPr lang="tr-TR" dirty="0">
              <a:solidFill>
                <a:schemeClr val="tx2">
                  <a:lumMod val="75000"/>
                </a:schemeClr>
              </a:solidFill>
              <a:latin typeface="robotoregular"/>
            </a:endParaRPr>
          </a:p>
        </p:txBody>
      </p:sp>
      <p:pic>
        <p:nvPicPr>
          <p:cNvPr id="5" name="Resim 4"/>
          <p:cNvPicPr>
            <a:picLocks noChangeAspect="1"/>
          </p:cNvPicPr>
          <p:nvPr/>
        </p:nvPicPr>
        <p:blipFill>
          <a:blip r:embed="rId3"/>
          <a:stretch>
            <a:fillRect/>
          </a:stretch>
        </p:blipFill>
        <p:spPr>
          <a:xfrm>
            <a:off x="-1" y="872359"/>
            <a:ext cx="4656083" cy="3614573"/>
          </a:xfrm>
          <a:prstGeom prst="rect">
            <a:avLst/>
          </a:prstGeom>
        </p:spPr>
      </p:pic>
    </p:spTree>
    <p:extLst>
      <p:ext uri="{BB962C8B-B14F-4D97-AF65-F5344CB8AC3E}">
        <p14:creationId xmlns:p14="http://schemas.microsoft.com/office/powerpoint/2010/main" val="67511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3"/>
          <p:cNvSpPr>
            <a:spLocks noChangeArrowheads="1"/>
          </p:cNvSpPr>
          <p:nvPr/>
        </p:nvSpPr>
        <p:spPr bwMode="auto">
          <a:xfrm>
            <a:off x="725214" y="199852"/>
            <a:ext cx="796158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ct val="0"/>
              </a:spcBef>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UYGUNSUZLUĞUN BİLDİRİLMESİ</a:t>
            </a:r>
          </a:p>
        </p:txBody>
      </p:sp>
      <p:sp>
        <p:nvSpPr>
          <p:cNvPr id="6" name="Rectangle 4"/>
          <p:cNvSpPr>
            <a:spLocks noChangeArrowheads="1"/>
          </p:cNvSpPr>
          <p:nvPr/>
        </p:nvSpPr>
        <p:spPr bwMode="auto">
          <a:xfrm>
            <a:off x="99247" y="980728"/>
            <a:ext cx="8587553" cy="334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vl="1" algn="l">
              <a:lnSpc>
                <a:spcPct val="110000"/>
              </a:lnSpc>
            </a:pPr>
            <a:r>
              <a:rPr lang="tr-TR" sz="22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Medicana</a:t>
            </a:r>
            <a:r>
              <a:rPr lang="tr-TR" sz="2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Sağlık Grubu’nda tüm  çalışanlar uygunsuzluk tespitinde bulunabilirler.</a:t>
            </a:r>
          </a:p>
          <a:p>
            <a:pPr lvl="1" algn="l"/>
            <a:endPar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1" algn="l">
              <a:lnSpc>
                <a:spcPct val="110000"/>
              </a:lnSpc>
            </a:pPr>
            <a:r>
              <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Uygunsuzlukların giderilmesinden birinci derecede sorumlu olan kişiler, uygunsuzluğun tespit edildiği bölümün sorumlulardır.</a:t>
            </a:r>
          </a:p>
          <a:p>
            <a:pPr lvl="1" algn="l"/>
            <a:endPar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1" algn="l">
              <a:lnSpc>
                <a:spcPct val="110000"/>
              </a:lnSpc>
            </a:pPr>
            <a:r>
              <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Tespit edilen uygunsuzluklar </a:t>
            </a:r>
            <a:r>
              <a:rPr lang="tr-TR" sz="2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Düzeltici Önleyici Faaliyet İstek Formu ile kalite bölümüne bildirilir. Kalite bölümü ilgili yöneticiden düzeltici faaliyet isteğini talep/takip eder.</a:t>
            </a:r>
            <a:endPar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2072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Unvan 2"/>
          <p:cNvSpPr>
            <a:spLocks noGrp="1"/>
          </p:cNvSpPr>
          <p:nvPr>
            <p:ph type="ctrTitle"/>
          </p:nvPr>
        </p:nvSpPr>
        <p:spPr>
          <a:xfrm>
            <a:off x="450000" y="-121791"/>
            <a:ext cx="7772400" cy="1102519"/>
          </a:xfrm>
        </p:spPr>
        <p:txBody>
          <a:bodyPr>
            <a:normAutofit/>
          </a:bodyPr>
          <a:lstStyle/>
          <a:p>
            <a:r>
              <a:rPr lang="tr-TR" sz="4000" b="1" dirty="0" smtClean="0">
                <a:solidFill>
                  <a:srgbClr val="C00000"/>
                </a:solidFill>
              </a:rPr>
              <a:t>KOMİTELER</a:t>
            </a:r>
            <a:endParaRPr lang="tr-TR" sz="4000" b="1" dirty="0">
              <a:solidFill>
                <a:srgbClr val="C00000"/>
              </a:solidFill>
            </a:endParaRPr>
          </a:p>
        </p:txBody>
      </p:sp>
      <p:pic>
        <p:nvPicPr>
          <p:cNvPr id="6" name="Resim 5"/>
          <p:cNvPicPr>
            <a:picLocks noChangeAspect="1"/>
          </p:cNvPicPr>
          <p:nvPr/>
        </p:nvPicPr>
        <p:blipFill>
          <a:blip r:embed="rId3"/>
          <a:stretch>
            <a:fillRect/>
          </a:stretch>
        </p:blipFill>
        <p:spPr>
          <a:xfrm>
            <a:off x="262758" y="837084"/>
            <a:ext cx="4073442" cy="4284563"/>
          </a:xfrm>
          <a:prstGeom prst="rect">
            <a:avLst/>
          </a:prstGeom>
        </p:spPr>
      </p:pic>
      <p:pic>
        <p:nvPicPr>
          <p:cNvPr id="9" name="Resim 8"/>
          <p:cNvPicPr>
            <a:picLocks noChangeAspect="1"/>
          </p:cNvPicPr>
          <p:nvPr/>
        </p:nvPicPr>
        <p:blipFill>
          <a:blip r:embed="rId4"/>
          <a:stretch>
            <a:fillRect/>
          </a:stretch>
        </p:blipFill>
        <p:spPr>
          <a:xfrm>
            <a:off x="4939875" y="815231"/>
            <a:ext cx="3743325" cy="4328270"/>
          </a:xfrm>
          <a:prstGeom prst="rect">
            <a:avLst/>
          </a:prstGeom>
        </p:spPr>
      </p:pic>
    </p:spTree>
    <p:extLst>
      <p:ext uri="{BB962C8B-B14F-4D97-AF65-F5344CB8AC3E}">
        <p14:creationId xmlns:p14="http://schemas.microsoft.com/office/powerpoint/2010/main" val="8868935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Rectangle 3"/>
          <p:cNvSpPr>
            <a:spLocks noChangeArrowheads="1"/>
          </p:cNvSpPr>
          <p:nvPr/>
        </p:nvSpPr>
        <p:spPr bwMode="auto">
          <a:xfrm>
            <a:off x="725214" y="199852"/>
            <a:ext cx="796158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ct val="0"/>
              </a:spcBef>
            </a:pPr>
            <a:r>
              <a:rPr lang="tr-TR"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BÖLÜM KALİTE SORUMLULARI</a:t>
            </a:r>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4"/>
          <p:cNvSpPr>
            <a:spLocks noChangeArrowheads="1"/>
          </p:cNvSpPr>
          <p:nvPr/>
        </p:nvSpPr>
        <p:spPr bwMode="auto">
          <a:xfrm>
            <a:off x="99247" y="980728"/>
            <a:ext cx="889760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800100" lvl="1" indent="-342900">
              <a:buFont typeface="Wingdings" panose="05000000000000000000" pitchFamily="2" charset="2"/>
              <a:buChar char="Ø"/>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Hastane </a:t>
            </a:r>
            <a:r>
              <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Kalite Standartları uygulamasına yönelik Bölüm Kalite Sorumluları </a:t>
            </a: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birimlerinde </a:t>
            </a:r>
            <a:r>
              <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kalite standartlarını uygulamak ve uygulatmak, ayrıca kalite birimi ile koordine çalışmakla yükümlüdür</a:t>
            </a: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marL="800100" lvl="1" indent="-342900">
              <a:buFont typeface="Wingdings" panose="05000000000000000000" pitchFamily="2" charset="2"/>
              <a:buChar char="Ø"/>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Sorumlular bölümlerde yürütülen </a:t>
            </a:r>
            <a:r>
              <a:rPr lang="tr-TR" sz="20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DÖF’leri</a:t>
            </a:r>
            <a:r>
              <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takip </a:t>
            </a: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eder.</a:t>
            </a:r>
          </a:p>
          <a:p>
            <a:pPr marL="800100" lvl="1" indent="-342900">
              <a:buFont typeface="Wingdings" panose="05000000000000000000" pitchFamily="2" charset="2"/>
              <a:buChar char="Ø"/>
            </a:pPr>
            <a:r>
              <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Yayınlanan dokümanların güncelliğini yitirmesi durumunda, Kalite Yönetim </a:t>
            </a: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Birimine ’ne </a:t>
            </a:r>
            <a:r>
              <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bilgi </a:t>
            </a: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verir. </a:t>
            </a:r>
            <a:endPar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Yayınlanan </a:t>
            </a:r>
            <a:r>
              <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dokümanların kendi biriminde görevli çalışanlar tarafından okunup okunmadığının kontrolünü </a:t>
            </a: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yapar.</a:t>
            </a:r>
          </a:p>
          <a:p>
            <a:pPr marL="800100" lvl="1" indent="-342900">
              <a:buFont typeface="Wingdings" panose="05000000000000000000" pitchFamily="2" charset="2"/>
              <a:buChar char="Ø"/>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Birim </a:t>
            </a:r>
            <a:r>
              <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sorumluları birimlerine ait olan kalite standartları doğrultusunda belirlenen </a:t>
            </a: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gösterge verilerini toplar, kalite birimi ile paylaşır, sürecini takip eder gerekirse iyileştirme çalışması başlatır.</a:t>
            </a:r>
          </a:p>
          <a:p>
            <a:pPr marL="800100" lvl="1" indent="-342900">
              <a:buFont typeface="Wingdings" panose="05000000000000000000" pitchFamily="2" charset="2"/>
              <a:buChar char="Ø"/>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Kalitenin yükseltilmesine yönelik önerilerini kalite birimi ile paylaşır.</a:t>
            </a:r>
          </a:p>
          <a:p>
            <a:pPr marL="685800" lvl="1" indent="-228600">
              <a:buAutoNum type="arabicPeriod"/>
            </a:pPr>
            <a:endPar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4938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Unvan 2"/>
          <p:cNvSpPr>
            <a:spLocks noGrp="1"/>
          </p:cNvSpPr>
          <p:nvPr>
            <p:ph type="ctrTitle"/>
          </p:nvPr>
        </p:nvSpPr>
        <p:spPr>
          <a:xfrm>
            <a:off x="450000" y="-121791"/>
            <a:ext cx="7772400" cy="1102519"/>
          </a:xfrm>
        </p:spPr>
        <p:txBody>
          <a:bodyPr>
            <a:normAutofit/>
          </a:bodyPr>
          <a:lstStyle/>
          <a:p>
            <a:r>
              <a:rPr lang="tr-TR" sz="2800" b="1" dirty="0">
                <a:solidFill>
                  <a:srgbClr val="C00000"/>
                </a:solidFill>
                <a:latin typeface="Tahoma" panose="020B0604030504040204" pitchFamily="34" charset="0"/>
                <a:ea typeface="Tahoma" panose="020B0604030504040204" pitchFamily="34" charset="0"/>
                <a:cs typeface="Tahoma" panose="020B0604030504040204" pitchFamily="34" charset="0"/>
              </a:rPr>
              <a:t>İÇ TETKİK/ ÖZ DEĞERLENDİRME</a:t>
            </a:r>
          </a:p>
        </p:txBody>
      </p:sp>
      <p:sp>
        <p:nvSpPr>
          <p:cNvPr id="5" name="Alt Başlık 4"/>
          <p:cNvSpPr>
            <a:spLocks noGrp="1"/>
          </p:cNvSpPr>
          <p:nvPr>
            <p:ph type="subTitle" idx="1"/>
          </p:nvPr>
        </p:nvSpPr>
        <p:spPr>
          <a:xfrm>
            <a:off x="283780" y="980728"/>
            <a:ext cx="8092965" cy="3805813"/>
          </a:xfrm>
        </p:spPr>
        <p:txBody>
          <a:bodyPr>
            <a:noAutofit/>
          </a:bodyPr>
          <a:lstStyle/>
          <a:p>
            <a:pPr marL="180000" algn="l">
              <a:spcBef>
                <a:spcPts val="800"/>
              </a:spcBef>
              <a:spcAft>
                <a:spcPts val="800"/>
              </a:spcAft>
            </a:pPr>
            <a:r>
              <a:rPr lang="tr-TR" sz="2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Sağlık </a:t>
            </a:r>
            <a:r>
              <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Bakanlığı </a:t>
            </a:r>
            <a:r>
              <a:rPr lang="tr-TR" sz="2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Sağlıkta Kalite </a:t>
            </a:r>
            <a:r>
              <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Standartlarına </a:t>
            </a:r>
            <a:r>
              <a:rPr lang="tr-TR" sz="2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hastanenin uyumunun hastane iç tetkik ekibi tarafından değerlendirildiği bir öz değerlendirmedir.</a:t>
            </a:r>
          </a:p>
          <a:p>
            <a:pPr marL="180000" algn="l">
              <a:spcBef>
                <a:spcPts val="800"/>
              </a:spcBef>
              <a:spcAft>
                <a:spcPts val="800"/>
              </a:spcAft>
            </a:pPr>
            <a:r>
              <a:rPr lang="tr-TR" sz="2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Öz değerlendirmeden 10 gün  önce alanlara bilgi verilerek denetim yapılacağı açıklanır.</a:t>
            </a:r>
          </a:p>
          <a:p>
            <a:pPr marL="180000" algn="l">
              <a:spcBef>
                <a:spcPts val="800"/>
              </a:spcBef>
              <a:spcAft>
                <a:spcPts val="800"/>
              </a:spcAft>
            </a:pPr>
            <a:r>
              <a:rPr lang="tr-TR" sz="2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Denetim sonrası eksiklerle ilgili düzeltici önleyici faaliyetler planlanarak takip edilir.</a:t>
            </a:r>
          </a:p>
          <a:p>
            <a:pPr marL="180000" algn="l">
              <a:spcBef>
                <a:spcPts val="800"/>
              </a:spcBef>
              <a:spcAft>
                <a:spcPts val="800"/>
              </a:spcAft>
            </a:pPr>
            <a:r>
              <a:rPr lang="tr-TR" sz="2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Hazırlanan rapor üst yönetim tarafından değerlendirilir.</a:t>
            </a:r>
            <a:endPar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03056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Unvan 2"/>
          <p:cNvSpPr>
            <a:spLocks noGrp="1"/>
          </p:cNvSpPr>
          <p:nvPr>
            <p:ph type="ctrTitle"/>
          </p:nvPr>
        </p:nvSpPr>
        <p:spPr>
          <a:xfrm>
            <a:off x="450000" y="0"/>
            <a:ext cx="7772400" cy="756745"/>
          </a:xfrm>
        </p:spPr>
        <p:txBody>
          <a:bodyPr>
            <a:normAutofit/>
          </a:bodyPr>
          <a:lstStyle/>
          <a:p>
            <a:r>
              <a:rPr lang="tr-TR"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GÖSTERGE YÖNETİMİ</a:t>
            </a:r>
            <a:endParaRPr lang="tr-TR"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Alt Başlık 4"/>
          <p:cNvSpPr>
            <a:spLocks noGrp="1"/>
          </p:cNvSpPr>
          <p:nvPr>
            <p:ph type="subTitle" idx="1"/>
          </p:nvPr>
        </p:nvSpPr>
        <p:spPr>
          <a:xfrm>
            <a:off x="283780" y="980728"/>
            <a:ext cx="8092965" cy="3805813"/>
          </a:xfrm>
        </p:spPr>
        <p:txBody>
          <a:bodyPr>
            <a:noAutofit/>
          </a:bodyPr>
          <a:lstStyle/>
          <a:p>
            <a:pPr algn="just">
              <a:lnSpc>
                <a:spcPct val="93000"/>
              </a:lnSpc>
              <a:spcBef>
                <a:spcPts val="888"/>
              </a:spcBef>
              <a:spcAft>
                <a:spcPts val="888"/>
              </a:spcAft>
            </a:pPr>
            <a:r>
              <a:rPr lang="tr-TR" sz="2400" dirty="0"/>
              <a:t> </a:t>
            </a:r>
            <a:r>
              <a:rPr lang="tr-TR" sz="2000" dirty="0">
                <a:solidFill>
                  <a:schemeClr val="tx2">
                    <a:lumMod val="50000"/>
                  </a:schemeClr>
                </a:solidFill>
                <a:latin typeface="Tahoma" pitchFamily="34" charset="0"/>
                <a:ea typeface="Tahoma" pitchFamily="34" charset="0"/>
                <a:cs typeface="Tahoma" pitchFamily="34" charset="0"/>
              </a:rPr>
              <a:t>Kalite yönetiminde kararlar kanıta (veriye) dayalı olmak durumundadır. Yani; hizmetin kalitesini, verimliliğini, etkinliğini, sonuçlarını izlemek, hesap verebilirlik, ileriye dönük planlama ve karşılaştırma yapabilmek, ölçmek ve ölçüm sonuçlarını değerlendirmekle mümkün olacaktır. </a:t>
            </a:r>
          </a:p>
          <a:p>
            <a:pPr algn="just">
              <a:lnSpc>
                <a:spcPct val="93000"/>
              </a:lnSpc>
              <a:spcBef>
                <a:spcPts val="888"/>
              </a:spcBef>
              <a:spcAft>
                <a:spcPts val="888"/>
              </a:spcAft>
            </a:pPr>
            <a:r>
              <a:rPr lang="tr-TR" sz="2000" dirty="0">
                <a:solidFill>
                  <a:schemeClr val="tx2">
                    <a:lumMod val="50000"/>
                  </a:schemeClr>
                </a:solidFill>
                <a:latin typeface="Tahoma" pitchFamily="34" charset="0"/>
                <a:ea typeface="Tahoma" pitchFamily="34" charset="0"/>
                <a:cs typeface="Tahoma" pitchFamily="34" charset="0"/>
              </a:rPr>
              <a:t>    Bu kapsamda bölüm performansını belirlediğimiz </a:t>
            </a:r>
            <a:r>
              <a:rPr lang="tr-TR" sz="2000" dirty="0" err="1">
                <a:solidFill>
                  <a:schemeClr val="tx2">
                    <a:lumMod val="50000"/>
                  </a:schemeClr>
                </a:solidFill>
                <a:latin typeface="Tahoma" pitchFamily="34" charset="0"/>
                <a:ea typeface="Tahoma" pitchFamily="34" charset="0"/>
                <a:cs typeface="Tahoma" pitchFamily="34" charset="0"/>
              </a:rPr>
              <a:t>paramatrelerle</a:t>
            </a:r>
            <a:r>
              <a:rPr lang="tr-TR" sz="2000" dirty="0">
                <a:solidFill>
                  <a:schemeClr val="tx2">
                    <a:lumMod val="50000"/>
                  </a:schemeClr>
                </a:solidFill>
                <a:latin typeface="Tahoma" pitchFamily="34" charset="0"/>
                <a:ea typeface="Tahoma" pitchFamily="34" charset="0"/>
                <a:cs typeface="Tahoma" pitchFamily="34" charset="0"/>
              </a:rPr>
              <a:t> </a:t>
            </a:r>
            <a:r>
              <a:rPr lang="tr-TR" sz="2000" dirty="0" smtClean="0">
                <a:solidFill>
                  <a:schemeClr val="tx2">
                    <a:lumMod val="50000"/>
                  </a:schemeClr>
                </a:solidFill>
                <a:latin typeface="Tahoma" pitchFamily="34" charset="0"/>
                <a:ea typeface="Tahoma" pitchFamily="34" charset="0"/>
                <a:cs typeface="Tahoma" pitchFamily="34" charset="0"/>
              </a:rPr>
              <a:t>ölçmemize göstergeler (indikatörler) </a:t>
            </a:r>
            <a:r>
              <a:rPr lang="tr-TR" sz="2000" dirty="0">
                <a:solidFill>
                  <a:schemeClr val="tx2">
                    <a:lumMod val="50000"/>
                  </a:schemeClr>
                </a:solidFill>
                <a:latin typeface="Tahoma" pitchFamily="34" charset="0"/>
                <a:ea typeface="Tahoma" pitchFamily="34" charset="0"/>
                <a:cs typeface="Tahoma" pitchFamily="34" charset="0"/>
              </a:rPr>
              <a:t>yardımcı olacaktır. </a:t>
            </a:r>
          </a:p>
          <a:p>
            <a:pPr marL="180000" algn="l">
              <a:spcBef>
                <a:spcPts val="800"/>
              </a:spcBef>
              <a:spcAft>
                <a:spcPts val="800"/>
              </a:spcAft>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Sağlık </a:t>
            </a:r>
            <a:r>
              <a:rPr lang="tr-TR"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Bakanlığı </a:t>
            </a: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Sağlıkta Kalite Standartları kapsamında;</a:t>
            </a:r>
          </a:p>
          <a:p>
            <a:pPr marL="180000" algn="l">
              <a:spcBef>
                <a:spcPts val="800"/>
              </a:spcBef>
              <a:spcAft>
                <a:spcPts val="800"/>
              </a:spcAft>
            </a:pP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68 bölüm bazlı gösterge 125 klinik bazlı gösterge takip </a:t>
            </a:r>
            <a:r>
              <a:rPr lang="tr-TR" sz="2000" dirty="0" err="1"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edlmektedir</a:t>
            </a:r>
            <a:r>
              <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marL="180000" algn="l">
              <a:spcBef>
                <a:spcPts val="800"/>
              </a:spcBef>
              <a:spcAft>
                <a:spcPts val="800"/>
              </a:spcAft>
            </a:pPr>
            <a:endPar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180000" algn="l">
              <a:spcBef>
                <a:spcPts val="800"/>
              </a:spcBef>
              <a:spcAft>
                <a:spcPts val="800"/>
              </a:spcAft>
            </a:pPr>
            <a:endParaRPr lang="tr-TR" sz="2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180000" algn="l">
              <a:spcBef>
                <a:spcPts val="800"/>
              </a:spcBef>
              <a:spcAft>
                <a:spcPts val="800"/>
              </a:spcAft>
            </a:pPr>
            <a:endParaRPr lang="tr-TR"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76415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6" name="Unvan 2"/>
          <p:cNvSpPr>
            <a:spLocks noGrp="1"/>
          </p:cNvSpPr>
          <p:nvPr>
            <p:ph type="ctrTitle"/>
          </p:nvPr>
        </p:nvSpPr>
        <p:spPr>
          <a:xfrm>
            <a:off x="450000" y="0"/>
            <a:ext cx="7772400" cy="756745"/>
          </a:xfrm>
        </p:spPr>
        <p:txBody>
          <a:bodyPr>
            <a:normAutofit/>
          </a:bodyPr>
          <a:lstStyle/>
          <a:p>
            <a:r>
              <a:rPr lang="tr-TR"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GÖSTERGE KARTI</a:t>
            </a:r>
            <a:endParaRPr lang="tr-TR"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Resim 2"/>
          <p:cNvPicPr>
            <a:picLocks noChangeAspect="1"/>
          </p:cNvPicPr>
          <p:nvPr/>
        </p:nvPicPr>
        <p:blipFill>
          <a:blip r:embed="rId3"/>
          <a:stretch>
            <a:fillRect/>
          </a:stretch>
        </p:blipFill>
        <p:spPr>
          <a:xfrm>
            <a:off x="450000" y="861848"/>
            <a:ext cx="3901144" cy="4281652"/>
          </a:xfrm>
          <a:prstGeom prst="rect">
            <a:avLst/>
          </a:prstGeom>
        </p:spPr>
      </p:pic>
      <p:pic>
        <p:nvPicPr>
          <p:cNvPr id="7" name="Resim 6"/>
          <p:cNvPicPr>
            <a:picLocks noChangeAspect="1"/>
          </p:cNvPicPr>
          <p:nvPr/>
        </p:nvPicPr>
        <p:blipFill>
          <a:blip r:embed="rId4"/>
          <a:stretch>
            <a:fillRect/>
          </a:stretch>
        </p:blipFill>
        <p:spPr>
          <a:xfrm>
            <a:off x="4728505" y="861848"/>
            <a:ext cx="3858447" cy="4281652"/>
          </a:xfrm>
          <a:prstGeom prst="rect">
            <a:avLst/>
          </a:prstGeom>
        </p:spPr>
      </p:pic>
    </p:spTree>
    <p:extLst>
      <p:ext uri="{BB962C8B-B14F-4D97-AF65-F5344CB8AC3E}">
        <p14:creationId xmlns:p14="http://schemas.microsoft.com/office/powerpoint/2010/main" val="2459266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Text Box 2"/>
          <p:cNvSpPr txBox="1">
            <a:spLocks noChangeArrowheads="1"/>
          </p:cNvSpPr>
          <p:nvPr/>
        </p:nvSpPr>
        <p:spPr bwMode="auto">
          <a:xfrm>
            <a:off x="827881" y="172952"/>
            <a:ext cx="6245581" cy="492443"/>
          </a:xfrm>
          <a:prstGeom prst="rect">
            <a:avLst/>
          </a:prstGeom>
          <a:noFill/>
          <a:ln w="9525">
            <a:noFill/>
            <a:miter lim="800000"/>
            <a:headEnd/>
            <a:tailEnd/>
          </a:ln>
          <a:effectLst/>
        </p:spPr>
        <p:txBody>
          <a:bodyPr wrap="square">
            <a:spAutoFit/>
          </a:bodyPr>
          <a:lstStyle/>
          <a:p>
            <a:pPr eaLnBrk="0" hangingPunct="0">
              <a:lnSpc>
                <a:spcPct val="100000"/>
              </a:lnSpc>
              <a:spcBef>
                <a:spcPct val="50000"/>
              </a:spcBef>
              <a:defRPr/>
            </a:pPr>
            <a:r>
              <a:rPr lang="tr-TR" sz="2600" b="1" dirty="0" smtClean="0">
                <a:solidFill>
                  <a:srgbClr val="C0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PROBLEM ÇÖZME VE İYİLEŞTİRME</a:t>
            </a:r>
            <a:endParaRPr lang="tr-TR" sz="2600" b="1" dirty="0">
              <a:solidFill>
                <a:srgbClr val="C0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395537" y="872289"/>
            <a:ext cx="8748464" cy="1169551"/>
          </a:xfrm>
          <a:prstGeom prst="rect">
            <a:avLst/>
          </a:prstGeom>
          <a:noFill/>
          <a:ln w="9525">
            <a:noFill/>
            <a:miter lim="800000"/>
            <a:headEnd/>
            <a:tailEnd/>
          </a:ln>
          <a:effectLst/>
        </p:spPr>
        <p:txBody>
          <a:bodyPr wrap="square">
            <a:spAutoFit/>
          </a:bodyPr>
          <a:lstStyle/>
          <a:p>
            <a:pPr eaLnBrk="0" hangingPunct="0">
              <a:lnSpc>
                <a:spcPct val="100000"/>
              </a:lnSpc>
              <a:spcBef>
                <a:spcPct val="50000"/>
              </a:spcBef>
              <a:defRPr/>
            </a:pPr>
            <a:r>
              <a:rPr lang="tr-TR" sz="2000" dirty="0">
                <a:solidFill>
                  <a:schemeClr val="tx1"/>
                </a:solidFill>
                <a:effectLst>
                  <a:outerShdw blurRad="38100" dist="38100" dir="2700000" algn="tl">
                    <a:srgbClr val="C0C0C0"/>
                  </a:outerShdw>
                </a:effectLst>
              </a:rPr>
              <a:t>(Planla – Uygula – Kontrol Et – Önlem Al)</a:t>
            </a:r>
          </a:p>
          <a:p>
            <a:pPr algn="l" eaLnBrk="0" hangingPunct="0">
              <a:lnSpc>
                <a:spcPct val="100000"/>
              </a:lnSpc>
              <a:spcBef>
                <a:spcPct val="50000"/>
              </a:spcBef>
              <a:defRPr/>
            </a:pPr>
            <a:r>
              <a:rPr lang="tr-TR" sz="2000" b="1" dirty="0">
                <a:solidFill>
                  <a:schemeClr val="tx1"/>
                </a:solidFill>
                <a:effectLst>
                  <a:outerShdw blurRad="38100" dist="38100" dir="2700000" algn="tl">
                    <a:srgbClr val="C0C0C0"/>
                  </a:outerShdw>
                </a:effectLst>
              </a:rPr>
              <a:t>PUKÖ adım - adım plan yaparak sonuca ulaşmakta kullanılan sistematik bir yaklaşımdır. </a:t>
            </a:r>
          </a:p>
        </p:txBody>
      </p:sp>
      <p:grpSp>
        <p:nvGrpSpPr>
          <p:cNvPr id="7" name="Group 2"/>
          <p:cNvGrpSpPr>
            <a:grpSpLocks noChangeAspect="1"/>
          </p:cNvGrpSpPr>
          <p:nvPr/>
        </p:nvGrpSpPr>
        <p:grpSpPr bwMode="auto">
          <a:xfrm>
            <a:off x="1860331" y="2150280"/>
            <a:ext cx="5044965" cy="2898428"/>
            <a:chOff x="8666" y="5600"/>
            <a:chExt cx="6660" cy="4680"/>
          </a:xfrm>
        </p:grpSpPr>
        <p:sp>
          <p:nvSpPr>
            <p:cNvPr id="8" name="AutoShape 15"/>
            <p:cNvSpPr>
              <a:spLocks noChangeAspect="1" noChangeArrowheads="1" noTextEdit="1"/>
            </p:cNvSpPr>
            <p:nvPr/>
          </p:nvSpPr>
          <p:spPr bwMode="auto">
            <a:xfrm>
              <a:off x="8666" y="5600"/>
              <a:ext cx="6660" cy="4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9" name="Group 4"/>
            <p:cNvGrpSpPr>
              <a:grpSpLocks/>
            </p:cNvGrpSpPr>
            <p:nvPr/>
          </p:nvGrpSpPr>
          <p:grpSpPr bwMode="auto">
            <a:xfrm>
              <a:off x="8666" y="5600"/>
              <a:ext cx="6660" cy="4290"/>
              <a:chOff x="0" y="624"/>
              <a:chExt cx="3548" cy="2150"/>
            </a:xfrm>
          </p:grpSpPr>
          <p:grpSp>
            <p:nvGrpSpPr>
              <p:cNvPr id="11" name="Group 9"/>
              <p:cNvGrpSpPr>
                <a:grpSpLocks/>
              </p:cNvGrpSpPr>
              <p:nvPr/>
            </p:nvGrpSpPr>
            <p:grpSpPr bwMode="auto">
              <a:xfrm>
                <a:off x="528" y="816"/>
                <a:ext cx="2704" cy="1632"/>
                <a:chOff x="288" y="1584"/>
                <a:chExt cx="2496" cy="1632"/>
              </a:xfrm>
            </p:grpSpPr>
            <p:sp>
              <p:nvSpPr>
                <p:cNvPr id="16" name="Oval 14"/>
                <p:cNvSpPr>
                  <a:spLocks noChangeArrowheads="1"/>
                </p:cNvSpPr>
                <p:nvPr/>
              </p:nvSpPr>
              <p:spPr bwMode="auto">
                <a:xfrm>
                  <a:off x="288" y="1584"/>
                  <a:ext cx="2496" cy="1632"/>
                </a:xfrm>
                <a:prstGeom prst="ellipse">
                  <a:avLst/>
                </a:prstGeom>
                <a:gradFill rotWithShape="0">
                  <a:gsLst>
                    <a:gs pos="0">
                      <a:srgbClr val="FFF200"/>
                    </a:gs>
                    <a:gs pos="45000">
                      <a:srgbClr val="FF7A00"/>
                    </a:gs>
                    <a:gs pos="70000">
                      <a:srgbClr val="FF0300"/>
                    </a:gs>
                    <a:gs pos="100000">
                      <a:srgbClr val="4D0808"/>
                    </a:gs>
                  </a:gsLst>
                  <a:lin ang="5400000" scaled="1"/>
                </a:gra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5490A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17" name="AutoShape 13"/>
                <p:cNvSpPr>
                  <a:spLocks noChangeArrowheads="1"/>
                </p:cNvSpPr>
                <p:nvPr/>
              </p:nvSpPr>
              <p:spPr bwMode="auto">
                <a:xfrm>
                  <a:off x="1056" y="1632"/>
                  <a:ext cx="1008" cy="192"/>
                </a:xfrm>
                <a:prstGeom prst="curvedDownArrow">
                  <a:avLst>
                    <a:gd name="adj1" fmla="val 105000"/>
                    <a:gd name="adj2" fmla="val 210000"/>
                    <a:gd name="adj3" fmla="val 33333"/>
                  </a:avLst>
                </a:prstGeom>
                <a:solidFill>
                  <a:srgbClr val="0066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5490A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18" name="AutoShape 12"/>
                <p:cNvSpPr>
                  <a:spLocks noChangeArrowheads="1"/>
                </p:cNvSpPr>
                <p:nvPr/>
              </p:nvSpPr>
              <p:spPr bwMode="auto">
                <a:xfrm rot="5400000">
                  <a:off x="1992" y="2328"/>
                  <a:ext cx="1008" cy="192"/>
                </a:xfrm>
                <a:prstGeom prst="curvedDownArrow">
                  <a:avLst>
                    <a:gd name="adj1" fmla="val 105000"/>
                    <a:gd name="adj2" fmla="val 210000"/>
                    <a:gd name="adj3" fmla="val 33333"/>
                  </a:avLst>
                </a:prstGeom>
                <a:solidFill>
                  <a:srgbClr val="FF33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5490A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19" name="AutoShape 11"/>
                <p:cNvSpPr>
                  <a:spLocks noChangeArrowheads="1"/>
                </p:cNvSpPr>
                <p:nvPr/>
              </p:nvSpPr>
              <p:spPr bwMode="auto">
                <a:xfrm rot="10800000">
                  <a:off x="1008" y="2976"/>
                  <a:ext cx="1008" cy="192"/>
                </a:xfrm>
                <a:prstGeom prst="curvedDownArrow">
                  <a:avLst>
                    <a:gd name="adj1" fmla="val 105000"/>
                    <a:gd name="adj2" fmla="val 210000"/>
                    <a:gd name="adj3" fmla="val 33333"/>
                  </a:avLst>
                </a:prstGeom>
                <a:solidFill>
                  <a:srgbClr val="FFFF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5490A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sp>
              <p:nvSpPr>
                <p:cNvPr id="20" name="AutoShape 10"/>
                <p:cNvSpPr>
                  <a:spLocks noChangeArrowheads="1"/>
                </p:cNvSpPr>
                <p:nvPr/>
              </p:nvSpPr>
              <p:spPr bwMode="auto">
                <a:xfrm rot="16200000">
                  <a:off x="72" y="2280"/>
                  <a:ext cx="1008" cy="192"/>
                </a:xfrm>
                <a:prstGeom prst="curvedDownArrow">
                  <a:avLst>
                    <a:gd name="adj1" fmla="val 105000"/>
                    <a:gd name="adj2" fmla="val 210000"/>
                    <a:gd name="adj3" fmla="val 33333"/>
                  </a:avLst>
                </a:prstGeom>
                <a:solidFill>
                  <a:srgbClr val="00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5490A8"/>
                        </a:outerShdw>
                      </a:effectLst>
                    </a14:hiddenEffects>
                  </a:ext>
                </a:extLst>
              </p:spPr>
              <p:txBody>
                <a:bodyPr vert="horz" wrap="square" lIns="91440" tIns="45720" rIns="91440" bIns="45720" numCol="1" anchor="ctr" anchorCtr="0" compatLnSpc="1">
                  <a:prstTxWarp prst="textNoShape">
                    <a:avLst/>
                  </a:prstTxWarp>
                </a:bodyPr>
                <a:lstStyle/>
                <a:p>
                  <a:endParaRPr lang="tr-TR"/>
                </a:p>
              </p:txBody>
            </p:sp>
          </p:grpSp>
          <p:sp>
            <p:nvSpPr>
              <p:cNvPr id="12" name="Text Box 8"/>
              <p:cNvSpPr txBox="1">
                <a:spLocks noChangeArrowheads="1"/>
              </p:cNvSpPr>
              <p:nvPr/>
            </p:nvSpPr>
            <p:spPr bwMode="auto">
              <a:xfrm>
                <a:off x="144" y="672"/>
                <a:ext cx="1300" cy="28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ÖNLEM AL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7"/>
              <p:cNvSpPr txBox="1">
                <a:spLocks noChangeArrowheads="1"/>
              </p:cNvSpPr>
              <p:nvPr/>
            </p:nvSpPr>
            <p:spPr bwMode="auto">
              <a:xfrm>
                <a:off x="2352" y="624"/>
                <a:ext cx="1196" cy="28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outerShdw blurRad="38100" dist="38100" dir="2700000" algn="tl">
                        <a:srgbClr val="C0C0C0"/>
                      </a:outerShdw>
                    </a:effectLst>
                    <a:latin typeface="Verdana" pitchFamily="34" charset="0"/>
                    <a:ea typeface="Times New Roman" pitchFamily="18" charset="0"/>
                    <a:cs typeface="Arial" pitchFamily="34" charset="0"/>
                  </a:rPr>
                  <a:t>PLANLA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6"/>
              <p:cNvSpPr txBox="1">
                <a:spLocks noChangeArrowheads="1"/>
              </p:cNvSpPr>
              <p:nvPr/>
            </p:nvSpPr>
            <p:spPr bwMode="auto">
              <a:xfrm>
                <a:off x="2112" y="2400"/>
                <a:ext cx="960" cy="28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outerShdw blurRad="38100" dist="38100" dir="2700000" algn="tl">
                        <a:srgbClr val="C0C0C0"/>
                      </a:outerShdw>
                    </a:effectLst>
                    <a:latin typeface="Verdana" pitchFamily="34" charset="0"/>
                    <a:ea typeface="Times New Roman" pitchFamily="18" charset="0"/>
                    <a:cs typeface="Arial" pitchFamily="34" charset="0"/>
                  </a:rPr>
                  <a:t>  UYGULA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5"/>
              <p:cNvSpPr txBox="1">
                <a:spLocks noChangeArrowheads="1"/>
              </p:cNvSpPr>
              <p:nvPr/>
            </p:nvSpPr>
            <p:spPr bwMode="auto">
              <a:xfrm>
                <a:off x="0" y="2256"/>
                <a:ext cx="1344" cy="51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outerShdw blurRad="38100" dist="38100" dir="2700000" algn="tl">
                        <a:srgbClr val="C0C0C0"/>
                      </a:outerShdw>
                    </a:effectLst>
                    <a:latin typeface="Verdana" pitchFamily="34" charset="0"/>
                    <a:ea typeface="Times New Roman" pitchFamily="18" charset="0"/>
                    <a:cs typeface="Arial" pitchFamily="34" charset="0"/>
                  </a:rPr>
                  <a:t>KONTROL</a:t>
                </a:r>
                <a:br>
                  <a:rPr kumimoji="0" lang="tr-TR" sz="1200" b="1" i="0" u="none" strike="noStrike" cap="none" normalizeH="0" baseline="0" smtClean="0">
                    <a:ln>
                      <a:noFill/>
                    </a:ln>
                    <a:solidFill>
                      <a:srgbClr val="000000"/>
                    </a:solidFill>
                    <a:effectLst>
                      <a:outerShdw blurRad="38100" dist="38100" dir="2700000" algn="tl">
                        <a:srgbClr val="C0C0C0"/>
                      </a:outerShdw>
                    </a:effectLst>
                    <a:latin typeface="Verdana" pitchFamily="34" charset="0"/>
                    <a:ea typeface="Times New Roman" pitchFamily="18" charset="0"/>
                    <a:cs typeface="Arial" pitchFamily="34" charset="0"/>
                  </a:rPr>
                </a:br>
                <a:r>
                  <a:rPr kumimoji="0" lang="tr-TR" sz="2400" b="1" i="0" u="none" strike="noStrike" cap="none" normalizeH="0" baseline="0" smtClean="0">
                    <a:ln>
                      <a:noFill/>
                    </a:ln>
                    <a:solidFill>
                      <a:srgbClr val="000000"/>
                    </a:solidFill>
                    <a:effectLst>
                      <a:outerShdw blurRad="38100" dist="38100" dir="2700000" algn="tl">
                        <a:srgbClr val="C0C0C0"/>
                      </a:outerShdw>
                    </a:effectLst>
                    <a:latin typeface="Verdana" pitchFamily="34" charset="0"/>
                    <a:ea typeface="Times New Roman" pitchFamily="18" charset="0"/>
                    <a:cs typeface="Arial" pitchFamily="34" charset="0"/>
                  </a:rPr>
                  <a:t> </a:t>
                </a:r>
                <a:r>
                  <a:rPr kumimoji="0" lang="tr-TR" sz="1200" b="1" i="0" u="none" strike="noStrike" cap="none" normalizeH="0" baseline="0" smtClean="0">
                    <a:ln>
                      <a:noFill/>
                    </a:ln>
                    <a:solidFill>
                      <a:srgbClr val="000000"/>
                    </a:solidFill>
                    <a:effectLst>
                      <a:outerShdw blurRad="38100" dist="38100" dir="2700000" algn="tl">
                        <a:srgbClr val="C0C0C0"/>
                      </a:outerShdw>
                    </a:effectLst>
                    <a:latin typeface="Verdana" pitchFamily="34" charset="0"/>
                    <a:ea typeface="Times New Roman" pitchFamily="18" charset="0"/>
                    <a:cs typeface="Arial" pitchFamily="34" charset="0"/>
                  </a:rPr>
                  <a:t>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 name="Oval 3"/>
            <p:cNvSpPr>
              <a:spLocks noChangeArrowheads="1"/>
            </p:cNvSpPr>
            <p:nvPr/>
          </p:nvSpPr>
          <p:spPr bwMode="auto">
            <a:xfrm>
              <a:off x="10732" y="6965"/>
              <a:ext cx="2923" cy="1170"/>
            </a:xfrm>
            <a:prstGeom prst="ellipse">
              <a:avLst/>
            </a:prstGeom>
            <a:gradFill rotWithShape="0">
              <a:gsLst>
                <a:gs pos="0">
                  <a:srgbClr val="FFEFD1"/>
                </a:gs>
                <a:gs pos="64999">
                  <a:srgbClr val="F0EBD5"/>
                </a:gs>
                <a:gs pos="100000">
                  <a:srgbClr val="D1C39F"/>
                </a:gs>
              </a:gsLst>
              <a:path path="shape">
                <a:fillToRect l="50000" t="50000" r="50000" b="50000"/>
              </a:path>
            </a:gradFill>
            <a:ln>
              <a:noFill/>
            </a:ln>
            <a:effectLst/>
            <a:extLst>
              <a:ext uri="{91240B29-F687-4F45-9708-019B960494DF}">
                <a14:hiddenLine xmlns:a14="http://schemas.microsoft.com/office/drawing/2010/main" w="12700">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outerShdw blurRad="38100" dist="38100" dir="2700000" algn="tl">
                      <a:srgbClr val="000000"/>
                    </a:outerShdw>
                  </a:effectLst>
                  <a:latin typeface="Verdana" pitchFamily="34" charset="0"/>
                  <a:ea typeface="Times New Roman" pitchFamily="18" charset="0"/>
                  <a:cs typeface="Arial" pitchFamily="34" charset="0"/>
                </a:rPr>
                <a:t>PUKÖ</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8990736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3" name="Unvan 2"/>
          <p:cNvSpPr>
            <a:spLocks noGrp="1"/>
          </p:cNvSpPr>
          <p:nvPr>
            <p:ph type="ctrTitle"/>
          </p:nvPr>
        </p:nvSpPr>
        <p:spPr>
          <a:xfrm>
            <a:off x="450000" y="0"/>
            <a:ext cx="7772400" cy="578069"/>
          </a:xfrm>
        </p:spPr>
        <p:txBody>
          <a:bodyPr>
            <a:normAutofit fontScale="90000"/>
          </a:bodyPr>
          <a:lstStyle/>
          <a:p>
            <a:r>
              <a:rPr lang="tr-TR" sz="3600" b="1" dirty="0" smtClean="0">
                <a:solidFill>
                  <a:srgbClr val="C00000"/>
                </a:solidFill>
              </a:rPr>
              <a:t>TATBİKATLAR</a:t>
            </a:r>
            <a:endParaRPr lang="tr-TR" sz="3600" b="1" dirty="0">
              <a:solidFill>
                <a:srgbClr val="C00000"/>
              </a:solidFill>
            </a:endParaRPr>
          </a:p>
        </p:txBody>
      </p:sp>
      <p:pic>
        <p:nvPicPr>
          <p:cNvPr id="7" name="Resim 6"/>
          <p:cNvPicPr>
            <a:picLocks noChangeAspect="1"/>
          </p:cNvPicPr>
          <p:nvPr/>
        </p:nvPicPr>
        <p:blipFill>
          <a:blip r:embed="rId3"/>
          <a:stretch>
            <a:fillRect/>
          </a:stretch>
        </p:blipFill>
        <p:spPr>
          <a:xfrm>
            <a:off x="1818290" y="483477"/>
            <a:ext cx="5360276" cy="4657200"/>
          </a:xfrm>
          <a:prstGeom prst="rect">
            <a:avLst/>
          </a:prstGeom>
        </p:spPr>
      </p:pic>
    </p:spTree>
    <p:extLst>
      <p:ext uri="{BB962C8B-B14F-4D97-AF65-F5344CB8AC3E}">
        <p14:creationId xmlns:p14="http://schemas.microsoft.com/office/powerpoint/2010/main" val="583470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2"/>
          <p:cNvSpPr txBox="1">
            <a:spLocks/>
          </p:cNvSpPr>
          <p:nvPr/>
        </p:nvSpPr>
        <p:spPr>
          <a:xfrm>
            <a:off x="2228193" y="980728"/>
            <a:ext cx="4216015" cy="921644"/>
          </a:xfrm>
          <a:prstGeom prst="rect">
            <a:avLst/>
          </a:prstGeom>
        </p:spPr>
        <p:txBody>
          <a:bodyPr vert="horz" lIns="0" tIns="45720" rIns="0" bIns="0" rtlCol="0" anchor="b">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CC0000"/>
                </a:solidFill>
              </a:rPr>
              <a:t/>
            </a:r>
            <a:br>
              <a:rPr lang="tr-TR" b="1" dirty="0" smtClean="0">
                <a:solidFill>
                  <a:srgbClr val="CC0000"/>
                </a:solidFill>
              </a:rPr>
            </a:br>
            <a:endParaRPr lang="en-US" sz="6100" b="1" dirty="0" smtClean="0">
              <a:solidFill>
                <a:srgbClr val="CC0000"/>
              </a:solidFill>
            </a:endParaRPr>
          </a:p>
        </p:txBody>
      </p:sp>
      <p:sp>
        <p:nvSpPr>
          <p:cNvPr id="5" name="Text Box 2"/>
          <p:cNvSpPr txBox="1">
            <a:spLocks noChangeArrowheads="1"/>
          </p:cNvSpPr>
          <p:nvPr/>
        </p:nvSpPr>
        <p:spPr bwMode="auto">
          <a:xfrm>
            <a:off x="375936" y="0"/>
            <a:ext cx="7233553" cy="830997"/>
          </a:xfrm>
          <a:prstGeom prst="rect">
            <a:avLst/>
          </a:prstGeom>
          <a:noFill/>
          <a:ln w="9525">
            <a:noFill/>
            <a:miter lim="800000"/>
            <a:headEnd/>
            <a:tailEnd/>
          </a:ln>
          <a:effectLst/>
        </p:spPr>
        <p:txBody>
          <a:bodyPr wrap="square">
            <a:spAutoFit/>
          </a:bodyPr>
          <a:lstStyle/>
          <a:p>
            <a:pPr eaLnBrk="0" hangingPunct="0">
              <a:lnSpc>
                <a:spcPct val="100000"/>
              </a:lnSpc>
              <a:spcBef>
                <a:spcPct val="50000"/>
              </a:spcBef>
              <a:defRPr/>
            </a:pPr>
            <a:r>
              <a:rPr lang="tr-TR" sz="2400" b="1" dirty="0" smtClean="0">
                <a:solidFill>
                  <a:srgbClr val="C0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Kalite mükemmelliğe giden yolculuktur bu da iyi bir takım çalışmasının sonucudur.</a:t>
            </a:r>
            <a:endParaRPr lang="tr-TR" sz="2400" b="1" dirty="0">
              <a:solidFill>
                <a:srgbClr val="C0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Resim 2"/>
          <p:cNvPicPr>
            <a:picLocks noChangeAspect="1"/>
          </p:cNvPicPr>
          <p:nvPr/>
        </p:nvPicPr>
        <p:blipFill>
          <a:blip r:embed="rId3"/>
          <a:stretch>
            <a:fillRect/>
          </a:stretch>
        </p:blipFill>
        <p:spPr>
          <a:xfrm>
            <a:off x="0" y="830998"/>
            <a:ext cx="4876800" cy="4312502"/>
          </a:xfrm>
          <a:prstGeom prst="rect">
            <a:avLst/>
          </a:prstGeom>
        </p:spPr>
      </p:pic>
      <p:pic>
        <p:nvPicPr>
          <p:cNvPr id="21" name="Resim 20"/>
          <p:cNvPicPr>
            <a:picLocks noChangeAspect="1"/>
          </p:cNvPicPr>
          <p:nvPr/>
        </p:nvPicPr>
        <p:blipFill>
          <a:blip r:embed="rId4"/>
          <a:stretch>
            <a:fillRect/>
          </a:stretch>
        </p:blipFill>
        <p:spPr>
          <a:xfrm>
            <a:off x="4876800" y="830998"/>
            <a:ext cx="4267200" cy="4312501"/>
          </a:xfrm>
          <a:prstGeom prst="rect">
            <a:avLst/>
          </a:prstGeom>
        </p:spPr>
      </p:pic>
    </p:spTree>
    <p:extLst>
      <p:ext uri="{BB962C8B-B14F-4D97-AF65-F5344CB8AC3E}">
        <p14:creationId xmlns:p14="http://schemas.microsoft.com/office/powerpoint/2010/main" val="3132877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txBox="1">
            <a:spLocks/>
          </p:cNvSpPr>
          <p:nvPr/>
        </p:nvSpPr>
        <p:spPr>
          <a:xfrm>
            <a:off x="1256370" y="-366425"/>
            <a:ext cx="6692589" cy="5689273"/>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195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rPr>
              <a:t>			 </a:t>
            </a:r>
            <a:r>
              <a:rPr kumimoji="0" lang="tr-TR" sz="2400" b="1" i="0" u="none" strike="noStrike" kern="1200" cap="none" spc="0" normalizeH="0" baseline="0" noProof="0" dirty="0">
                <a:ln>
                  <a:noFill/>
                </a:ln>
                <a:solidFill>
                  <a:srgbClr val="1F497D">
                    <a:lumMod val="75000"/>
                  </a:srgbClr>
                </a:solidFill>
                <a:effectLst/>
                <a:uLnTx/>
                <a:uFillTx/>
                <a:latin typeface="Calibri"/>
                <a:ea typeface="+mn-ea"/>
                <a:cs typeface="+mn-cs"/>
              </a:rPr>
              <a:t>Murat KAYA</a:t>
            </a:r>
            <a:r>
              <a:rPr kumimoji="0" lang="tr-TR" sz="1800" b="1" i="0" u="none" strike="noStrike" kern="1200" cap="none" spc="0" normalizeH="0" baseline="0" noProof="0" dirty="0">
                <a:ln>
                  <a:noFill/>
                </a:ln>
                <a:solidFill>
                  <a:srgbClr val="1F497D">
                    <a:lumMod val="75000"/>
                  </a:srgbClr>
                </a:solidFill>
                <a:effectLst/>
                <a:uLnTx/>
                <a:uFillTx/>
                <a:latin typeface="Calibri"/>
                <a:ea typeface="+mn-ea"/>
                <a:cs typeface="+mn-cs"/>
              </a:rPr>
              <a:t>, MB, </a:t>
            </a:r>
            <a:r>
              <a:rPr kumimoji="0" lang="tr-TR" sz="1800" b="1" i="0" u="none" strike="noStrike" kern="1200" cap="none" spc="0" normalizeH="0" baseline="0" noProof="0" dirty="0" err="1">
                <a:ln>
                  <a:noFill/>
                </a:ln>
                <a:solidFill>
                  <a:srgbClr val="1F497D">
                    <a:lumMod val="75000"/>
                  </a:srgbClr>
                </a:solidFill>
                <a:effectLst/>
                <a:uLnTx/>
                <a:uFillTx/>
                <a:latin typeface="Calibri"/>
                <a:ea typeface="+mn-ea"/>
                <a:cs typeface="+mn-cs"/>
              </a:rPr>
              <a:t>MSc</a:t>
            </a:r>
            <a:r>
              <a:rPr kumimoji="0" lang="tr-TR" sz="1800" b="1" i="0" u="none" strike="noStrike" kern="1200" cap="none" spc="0" normalizeH="0" baseline="0" noProof="0" dirty="0">
                <a:ln>
                  <a:noFill/>
                </a:ln>
                <a:solidFill>
                  <a:srgbClr val="1F497D">
                    <a:lumMod val="75000"/>
                  </a:srgbClr>
                </a:solidFill>
                <a:effectLst/>
                <a:uLnTx/>
                <a:uFillTx/>
                <a:latin typeface="Calibri"/>
                <a:ea typeface="+mn-ea"/>
                <a:cs typeface="+mn-cs"/>
              </a:rPr>
              <a:t>, MBA</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2100" b="0" i="0" u="none" strike="noStrike" kern="1200" cap="none" spc="0" normalizeH="0" baseline="0" noProof="0" dirty="0">
                <a:ln>
                  <a:noFill/>
                </a:ln>
                <a:solidFill>
                  <a:srgbClr val="92D050"/>
                </a:solidFill>
                <a:effectLst/>
                <a:uLnTx/>
                <a:uFillTx/>
                <a:latin typeface="Calibri"/>
                <a:ea typeface="+mn-ea"/>
                <a:cs typeface="+mn-cs"/>
              </a:rPr>
              <a:t>			 </a:t>
            </a:r>
            <a:r>
              <a:rPr kumimoji="0" lang="tr-TR" sz="2100" b="0" i="0" u="none" strike="noStrike" kern="1200" cap="none" spc="0" normalizeH="0" baseline="0" noProof="0" dirty="0">
                <a:ln>
                  <a:noFill/>
                </a:ln>
                <a:solidFill>
                  <a:srgbClr val="0070C0"/>
                </a:solidFill>
                <a:effectLst/>
                <a:uLnTx/>
                <a:uFillTx/>
                <a:latin typeface="Calibri"/>
                <a:ea typeface="+mn-ea"/>
                <a:cs typeface="+mn-cs"/>
                <a:hlinkClick r:id="rId2"/>
              </a:rPr>
              <a:t>drkaya71@hotmail.com</a:t>
            </a:r>
            <a:r>
              <a:rPr kumimoji="0" lang="tr-TR" sz="2100" b="0" i="0" u="none" strike="noStrike" kern="1200" cap="none" spc="0" normalizeH="0" baseline="0" noProof="0" dirty="0">
                <a:ln>
                  <a:noFill/>
                </a:ln>
                <a:solidFill>
                  <a:srgbClr val="0070C0"/>
                </a:solidFill>
                <a:effectLst/>
                <a:uLnTx/>
                <a:uFillTx/>
                <a:latin typeface="Calibri"/>
                <a:ea typeface="+mn-ea"/>
                <a:cs typeface="+mn-cs"/>
              </a:rPr>
              <a:t> </a:t>
            </a:r>
            <a:endParaRPr kumimoji="0" lang="tr-TR" sz="2100" b="0" i="0" u="none" strike="noStrike" kern="1200" cap="none" spc="0" normalizeH="0" baseline="0" noProof="0" dirty="0">
              <a:ln>
                <a:noFill/>
              </a:ln>
              <a:solidFill>
                <a:srgbClr val="0070C0"/>
              </a:solidFill>
              <a:effectLst/>
              <a:uLnTx/>
              <a:uFillTx/>
              <a:latin typeface="Calibri"/>
              <a:ea typeface="+mn-ea"/>
              <a:cs typeface="+mn-cs"/>
              <a:hlinkClick r:id="rId3"/>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0070C0"/>
                </a:solidFill>
                <a:effectLst/>
                <a:uLnTx/>
                <a:uFillTx/>
                <a:latin typeface="Calibri"/>
                <a:ea typeface="+mn-ea"/>
                <a:cs typeface="+mn-cs"/>
              </a:rPr>
              <a:t>			 </a:t>
            </a:r>
            <a:r>
              <a:rPr kumimoji="0" lang="tr-TR" sz="2100" b="0" i="0" u="none" strike="noStrike" kern="1200" cap="none" spc="0" normalizeH="0" baseline="0" noProof="0" dirty="0">
                <a:ln>
                  <a:noFill/>
                </a:ln>
                <a:solidFill>
                  <a:srgbClr val="0070C0"/>
                </a:solidFill>
                <a:effectLst/>
                <a:uLnTx/>
                <a:uFillTx/>
                <a:latin typeface="Calibri"/>
                <a:ea typeface="+mn-ea"/>
                <a:cs typeface="+mn-cs"/>
              </a:rPr>
              <a:t>@</a:t>
            </a:r>
            <a:r>
              <a:rPr kumimoji="0" lang="tr-TR" sz="2100" b="0" i="0" u="none" strike="noStrike" kern="1200" cap="none" spc="0" normalizeH="0" baseline="0" noProof="0" dirty="0" smtClean="0">
                <a:ln>
                  <a:noFill/>
                </a:ln>
                <a:solidFill>
                  <a:srgbClr val="0070C0"/>
                </a:solidFill>
                <a:effectLst/>
                <a:uLnTx/>
                <a:uFillTx/>
                <a:latin typeface="Calibri"/>
                <a:ea typeface="+mn-ea"/>
                <a:cs typeface="+mn-cs"/>
              </a:rPr>
              <a:t>drkaya71</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100" b="0" i="0" u="none" strike="noStrike" kern="1200" cap="none" spc="0" normalizeH="0" baseline="0" noProof="0" dirty="0">
              <a:ln>
                <a:noFill/>
              </a:ln>
              <a:solidFill>
                <a:srgbClr val="0070C0"/>
              </a:solidFill>
              <a:effectLst/>
              <a:uLnTx/>
              <a:uFillTx/>
              <a:latin typeface="Calibri"/>
              <a:ea typeface="+mn-ea"/>
              <a:cs typeface="+mn-cs"/>
              <a:hlinkClick r:id="rId3"/>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525" b="0" i="0" u="none" strike="noStrike" kern="1200" cap="none" spc="0" normalizeH="0" baseline="0" noProof="0" dirty="0" smtClean="0">
                <a:ln>
                  <a:noFill/>
                </a:ln>
                <a:solidFill>
                  <a:srgbClr val="1F497D">
                    <a:lumMod val="75000"/>
                  </a:srgbClr>
                </a:solidFill>
                <a:effectLst/>
                <a:uLnTx/>
                <a:uFillTx/>
                <a:latin typeface="Calibri"/>
                <a:ea typeface="+mn-ea"/>
                <a:cs typeface="+mn-cs"/>
              </a:rPr>
              <a:t>			</a:t>
            </a:r>
            <a:r>
              <a:rPr kumimoji="0" lang="tr-TR" sz="2100" b="0" i="0" u="none" strike="noStrike" kern="1200" cap="none" spc="0" normalizeH="0" baseline="0" noProof="0" dirty="0">
                <a:ln>
                  <a:noFill/>
                </a:ln>
                <a:solidFill>
                  <a:srgbClr val="0070C0"/>
                </a:solidFill>
                <a:effectLst/>
                <a:uLnTx/>
                <a:uFillTx/>
                <a:latin typeface="Calibri"/>
                <a:ea typeface="+mn-ea"/>
                <a:cs typeface="+mn-cs"/>
              </a:rPr>
              <a:t>@drkaya71</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2100" b="0" i="0" u="none" strike="noStrike" kern="1200" cap="none" spc="0" normalizeH="0" baseline="0" noProof="0" dirty="0">
                <a:ln>
                  <a:noFill/>
                </a:ln>
                <a:solidFill>
                  <a:srgbClr val="1F497D">
                    <a:lumMod val="75000"/>
                  </a:srgbClr>
                </a:solidFill>
                <a:effectLst/>
                <a:uLnTx/>
                <a:uFillTx/>
                <a:latin typeface="Calibri"/>
                <a:ea typeface="+mn-ea"/>
                <a:cs typeface="+mn-cs"/>
              </a:rPr>
              <a:t>			 </a:t>
            </a:r>
            <a:r>
              <a:rPr kumimoji="0" lang="tr-TR" sz="2100" b="0" i="0" u="none" strike="noStrike" kern="1200" cap="none" spc="0" normalizeH="0" baseline="0" noProof="0" dirty="0">
                <a:ln>
                  <a:noFill/>
                </a:ln>
                <a:solidFill>
                  <a:srgbClr val="0070C0"/>
                </a:solidFill>
                <a:effectLst/>
                <a:uLnTx/>
                <a:uFillTx/>
                <a:latin typeface="Calibri"/>
                <a:ea typeface="+mn-ea"/>
                <a:cs typeface="+mn-cs"/>
              </a:rPr>
              <a:t>www.drmuratkaya.com </a:t>
            </a:r>
            <a:endParaRPr kumimoji="0" lang="tr-TR" sz="21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1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2100" b="0" i="0" u="none" strike="noStrike" kern="1200" cap="none" spc="0" normalizeH="0" baseline="0" noProof="0" dirty="0" smtClean="0">
                <a:ln>
                  <a:noFill/>
                </a:ln>
                <a:solidFill>
                  <a:srgbClr val="1F497D">
                    <a:lumMod val="75000"/>
                  </a:srgbClr>
                </a:solidFill>
                <a:effectLst/>
                <a:uLnTx/>
                <a:uFillTx/>
                <a:latin typeface="Calibri"/>
                <a:ea typeface="+mn-ea"/>
                <a:cs typeface="+mn-cs"/>
              </a:rPr>
              <a:t>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2100" b="0" i="0" u="none" strike="noStrike" kern="1200" cap="none" spc="0" normalizeH="0" baseline="0" noProof="0" dirty="0">
                <a:ln>
                  <a:noFill/>
                </a:ln>
                <a:solidFill>
                  <a:srgbClr val="1F497D">
                    <a:lumMod val="75000"/>
                  </a:srgbClr>
                </a:solidFill>
                <a:effectLst/>
                <a:uLnTx/>
                <a:uFillTx/>
                <a:latin typeface="Calibri"/>
                <a:ea typeface="+mn-ea"/>
                <a:cs typeface="+mn-cs"/>
              </a:rPr>
              <a:t>	</a:t>
            </a:r>
            <a:r>
              <a:rPr kumimoji="0" lang="tr-TR" sz="2100" b="0" i="0" u="none" strike="noStrike" kern="1200" cap="none" spc="0" normalizeH="0" baseline="0" noProof="0" dirty="0" smtClean="0">
                <a:ln>
                  <a:noFill/>
                </a:ln>
                <a:solidFill>
                  <a:srgbClr val="1F497D">
                    <a:lumMod val="75000"/>
                  </a:srgbClr>
                </a:solidFill>
                <a:effectLst/>
                <a:uLnTx/>
                <a:uFillTx/>
                <a:latin typeface="Calibri"/>
                <a:ea typeface="+mn-ea"/>
                <a:cs typeface="+mn-cs"/>
              </a:rPr>
              <a:t>		</a:t>
            </a:r>
            <a:endParaRPr kumimoji="0" lang="tr-TR" sz="2100" b="0" i="0" u="none" strike="noStrike" kern="1200" cap="none" spc="0" normalizeH="0" baseline="0" noProof="0" dirty="0" smtClean="0">
              <a:ln>
                <a:noFill/>
              </a:ln>
              <a:solidFill>
                <a:srgbClr val="0070C0"/>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100"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p:txBody>
      </p:sp>
      <p:pic>
        <p:nvPicPr>
          <p:cNvPr id="5" name="Picture 4" descr="linkedin-icon-logo-vector.png (400×400)"/>
          <p:cNvPicPr>
            <a:picLocks noChangeAspect="1" noChangeArrowheads="1"/>
          </p:cNvPicPr>
          <p:nvPr/>
        </p:nvPicPr>
        <p:blipFill>
          <a:blip r:embed="rId4" cstate="print"/>
          <a:srcRect/>
          <a:stretch>
            <a:fillRect/>
          </a:stretch>
        </p:blipFill>
        <p:spPr bwMode="auto">
          <a:xfrm>
            <a:off x="2465766" y="302495"/>
            <a:ext cx="432048" cy="432048"/>
          </a:xfrm>
          <a:prstGeom prst="rect">
            <a:avLst/>
          </a:prstGeom>
          <a:noFill/>
        </p:spPr>
      </p:pic>
      <p:pic>
        <p:nvPicPr>
          <p:cNvPr id="6" name="Picture 6" descr="Twitter_logo_blue.png (1139×926)"/>
          <p:cNvPicPr>
            <a:picLocks noChangeAspect="1" noChangeArrowheads="1"/>
          </p:cNvPicPr>
          <p:nvPr/>
        </p:nvPicPr>
        <p:blipFill>
          <a:blip r:embed="rId5" cstate="print"/>
          <a:srcRect/>
          <a:stretch>
            <a:fillRect/>
          </a:stretch>
        </p:blipFill>
        <p:spPr bwMode="auto">
          <a:xfrm>
            <a:off x="2584865" y="1517637"/>
            <a:ext cx="324036" cy="263439"/>
          </a:xfrm>
          <a:prstGeom prst="rect">
            <a:avLst/>
          </a:prstGeom>
          <a:noFill/>
        </p:spPr>
      </p:pic>
      <p:pic>
        <p:nvPicPr>
          <p:cNvPr id="7" name="Picture 8" descr="et.jpg (329×339)"/>
          <p:cNvPicPr>
            <a:picLocks noChangeAspect="1" noChangeArrowheads="1"/>
          </p:cNvPicPr>
          <p:nvPr/>
        </p:nvPicPr>
        <p:blipFill>
          <a:blip r:embed="rId6" cstate="print"/>
          <a:srcRect/>
          <a:stretch>
            <a:fillRect/>
          </a:stretch>
        </p:blipFill>
        <p:spPr bwMode="auto">
          <a:xfrm>
            <a:off x="2542074" y="902704"/>
            <a:ext cx="366827" cy="377976"/>
          </a:xfrm>
          <a:prstGeom prst="rect">
            <a:avLst/>
          </a:prstGeom>
          <a:noFill/>
        </p:spPr>
      </p:pic>
      <p:pic>
        <p:nvPicPr>
          <p:cNvPr id="8" name="Picture 10" descr="google-chrome-internet.jpg (650×250)"/>
          <p:cNvPicPr>
            <a:picLocks noChangeAspect="1" noChangeArrowheads="1"/>
          </p:cNvPicPr>
          <p:nvPr/>
        </p:nvPicPr>
        <p:blipFill>
          <a:blip r:embed="rId7" cstate="print"/>
          <a:srcRect/>
          <a:stretch>
            <a:fillRect/>
          </a:stretch>
        </p:blipFill>
        <p:spPr bwMode="auto">
          <a:xfrm>
            <a:off x="2087724" y="2757265"/>
            <a:ext cx="1123200" cy="432000"/>
          </a:xfrm>
          <a:prstGeom prst="rect">
            <a:avLst/>
          </a:prstGeom>
          <a:noFill/>
        </p:spPr>
      </p:pic>
      <p:pic>
        <p:nvPicPr>
          <p:cNvPr id="11" name="Resi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4865" y="2071014"/>
            <a:ext cx="394011" cy="371709"/>
          </a:xfrm>
          <a:prstGeom prst="rect">
            <a:avLst/>
          </a:prstGeom>
        </p:spPr>
      </p:pic>
      <p:pic>
        <p:nvPicPr>
          <p:cNvPr id="9" name="Picture 2" descr="ARKA-KAPAK.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189265"/>
            <a:ext cx="9144000" cy="1880823"/>
          </a:xfrm>
          <a:prstGeom prst="rect">
            <a:avLst/>
          </a:prstGeom>
        </p:spPr>
      </p:pic>
    </p:spTree>
    <p:extLst>
      <p:ext uri="{BB962C8B-B14F-4D97-AF65-F5344CB8AC3E}">
        <p14:creationId xmlns:p14="http://schemas.microsoft.com/office/powerpoint/2010/main" val="1590238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2 Başlık"/>
          <p:cNvSpPr>
            <a:spLocks noGrp="1"/>
          </p:cNvSpPr>
          <p:nvPr>
            <p:ph type="ctrTitle"/>
          </p:nvPr>
        </p:nvSpPr>
        <p:spPr>
          <a:xfrm>
            <a:off x="73572" y="3109651"/>
            <a:ext cx="8839200" cy="1514901"/>
          </a:xfrm>
        </p:spPr>
        <p:txBody>
          <a:bodyPr>
            <a:normAutofit/>
          </a:bodyPr>
          <a:lstStyle/>
          <a:p>
            <a:pPr algn="l"/>
            <a:r>
              <a:rPr lang="tr-TR" sz="22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İddialar vahim: </a:t>
            </a:r>
            <a:r>
              <a:rPr lang="tr-TR" sz="22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Ölümlerin nedeni hastane enfeksiyonu. Bir kuvözde 3 bebek yatırılıyor. Tadilat nedeniyle elini kolunu sallayan hastaneye girebiliyor. Toplu ölümleri gizlemek için ölen bebeklere oksijen bağlıyorlar.</a:t>
            </a:r>
            <a:endParaRPr lang="tr-TR" sz="22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Resim 7"/>
          <p:cNvPicPr>
            <a:picLocks noChangeAspect="1"/>
          </p:cNvPicPr>
          <p:nvPr/>
        </p:nvPicPr>
        <p:blipFill>
          <a:blip r:embed="rId3"/>
          <a:stretch>
            <a:fillRect/>
          </a:stretch>
        </p:blipFill>
        <p:spPr>
          <a:xfrm>
            <a:off x="0" y="0"/>
            <a:ext cx="9144000" cy="2951996"/>
          </a:xfrm>
          <a:prstGeom prst="rect">
            <a:avLst/>
          </a:prstGeom>
        </p:spPr>
      </p:pic>
    </p:spTree>
    <p:extLst>
      <p:ext uri="{BB962C8B-B14F-4D97-AF65-F5344CB8AC3E}">
        <p14:creationId xmlns:p14="http://schemas.microsoft.com/office/powerpoint/2010/main" val="2324066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descr="guvenlik_gorevl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924" y="1"/>
            <a:ext cx="2617076" cy="288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meliy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840" y="2935671"/>
            <a:ext cx="2701159" cy="215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1" y="967882"/>
            <a:ext cx="7346731" cy="412766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 typeface="Times New Roman" pitchFamily="18" charset="0"/>
              <a:buNone/>
            </a:pPr>
            <a:endParaRPr lang="tr-TR" sz="2000" dirty="0" smtClean="0">
              <a:solidFill>
                <a:schemeClr val="tx2">
                  <a:lumMod val="75000"/>
                </a:schemeClr>
              </a:solidFill>
              <a:latin typeface="Tahoma" pitchFamily="34" charset="0"/>
            </a:endParaRPr>
          </a:p>
          <a:p>
            <a:pPr>
              <a:buFont typeface="Times New Roman" pitchFamily="18" charset="0"/>
              <a:buNone/>
            </a:pPr>
            <a:r>
              <a:rPr lang="tr-TR" sz="2000" b="1" dirty="0" smtClean="0">
                <a:solidFill>
                  <a:schemeClr val="tx2">
                    <a:lumMod val="75000"/>
                  </a:schemeClr>
                </a:solidFill>
                <a:latin typeface="Tahoma" pitchFamily="34" charset="0"/>
              </a:rPr>
              <a:t>Hastanede hastaların eşyaları</a:t>
            </a:r>
          </a:p>
          <a:p>
            <a:pPr>
              <a:buFont typeface="Times New Roman" pitchFamily="18" charset="0"/>
              <a:buNone/>
            </a:pPr>
            <a:r>
              <a:rPr lang="tr-TR" sz="2000" b="1" dirty="0" smtClean="0">
                <a:solidFill>
                  <a:schemeClr val="tx2">
                    <a:lumMod val="75000"/>
                  </a:schemeClr>
                </a:solidFill>
                <a:latin typeface="Tahoma" pitchFamily="34" charset="0"/>
              </a:rPr>
              <a:t>çalınınca hastane güvenliği zor</a:t>
            </a:r>
          </a:p>
          <a:p>
            <a:pPr>
              <a:buFont typeface="Times New Roman" pitchFamily="18" charset="0"/>
              <a:buNone/>
            </a:pPr>
            <a:r>
              <a:rPr lang="tr-TR" sz="2000" b="1" dirty="0" smtClean="0">
                <a:solidFill>
                  <a:schemeClr val="tx2">
                    <a:lumMod val="75000"/>
                  </a:schemeClr>
                </a:solidFill>
                <a:latin typeface="Tahoma" pitchFamily="34" charset="0"/>
              </a:rPr>
              <a:t>günler geçirdi.</a:t>
            </a:r>
          </a:p>
          <a:p>
            <a:pPr>
              <a:buFont typeface="Times New Roman" pitchFamily="18" charset="0"/>
              <a:buNone/>
            </a:pPr>
            <a:endParaRPr lang="tr-TR" sz="2000" b="1" dirty="0" smtClean="0">
              <a:solidFill>
                <a:schemeClr val="tx2">
                  <a:lumMod val="75000"/>
                </a:schemeClr>
              </a:solidFill>
              <a:latin typeface="Tahoma" pitchFamily="34" charset="0"/>
            </a:endParaRPr>
          </a:p>
          <a:p>
            <a:pPr>
              <a:buClr>
                <a:schemeClr val="tx1"/>
              </a:buClr>
              <a:buFont typeface="Wingdings" pitchFamily="2" charset="2"/>
              <a:buChar char="Ø"/>
            </a:pPr>
            <a:endParaRPr lang="tr-TR" sz="2000" b="1" dirty="0" smtClean="0">
              <a:solidFill>
                <a:schemeClr val="tx2">
                  <a:lumMod val="75000"/>
                </a:schemeClr>
              </a:solidFill>
              <a:latin typeface="Tahoma" pitchFamily="34" charset="0"/>
            </a:endParaRPr>
          </a:p>
          <a:p>
            <a:pPr>
              <a:buClr>
                <a:schemeClr val="tx1"/>
              </a:buClr>
              <a:buFont typeface="Wingdings" pitchFamily="2" charset="2"/>
              <a:buNone/>
            </a:pPr>
            <a:endParaRPr lang="tr-TR" sz="2000" b="1" dirty="0" smtClean="0">
              <a:solidFill>
                <a:schemeClr val="tx2">
                  <a:lumMod val="75000"/>
                </a:schemeClr>
              </a:solidFill>
              <a:latin typeface="Tahoma" pitchFamily="34" charset="0"/>
            </a:endParaRPr>
          </a:p>
          <a:p>
            <a:pPr>
              <a:buClr>
                <a:schemeClr val="tx1"/>
              </a:buClr>
              <a:buFont typeface="Wingdings" pitchFamily="2" charset="2"/>
              <a:buNone/>
            </a:pPr>
            <a:r>
              <a:rPr lang="tr-TR" sz="2000" b="1" dirty="0" smtClean="0">
                <a:solidFill>
                  <a:schemeClr val="tx2">
                    <a:lumMod val="75000"/>
                  </a:schemeClr>
                </a:solidFill>
                <a:latin typeface="Tahoma" pitchFamily="34" charset="0"/>
              </a:rPr>
              <a:t>Ameliyat esnasında hayatını</a:t>
            </a:r>
          </a:p>
          <a:p>
            <a:pPr>
              <a:buFont typeface="Times New Roman" pitchFamily="18" charset="0"/>
              <a:buNone/>
            </a:pPr>
            <a:r>
              <a:rPr lang="tr-TR" sz="2000" b="1" dirty="0" smtClean="0">
                <a:solidFill>
                  <a:schemeClr val="tx2">
                    <a:lumMod val="75000"/>
                  </a:schemeClr>
                </a:solidFill>
                <a:latin typeface="Tahoma" pitchFamily="34" charset="0"/>
              </a:rPr>
              <a:t>kaybeden çocuğun ölüm nedeni</a:t>
            </a:r>
          </a:p>
          <a:p>
            <a:pPr>
              <a:buFont typeface="Times New Roman" pitchFamily="18" charset="0"/>
              <a:buNone/>
            </a:pPr>
            <a:r>
              <a:rPr lang="tr-TR" sz="2000" b="1" dirty="0" smtClean="0">
                <a:solidFill>
                  <a:schemeClr val="tx2">
                    <a:lumMod val="75000"/>
                  </a:schemeClr>
                </a:solidFill>
                <a:latin typeface="Tahoma" pitchFamily="34" charset="0"/>
              </a:rPr>
              <a:t>araştırılıyor.</a:t>
            </a:r>
          </a:p>
        </p:txBody>
      </p:sp>
    </p:spTree>
    <p:extLst>
      <p:ext uri="{BB962C8B-B14F-4D97-AF65-F5344CB8AC3E}">
        <p14:creationId xmlns:p14="http://schemas.microsoft.com/office/powerpoint/2010/main" val="522150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0"/>
            <a:ext cx="9144000" cy="5143500"/>
          </a:xfrm>
          <a:prstGeom prst="rect">
            <a:avLst/>
          </a:prstGeom>
        </p:spPr>
      </p:pic>
      <p:sp>
        <p:nvSpPr>
          <p:cNvPr id="3" name="Rectangle 3"/>
          <p:cNvSpPr txBox="1">
            <a:spLocks noChangeArrowheads="1"/>
          </p:cNvSpPr>
          <p:nvPr/>
        </p:nvSpPr>
        <p:spPr>
          <a:xfrm>
            <a:off x="539750" y="1925145"/>
            <a:ext cx="7858016" cy="360997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Tx/>
              <a:buNone/>
            </a:pPr>
            <a:r>
              <a:rPr lang="tr-TR" sz="26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Sağlık hizmeti karmaşık ve yüksek  risk taşıyan bir iştir. Can ve mal güvenliğini başkalarına emanet etmiş insanlara hizmet verir.</a:t>
            </a:r>
          </a:p>
          <a:p>
            <a:pPr>
              <a:buFontTx/>
              <a:buNone/>
            </a:pPr>
            <a:endParaRPr lang="tr-TR" sz="26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txBox="1">
            <a:spLocks noChangeArrowheads="1"/>
          </p:cNvSpPr>
          <p:nvPr/>
        </p:nvSpPr>
        <p:spPr>
          <a:xfrm>
            <a:off x="457200" y="836942"/>
            <a:ext cx="8229600" cy="12239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AU" sz="32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Sağlık</a:t>
            </a:r>
            <a:r>
              <a:rPr lang="en-AU"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AU" sz="32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Hizmet</a:t>
            </a:r>
            <a:r>
              <a:rPr lang="tr-TR"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i</a:t>
            </a:r>
          </a:p>
        </p:txBody>
      </p:sp>
    </p:spTree>
    <p:extLst>
      <p:ext uri="{BB962C8B-B14F-4D97-AF65-F5344CB8AC3E}">
        <p14:creationId xmlns:p14="http://schemas.microsoft.com/office/powerpoint/2010/main" val="331792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3"/>
          <p:cNvSpPr txBox="1">
            <a:spLocks noChangeArrowheads="1"/>
          </p:cNvSpPr>
          <p:nvPr/>
        </p:nvSpPr>
        <p:spPr>
          <a:xfrm>
            <a:off x="611188" y="959180"/>
            <a:ext cx="7772400" cy="1079500"/>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r>
              <a:rPr lang="tr-TR" sz="3600" b="1" i="1" dirty="0" smtClean="0">
                <a:solidFill>
                  <a:srgbClr val="C00000"/>
                </a:solidFill>
                <a:latin typeface="Tahoma" panose="020B0604030504040204" pitchFamily="34" charset="0"/>
                <a:ea typeface="Tahoma" panose="020B0604030504040204" pitchFamily="34" charset="0"/>
                <a:cs typeface="Tahoma" panose="020B0604030504040204" pitchFamily="34" charset="0"/>
              </a:rPr>
              <a:t>Hata”</a:t>
            </a:r>
            <a:endParaRPr lang="en-AU" sz="3600" b="1" i="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txBox="1">
            <a:spLocks noChangeArrowheads="1"/>
          </p:cNvSpPr>
          <p:nvPr/>
        </p:nvSpPr>
        <p:spPr>
          <a:xfrm>
            <a:off x="685800" y="1978245"/>
            <a:ext cx="7772400" cy="3240087"/>
          </a:xfrm>
          <a:prstGeom prst="rect">
            <a:avLst/>
          </a:prstGeom>
          <a:no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 typeface="Wingdings" pitchFamily="2" charset="2"/>
              <a:buChar char="Ø"/>
            </a:pPr>
            <a:r>
              <a:rPr lang="tr-TR" sz="28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Yanlış, yanlışlık ya da yanılgı</a:t>
            </a:r>
          </a:p>
          <a:p>
            <a:pPr>
              <a:buFont typeface="Wingdings" pitchFamily="2" charset="2"/>
              <a:buChar char="Ø"/>
            </a:pPr>
            <a:r>
              <a:rPr lang="tr-TR" sz="28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İstemeyerek ve bilmeyerek, </a:t>
            </a:r>
            <a:r>
              <a:rPr lang="tr-TR" sz="2800"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kasıt olmadan</a:t>
            </a:r>
            <a:r>
              <a:rPr lang="tr-TR" sz="28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yapılan kusur.</a:t>
            </a:r>
          </a:p>
          <a:p>
            <a:pPr>
              <a:buFont typeface="Wingdings" pitchFamily="2" charset="2"/>
              <a:buChar char="Ø"/>
            </a:pPr>
            <a:endParaRPr lang="en-AU" sz="28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6232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357354" y="917845"/>
            <a:ext cx="7031418" cy="403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572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TotalTime>
  <Words>1258</Words>
  <Application>Microsoft Office PowerPoint</Application>
  <PresentationFormat>Ekran Gösterisi (16:9)</PresentationFormat>
  <Paragraphs>245</Paragraphs>
  <Slides>49</Slides>
  <Notes>1</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49</vt:i4>
      </vt:variant>
    </vt:vector>
  </HeadingPairs>
  <TitlesOfParts>
    <vt:vector size="62" baseType="lpstr">
      <vt:lpstr>Arial</vt:lpstr>
      <vt:lpstr>Calibri</vt:lpstr>
      <vt:lpstr>inherit</vt:lpstr>
      <vt:lpstr>Lucida Sans Unicode</vt:lpstr>
      <vt:lpstr>MetroflexNarrowLightTR</vt:lpstr>
      <vt:lpstr>Neo Sans Pro</vt:lpstr>
      <vt:lpstr>Open Sans</vt:lpstr>
      <vt:lpstr>robotoregular</vt:lpstr>
      <vt:lpstr>Tahoma</vt:lpstr>
      <vt:lpstr>Times New Roman</vt:lpstr>
      <vt:lpstr>Verdana</vt:lpstr>
      <vt:lpstr>Wingdings</vt:lpstr>
      <vt:lpstr>Office Theme</vt:lpstr>
      <vt:lpstr>PowerPoint Sunusu</vt:lpstr>
      <vt:lpstr>HABERLER</vt:lpstr>
      <vt:lpstr>PowerPoint Sunusu</vt:lpstr>
      <vt:lpstr>PowerPoint Sunusu</vt:lpstr>
      <vt:lpstr>İddialar vahim: Ölümlerin nedeni hastane enfeksiyonu. Bir kuvözde 3 bebek yatırılıyor. Tadilat nedeniyle elini kolunu sallayan hastaneye girebiliyor. Toplu ölümleri gizlemek için ölen bebeklere oksijen bağlıyorlar.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Kontrollü Doküman: Kalite Yönetim Sistemi içerisinde kullanılması doğruluğu, güncelliği ve içeriği onaylanmış, yayınlanması, dağıtımı ve değişikliği sadece yetkili kişilerce yapılabilen dokümanlardır.  Kontrolsüz Doküman: Herhangi bir güncelleme ve iptal işlemi uygulanmayan, sadece bilgi amacıyla, müşterilere veya tedarikçi firmalara verilen doküman türüdür. </vt:lpstr>
      <vt:lpstr>Kalite Standartlarındaki değişiklikler, uygulama sırasında ortaya            çıkan aksaklıkların  düzeltilmesi  için  dokümanlarda  değişiklik yapılması gerekebilir. İsteyen herkes tarafından sözlü veya yazılı olarak bu revizyon isteği kalite bölümüne yapılabilinir.  Önerilen değişikliklerin kuruluşun Kalite Yönetim Sistemi ile uyumu açısından değerlendirmesi, dokümanı inceleyen ilgili komite yada bölüm yöneticisi tarafından, gerektiğinde Kalite Yöneticisi tarafından  yapılır.    </vt:lpstr>
      <vt:lpstr>Tüm personel yayınlanan dokümanları okumaktan ilgili yöneticide personelinin dokümanları okuyup okumadığını kontrol etmekten sorumludur.   Ayrıca kalite ekipleri alan vizitlerinde yeni yayınlanan ve/veya revize edilen dokümanlar ile ilgili rastgele seçtikleri personele sorular sorarak dokümanlarının bilinirliliğinin takibini yapar.   Gerekirse bölüm yöneticine mail yoluyla bilgi verilir.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KOMİTELER</vt:lpstr>
      <vt:lpstr>PowerPoint Sunusu</vt:lpstr>
      <vt:lpstr>İÇ TETKİK/ ÖZ DEĞERLENDİRME</vt:lpstr>
      <vt:lpstr>GÖSTERGE YÖNETİMİ</vt:lpstr>
      <vt:lpstr>GÖSTERGE KARTI</vt:lpstr>
      <vt:lpstr>PowerPoint Sunusu</vt:lpstr>
      <vt:lpstr>TATBİKATLAR</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adinc</dc:creator>
  <cp:lastModifiedBy>HP</cp:lastModifiedBy>
  <cp:revision>111</cp:revision>
  <dcterms:created xsi:type="dcterms:W3CDTF">2015-12-16T15:32:42Z</dcterms:created>
  <dcterms:modified xsi:type="dcterms:W3CDTF">2019-11-19T15:19:14Z</dcterms:modified>
</cp:coreProperties>
</file>