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0"/>
  </p:notesMasterIdLst>
  <p:sldIdLst>
    <p:sldId id="256" r:id="rId2"/>
    <p:sldId id="257" r:id="rId3"/>
    <p:sldId id="314" r:id="rId4"/>
    <p:sldId id="258" r:id="rId5"/>
    <p:sldId id="260" r:id="rId6"/>
    <p:sldId id="261" r:id="rId7"/>
    <p:sldId id="316" r:id="rId8"/>
    <p:sldId id="262" r:id="rId9"/>
    <p:sldId id="304" r:id="rId10"/>
    <p:sldId id="264" r:id="rId11"/>
    <p:sldId id="305" r:id="rId12"/>
    <p:sldId id="315" r:id="rId13"/>
    <p:sldId id="307" r:id="rId14"/>
    <p:sldId id="267" r:id="rId15"/>
    <p:sldId id="268" r:id="rId16"/>
    <p:sldId id="318" r:id="rId17"/>
    <p:sldId id="319" r:id="rId18"/>
    <p:sldId id="283" r:id="rId19"/>
  </p:sldIdLst>
  <p:sldSz cx="9144000" cy="6858000" type="screen4x3"/>
  <p:notesSz cx="6858000" cy="9144000"/>
  <p:defaultTextStyle>
    <a:defPPr>
      <a:defRPr lang="tr-T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74" d="100"/>
          <a:sy n="74"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2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0"/>
            <a:r>
              <a:rPr lang="tr-TR" smtClean="0"/>
              <a:t>İkinci düzey</a:t>
            </a:r>
          </a:p>
          <a:p>
            <a:pPr lvl="0"/>
            <a:r>
              <a:rPr lang="tr-TR" smtClean="0"/>
              <a:t>Üçüncü düzey</a:t>
            </a:r>
          </a:p>
          <a:p>
            <a:pPr lvl="0"/>
            <a:r>
              <a:rPr lang="tr-TR" smtClean="0"/>
              <a:t>Dördüncü düzey</a:t>
            </a:r>
          </a:p>
          <a:p>
            <a:pPr lvl="0"/>
            <a:r>
              <a:rPr lang="tr-TR" smtClean="0"/>
              <a:t>Beşinci düzey</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A11BB1-EE9C-482E-A26E-C9E652B8612A}" type="slidenum">
              <a:rPr lang="tr-T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A11BB1-EE9C-482E-A26E-C9E652B8612A}" type="slidenum">
              <a:rPr lang="tr-TR" smtClean="0"/>
              <a:pPr/>
              <a:t>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BDBA8-8E6F-4FC5-BFAC-BA053DD32F37}" type="slidenum">
              <a:rPr lang="tr-TR"/>
              <a:pPr/>
              <a:t>8</a:t>
            </a:fld>
            <a:endParaRPr lang="tr-TR"/>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pPr>
              <a:spcBef>
                <a:spcPct val="0"/>
              </a:spcBef>
            </a:pPr>
            <a:endParaRPr lang="tr-TR"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5538" name="Group 2"/>
          <p:cNvGrpSpPr>
            <a:grpSpLocks/>
          </p:cNvGrpSpPr>
          <p:nvPr/>
        </p:nvGrpSpPr>
        <p:grpSpPr bwMode="auto">
          <a:xfrm>
            <a:off x="457200" y="2363788"/>
            <a:ext cx="8153400" cy="1600200"/>
            <a:chOff x="288" y="1489"/>
            <a:chExt cx="5136" cy="1008"/>
          </a:xfrm>
        </p:grpSpPr>
        <p:sp>
          <p:nvSpPr>
            <p:cNvPr id="65539"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tr-TR"/>
            </a:p>
          </p:txBody>
        </p:sp>
        <p:sp>
          <p:nvSpPr>
            <p:cNvPr id="65540"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tr-TR"/>
            </a:p>
          </p:txBody>
        </p:sp>
        <p:sp>
          <p:nvSpPr>
            <p:cNvPr id="65541"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tr-TR"/>
            </a:p>
          </p:txBody>
        </p:sp>
        <p:sp>
          <p:nvSpPr>
            <p:cNvPr id="65542"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tr-TR"/>
            </a:p>
          </p:txBody>
        </p:sp>
      </p:grpSp>
      <p:sp>
        <p:nvSpPr>
          <p:cNvPr id="65543" name="Rectangle 7"/>
          <p:cNvSpPr>
            <a:spLocks noGrp="1" noChangeArrowheads="1"/>
          </p:cNvSpPr>
          <p:nvPr>
            <p:ph type="ctrTitle" sz="quarter"/>
          </p:nvPr>
        </p:nvSpPr>
        <p:spPr>
          <a:xfrm>
            <a:off x="685800" y="1447800"/>
            <a:ext cx="7772400" cy="1143000"/>
          </a:xfrm>
        </p:spPr>
        <p:txBody>
          <a:bodyPr/>
          <a:lstStyle>
            <a:lvl1pPr>
              <a:defRPr/>
            </a:lvl1pPr>
          </a:lstStyle>
          <a:p>
            <a:r>
              <a:rPr lang="tr-TR"/>
              <a:t>Asıl başlık biçemi için tıklatın</a:t>
            </a:r>
          </a:p>
        </p:txBody>
      </p:sp>
      <p:sp>
        <p:nvSpPr>
          <p:cNvPr id="65544"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tr-TR"/>
              <a:t>Asıl alt başlık biçemi için tıklatın</a:t>
            </a:r>
          </a:p>
        </p:txBody>
      </p:sp>
      <p:sp>
        <p:nvSpPr>
          <p:cNvPr id="65545" name="Rectangle 9"/>
          <p:cNvSpPr>
            <a:spLocks noGrp="1" noChangeArrowheads="1"/>
          </p:cNvSpPr>
          <p:nvPr>
            <p:ph type="dt" sz="quarter" idx="2"/>
          </p:nvPr>
        </p:nvSpPr>
        <p:spPr/>
        <p:txBody>
          <a:bodyPr/>
          <a:lstStyle>
            <a:lvl1pPr>
              <a:defRPr/>
            </a:lvl1pPr>
          </a:lstStyle>
          <a:p>
            <a:endParaRPr lang="tr-TR"/>
          </a:p>
        </p:txBody>
      </p:sp>
      <p:sp>
        <p:nvSpPr>
          <p:cNvPr id="65546" name="Rectangle 10"/>
          <p:cNvSpPr>
            <a:spLocks noGrp="1" noChangeArrowheads="1"/>
          </p:cNvSpPr>
          <p:nvPr>
            <p:ph type="ftr" sz="quarter" idx="3"/>
          </p:nvPr>
        </p:nvSpPr>
        <p:spPr/>
        <p:txBody>
          <a:bodyPr/>
          <a:lstStyle>
            <a:lvl1pPr>
              <a:defRPr/>
            </a:lvl1pPr>
          </a:lstStyle>
          <a:p>
            <a:endParaRPr lang="tr-TR"/>
          </a:p>
        </p:txBody>
      </p:sp>
      <p:sp>
        <p:nvSpPr>
          <p:cNvPr id="65547" name="Rectangle 11"/>
          <p:cNvSpPr>
            <a:spLocks noGrp="1" noChangeArrowheads="1"/>
          </p:cNvSpPr>
          <p:nvPr>
            <p:ph type="sldNum" sz="quarter" idx="4"/>
          </p:nvPr>
        </p:nvSpPr>
        <p:spPr/>
        <p:txBody>
          <a:bodyPr/>
          <a:lstStyle>
            <a:lvl1pPr>
              <a:defRPr/>
            </a:lvl1pPr>
          </a:lstStyle>
          <a:p>
            <a:fld id="{14C737CC-57B1-4563-AA2B-A60322F7BBCC}" type="slidenum">
              <a:rPr lang="tr-TR"/>
              <a:pPr/>
              <a:t>‹#›</a:t>
            </a:fld>
            <a:endParaRPr lang="tr-TR"/>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97970DC-8885-4C96-A8D2-A7C382F6518F}" type="slidenum">
              <a:rPr lang="tr-TR"/>
              <a:pPr/>
              <a:t>‹#›</a:t>
            </a:fld>
            <a:endParaRPr lang="tr-TR"/>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381000"/>
            <a:ext cx="19431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381000"/>
            <a:ext cx="56769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EA65F6B-EAD2-4288-B8AB-90DC506E9AA7}" type="slidenum">
              <a:rPr lang="tr-TR"/>
              <a:pPr/>
              <a:t>‹#›</a:t>
            </a:fld>
            <a:endParaRPr lang="tr-TR"/>
          </a:p>
        </p:txBody>
      </p:sp>
    </p:spTree>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1000"/>
            <a:ext cx="77724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20574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20574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910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685800" y="6324600"/>
            <a:ext cx="1905000" cy="457200"/>
          </a:xfrm>
        </p:spPr>
        <p:txBody>
          <a:bodyPr/>
          <a:lstStyle>
            <a:lvl1pPr>
              <a:defRPr/>
            </a:lvl1pPr>
          </a:lstStyle>
          <a:p>
            <a:endParaRPr lang="tr-TR"/>
          </a:p>
        </p:txBody>
      </p:sp>
      <p:sp>
        <p:nvSpPr>
          <p:cNvPr id="7" name="6 Altbilgi Yer Tutucusu"/>
          <p:cNvSpPr>
            <a:spLocks noGrp="1"/>
          </p:cNvSpPr>
          <p:nvPr>
            <p:ph type="ftr" sz="quarter" idx="11"/>
          </p:nvPr>
        </p:nvSpPr>
        <p:spPr>
          <a:xfrm>
            <a:off x="3124200" y="6324600"/>
            <a:ext cx="2895600" cy="45720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324600"/>
            <a:ext cx="1905000" cy="457200"/>
          </a:xfrm>
        </p:spPr>
        <p:txBody>
          <a:bodyPr/>
          <a:lstStyle>
            <a:lvl1pPr>
              <a:defRPr/>
            </a:lvl1pPr>
          </a:lstStyle>
          <a:p>
            <a:fld id="{1451490C-D067-4CEC-AB2F-6E53C30AD568}" type="slidenum">
              <a:rPr lang="tr-TR"/>
              <a:pPr/>
              <a:t>‹#›</a:t>
            </a:fld>
            <a:endParaRPr lang="tr-TR"/>
          </a:p>
        </p:txBody>
      </p:sp>
    </p:spTree>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381000"/>
            <a:ext cx="77724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685800" y="6324600"/>
            <a:ext cx="1905000" cy="457200"/>
          </a:xfrm>
        </p:spPr>
        <p:txBody>
          <a:bodyPr/>
          <a:lstStyle>
            <a:lvl1pPr>
              <a:defRPr/>
            </a:lvl1pPr>
          </a:lstStyle>
          <a:p>
            <a:endParaRPr lang="tr-TR"/>
          </a:p>
        </p:txBody>
      </p:sp>
      <p:sp>
        <p:nvSpPr>
          <p:cNvPr id="4" name="3 Altbilgi Yer Tutucusu"/>
          <p:cNvSpPr>
            <a:spLocks noGrp="1"/>
          </p:cNvSpPr>
          <p:nvPr>
            <p:ph type="ftr" sz="quarter" idx="11"/>
          </p:nvPr>
        </p:nvSpPr>
        <p:spPr>
          <a:xfrm>
            <a:off x="3124200" y="6324600"/>
            <a:ext cx="2895600" cy="45720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324600"/>
            <a:ext cx="1905000" cy="457200"/>
          </a:xfrm>
        </p:spPr>
        <p:txBody>
          <a:bodyPr/>
          <a:lstStyle>
            <a:lvl1pPr>
              <a:defRPr/>
            </a:lvl1pPr>
          </a:lstStyle>
          <a:p>
            <a:fld id="{54D18852-A20A-4D27-ADAD-18BD8B37EFC1}" type="slidenum">
              <a:rPr lang="tr-TR"/>
              <a:pPr/>
              <a:t>‹#›</a:t>
            </a:fld>
            <a:endParaRPr lang="tr-TR"/>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A914C33-635B-480D-B5A6-FA12A0780A79}" type="slidenum">
              <a:rPr lang="tr-TR"/>
              <a:pPr/>
              <a:t>‹#›</a:t>
            </a:fld>
            <a:endParaRPr lang="tr-TR"/>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29327BD-15AE-42C7-9F58-476AECDF7D17}" type="slidenum">
              <a:rPr lang="tr-TR"/>
              <a:pPr/>
              <a:t>‹#›</a:t>
            </a:fld>
            <a:endParaRPr lang="tr-TR"/>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7316A51-749F-4F26-AFB4-90B1C5DD0453}" type="slidenum">
              <a:rPr lang="tr-TR"/>
              <a:pPr/>
              <a:t>‹#›</a:t>
            </a:fld>
            <a:endParaRPr lang="tr-TR"/>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FC65C1A5-F708-4B31-A7E6-56771308CC23}" type="slidenum">
              <a:rPr lang="tr-TR"/>
              <a:pPr/>
              <a:t>‹#›</a:t>
            </a:fld>
            <a:endParaRPr lang="tr-TR"/>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0790D08D-0C48-4B99-A2E1-44A01742BBAA}" type="slidenum">
              <a:rPr lang="tr-TR"/>
              <a:pPr/>
              <a:t>‹#›</a:t>
            </a:fld>
            <a:endParaRPr lang="tr-TR"/>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6271EF94-4C3E-4CEC-AA1F-DDECB10C33AE}" type="slidenum">
              <a:rPr lang="tr-TR"/>
              <a:pPr/>
              <a:t>‹#›</a:t>
            </a:fld>
            <a:endParaRPr lang="tr-TR"/>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5B437B8-B4F9-4D0E-86B3-B424791FC611}" type="slidenum">
              <a:rPr lang="tr-TR"/>
              <a:pPr/>
              <a:t>‹#›</a:t>
            </a:fld>
            <a:endParaRPr lang="tr-TR"/>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614325C-404A-4256-863C-261EFF87E5A1}" type="slidenum">
              <a:rPr lang="tr-TR"/>
              <a:pPr/>
              <a:t>‹#›</a:t>
            </a:fld>
            <a:endParaRPr lang="tr-TR"/>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457200" y="992188"/>
            <a:ext cx="8153400" cy="1600200"/>
            <a:chOff x="288" y="625"/>
            <a:chExt cx="5136" cy="1008"/>
          </a:xfrm>
        </p:grpSpPr>
        <p:sp>
          <p:nvSpPr>
            <p:cNvPr id="64515"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tr-TR"/>
            </a:p>
          </p:txBody>
        </p:sp>
        <p:sp>
          <p:nvSpPr>
            <p:cNvPr id="64516"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tr-TR"/>
            </a:p>
          </p:txBody>
        </p:sp>
        <p:sp>
          <p:nvSpPr>
            <p:cNvPr id="64517"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tr-TR"/>
            </a:p>
          </p:txBody>
        </p:sp>
        <p:sp>
          <p:nvSpPr>
            <p:cNvPr id="64518"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tr-TR"/>
            </a:p>
          </p:txBody>
        </p:sp>
      </p:grpSp>
      <p:sp>
        <p:nvSpPr>
          <p:cNvPr id="64519"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tr-TR" smtClean="0"/>
              <a:t>Asıl başlık biçemi için tıklatın</a:t>
            </a:r>
          </a:p>
        </p:txBody>
      </p:sp>
      <p:sp>
        <p:nvSpPr>
          <p:cNvPr id="64520"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4521"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pitchFamily="34" charset="0"/>
              </a:defRPr>
            </a:lvl1pPr>
          </a:lstStyle>
          <a:p>
            <a:endParaRPr lang="tr-TR"/>
          </a:p>
        </p:txBody>
      </p:sp>
      <p:sp>
        <p:nvSpPr>
          <p:cNvPr id="64522"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pitchFamily="34" charset="0"/>
              </a:defRPr>
            </a:lvl1pPr>
          </a:lstStyle>
          <a:p>
            <a:endParaRPr lang="tr-TR"/>
          </a:p>
        </p:txBody>
      </p:sp>
      <p:sp>
        <p:nvSpPr>
          <p:cNvPr id="64523"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pitchFamily="34" charset="0"/>
              </a:defRPr>
            </a:lvl1pPr>
          </a:lstStyle>
          <a:p>
            <a:fld id="{69B5E6BC-563D-41D3-AFB4-748256E32360}"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p:cover dir="rd"/>
  </p:transition>
  <p:hf hdr="0" ftr="0" dt="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slideLayout" Target="../slideLayouts/slideLayout2.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4"/>
          </p:nvPr>
        </p:nvSpPr>
        <p:spPr/>
        <p:txBody>
          <a:bodyPr/>
          <a:lstStyle/>
          <a:p>
            <a:fld id="{C8FCA28D-8AAC-4638-93ED-F09748916822}" type="slidenum">
              <a:rPr lang="tr-TR"/>
              <a:pPr/>
              <a:t>1</a:t>
            </a:fld>
            <a:endParaRPr lang="tr-TR"/>
          </a:p>
        </p:txBody>
      </p:sp>
      <p:sp>
        <p:nvSpPr>
          <p:cNvPr id="2050" name="Rectangle 2"/>
          <p:cNvSpPr>
            <a:spLocks noGrp="1" noChangeArrowheads="1"/>
          </p:cNvSpPr>
          <p:nvPr>
            <p:ph type="ctrTitle"/>
          </p:nvPr>
        </p:nvSpPr>
        <p:spPr>
          <a:xfrm>
            <a:off x="642910" y="1071546"/>
            <a:ext cx="7772400" cy="1143000"/>
          </a:xfrm>
        </p:spPr>
        <p:txBody>
          <a:bodyPr/>
          <a:lstStyle/>
          <a:p>
            <a:pPr algn="ctr"/>
            <a:r>
              <a:rPr lang="tr-TR" sz="2800" dirty="0" smtClean="0"/>
              <a:t>15 Mayıs  2011</a:t>
            </a:r>
            <a:br>
              <a:rPr lang="tr-TR" sz="2800" dirty="0" smtClean="0"/>
            </a:br>
            <a:r>
              <a:rPr lang="tr-TR" sz="2800" dirty="0" smtClean="0"/>
              <a:t>Üniversite Hastanelerinde Sağlık Yönetimi ve İşletmeciliği Sempozyumu </a:t>
            </a:r>
            <a:endParaRPr lang="tr-TR" sz="2800" dirty="0"/>
          </a:p>
        </p:txBody>
      </p:sp>
      <p:sp>
        <p:nvSpPr>
          <p:cNvPr id="2051" name="Rectangle 3"/>
          <p:cNvSpPr>
            <a:spLocks noGrp="1" noChangeArrowheads="1"/>
          </p:cNvSpPr>
          <p:nvPr>
            <p:ph type="subTitle" idx="1"/>
          </p:nvPr>
        </p:nvSpPr>
        <p:spPr>
          <a:xfrm>
            <a:off x="1285852" y="3643314"/>
            <a:ext cx="6400800" cy="1752600"/>
          </a:xfrm>
        </p:spPr>
        <p:txBody>
          <a:bodyPr/>
          <a:lstStyle/>
          <a:p>
            <a:r>
              <a:rPr lang="tr-TR" sz="2800" dirty="0"/>
              <a:t>SAĞLIK </a:t>
            </a:r>
            <a:r>
              <a:rPr lang="tr-TR" sz="2800" dirty="0" smtClean="0"/>
              <a:t>HİZMETİ SUNUMUNDA</a:t>
            </a:r>
          </a:p>
          <a:p>
            <a:r>
              <a:rPr lang="tr-TR" sz="2800" dirty="0" smtClean="0"/>
              <a:t>SAĞLIK İŞLETMECİLİĞİ</a:t>
            </a:r>
          </a:p>
          <a:p>
            <a:r>
              <a:rPr lang="tr-TR" sz="2800" dirty="0" smtClean="0"/>
              <a:t>‘</a:t>
            </a:r>
            <a:r>
              <a:rPr lang="tr-TR" sz="2800" i="1" dirty="0" smtClean="0"/>
              <a:t>Özel Hastane İşletmeciliği </a:t>
            </a:r>
            <a:r>
              <a:rPr lang="tr-TR" sz="2800" dirty="0" smtClean="0"/>
              <a:t>‘</a:t>
            </a:r>
            <a:endParaRPr lang="tr-TR" sz="2800" dirty="0"/>
          </a:p>
          <a:p>
            <a:endParaRPr lang="tr-TR" dirty="0" smtClean="0">
              <a:solidFill>
                <a:schemeClr val="tx2"/>
              </a:solidFill>
              <a:effectLst>
                <a:outerShdw blurRad="38100" dist="38100" dir="2700000" algn="tl">
                  <a:srgbClr val="000000"/>
                </a:outerShdw>
              </a:effectLst>
              <a:latin typeface="Garamond" pitchFamily="18" charset="0"/>
            </a:endParaRPr>
          </a:p>
          <a:p>
            <a:r>
              <a:rPr lang="tr-TR" sz="2800" b="1" i="1" dirty="0" smtClean="0">
                <a:solidFill>
                  <a:schemeClr val="tx2"/>
                </a:solidFill>
                <a:effectLst>
                  <a:outerShdw blurRad="38100" dist="38100" dir="2700000" algn="tl">
                    <a:srgbClr val="000000"/>
                  </a:outerShdw>
                </a:effectLst>
                <a:latin typeface="Garamond" pitchFamily="18" charset="0"/>
              </a:rPr>
              <a:t>Dr. Murat KAYA</a:t>
            </a:r>
            <a:r>
              <a:rPr lang="tr-TR" dirty="0" smtClean="0">
                <a:solidFill>
                  <a:schemeClr val="tx2"/>
                </a:solidFill>
                <a:effectLst>
                  <a:outerShdw blurRad="38100" dist="38100" dir="2700000" algn="tl">
                    <a:srgbClr val="000000"/>
                  </a:outerShdw>
                </a:effectLst>
                <a:latin typeface="Garamond" pitchFamily="18" charset="0"/>
              </a:rPr>
              <a:t/>
            </a:r>
            <a:br>
              <a:rPr lang="tr-TR" dirty="0" smtClean="0">
                <a:solidFill>
                  <a:schemeClr val="tx2"/>
                </a:solidFill>
                <a:effectLst>
                  <a:outerShdw blurRad="38100" dist="38100" dir="2700000" algn="tl">
                    <a:srgbClr val="000000"/>
                  </a:outerShdw>
                </a:effectLst>
                <a:latin typeface="Garamond" pitchFamily="18" charset="0"/>
              </a:rPr>
            </a:br>
            <a:endParaRPr lang="tr-TR" sz="1600" dirty="0" smtClean="0">
              <a:solidFill>
                <a:schemeClr val="tx2"/>
              </a:solidFill>
              <a:effectLst>
                <a:outerShdw blurRad="38100" dist="38100" dir="2700000" algn="tl">
                  <a:srgbClr val="000000"/>
                </a:outerShdw>
              </a:effectLst>
              <a:latin typeface="Garamond" pitchFamily="18" charset="0"/>
            </a:endParaRPr>
          </a:p>
          <a:p>
            <a:endParaRPr lang="tr-TR" dirty="0"/>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0697D48F-3B0A-4C32-9B6E-E5BC6E8E99BA}" type="slidenum">
              <a:rPr lang="tr-TR"/>
              <a:pPr/>
              <a:t>10</a:t>
            </a:fld>
            <a:endParaRPr lang="tr-TR"/>
          </a:p>
        </p:txBody>
      </p:sp>
      <p:sp>
        <p:nvSpPr>
          <p:cNvPr id="8" name="Rectangle 2"/>
          <p:cNvSpPr>
            <a:spLocks noGrp="1" noChangeArrowheads="1"/>
          </p:cNvSpPr>
          <p:nvPr>
            <p:ph type="title"/>
          </p:nvPr>
        </p:nvSpPr>
        <p:spPr>
          <a:xfrm>
            <a:off x="1143000" y="404813"/>
            <a:ext cx="8610600" cy="576262"/>
          </a:xfrm>
        </p:spPr>
        <p:txBody>
          <a:bodyPr/>
          <a:lstStyle/>
          <a:p>
            <a:pPr algn="l">
              <a:defRPr/>
            </a:pPr>
            <a:r>
              <a:rPr lang="tr-TR" sz="2800" b="1" dirty="0" smtClean="0">
                <a:solidFill>
                  <a:srgbClr val="FFFF00"/>
                </a:solidFill>
              </a:rPr>
              <a:t>Roller Önemli</a:t>
            </a:r>
          </a:p>
        </p:txBody>
      </p:sp>
      <p:sp>
        <p:nvSpPr>
          <p:cNvPr id="9" name="Rectangle 3"/>
          <p:cNvSpPr txBox="1">
            <a:spLocks noChangeArrowheads="1"/>
          </p:cNvSpPr>
          <p:nvPr/>
        </p:nvSpPr>
        <p:spPr bwMode="auto">
          <a:xfrm>
            <a:off x="415925" y="1304925"/>
            <a:ext cx="9172575" cy="52927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kumimoji="0" lang="tr-TR" sz="1400" b="0" i="0" u="none" strike="noStrike" kern="0" cap="none" spc="0" normalizeH="0" baseline="0" noProof="0" smtClean="0">
                <a:ln>
                  <a:noFill/>
                </a:ln>
                <a:solidFill>
                  <a:schemeClr val="tx1"/>
                </a:solidFill>
                <a:effectLst/>
                <a:uLnTx/>
                <a:uFillTx/>
                <a:latin typeface="+mn-lt"/>
                <a:ea typeface="+mn-ea"/>
                <a:cs typeface="+mn-cs"/>
              </a:rPr>
              <a:t>Yönetim Kurulu, en üst seviyede karar alma, yürütme ve temsil mercii olarak kurumu yönlendiren en önemli stratejik organdır. </a:t>
            </a:r>
            <a:endParaRPr kumimoji="0" lang="tr-TR" sz="1400" b="0" i="1" u="none" strike="noStrike" kern="0" cap="none" spc="0" normalizeH="0" baseline="0" noProof="0" smtClean="0">
              <a:ln>
                <a:noFill/>
              </a:ln>
              <a:solidFill>
                <a:schemeClr val="tx1"/>
              </a:solidFill>
              <a:effectLst/>
              <a:uLnTx/>
              <a:uFillTx/>
              <a:latin typeface="+mn-lt"/>
              <a:ea typeface="+mn-ea"/>
              <a:cs typeface="+mn-cs"/>
            </a:endParaRPr>
          </a:p>
        </p:txBody>
      </p:sp>
      <p:sp>
        <p:nvSpPr>
          <p:cNvPr id="10" name="Rectangle 38"/>
          <p:cNvSpPr>
            <a:spLocks noChangeArrowheads="1"/>
          </p:cNvSpPr>
          <p:nvPr/>
        </p:nvSpPr>
        <p:spPr bwMode="blackWhite">
          <a:xfrm>
            <a:off x="-15875" y="2362200"/>
            <a:ext cx="1223963" cy="635000"/>
          </a:xfrm>
          <a:prstGeom prst="rect">
            <a:avLst/>
          </a:prstGeom>
          <a:solidFill>
            <a:srgbClr val="1D0A46"/>
          </a:solidFill>
          <a:ln w="12700">
            <a:solidFill>
              <a:schemeClr val="tx1"/>
            </a:solidFill>
            <a:miter lim="800000"/>
            <a:headEnd/>
            <a:tailEnd/>
          </a:ln>
        </p:spPr>
        <p:txBody>
          <a:bodyPr wrap="none" anchor="ctr"/>
          <a:lstStyle/>
          <a:p>
            <a:endParaRPr lang="tr-TR" sz="1400"/>
          </a:p>
        </p:txBody>
      </p:sp>
      <p:grpSp>
        <p:nvGrpSpPr>
          <p:cNvPr id="11" name="Group 40"/>
          <p:cNvGrpSpPr>
            <a:grpSpLocks/>
          </p:cNvGrpSpPr>
          <p:nvPr/>
        </p:nvGrpSpPr>
        <p:grpSpPr bwMode="auto">
          <a:xfrm>
            <a:off x="203200" y="2435225"/>
            <a:ext cx="717550" cy="504825"/>
            <a:chOff x="1279" y="818"/>
            <a:chExt cx="457" cy="318"/>
          </a:xfrm>
        </p:grpSpPr>
        <p:sp>
          <p:nvSpPr>
            <p:cNvPr id="12" name="Freeform 41"/>
            <p:cNvSpPr>
              <a:spLocks/>
            </p:cNvSpPr>
            <p:nvPr/>
          </p:nvSpPr>
          <p:spPr bwMode="auto">
            <a:xfrm>
              <a:off x="1284" y="818"/>
              <a:ext cx="145" cy="143"/>
            </a:xfrm>
            <a:custGeom>
              <a:avLst/>
              <a:gdLst>
                <a:gd name="T0" fmla="*/ 118 w 1451"/>
                <a:gd name="T1" fmla="*/ 46 h 1433"/>
                <a:gd name="T2" fmla="*/ 107 w 1451"/>
                <a:gd name="T3" fmla="*/ 34 h 1433"/>
                <a:gd name="T4" fmla="*/ 93 w 1451"/>
                <a:gd name="T5" fmla="*/ 24 h 1433"/>
                <a:gd name="T6" fmla="*/ 77 w 1451"/>
                <a:gd name="T7" fmla="*/ 20 h 1433"/>
                <a:gd name="T8" fmla="*/ 57 w 1451"/>
                <a:gd name="T9" fmla="*/ 22 h 1433"/>
                <a:gd name="T10" fmla="*/ 40 w 1451"/>
                <a:gd name="T11" fmla="*/ 32 h 1433"/>
                <a:gd name="T12" fmla="*/ 27 w 1451"/>
                <a:gd name="T13" fmla="*/ 47 h 1433"/>
                <a:gd name="T14" fmla="*/ 21 w 1451"/>
                <a:gd name="T15" fmla="*/ 66 h 1433"/>
                <a:gd name="T16" fmla="*/ 23 w 1451"/>
                <a:gd name="T17" fmla="*/ 87 h 1433"/>
                <a:gd name="T18" fmla="*/ 33 w 1451"/>
                <a:gd name="T19" fmla="*/ 104 h 1433"/>
                <a:gd name="T20" fmla="*/ 48 w 1451"/>
                <a:gd name="T21" fmla="*/ 117 h 1433"/>
                <a:gd name="T22" fmla="*/ 67 w 1451"/>
                <a:gd name="T23" fmla="*/ 123 h 1433"/>
                <a:gd name="T24" fmla="*/ 88 w 1451"/>
                <a:gd name="T25" fmla="*/ 121 h 1433"/>
                <a:gd name="T26" fmla="*/ 106 w 1451"/>
                <a:gd name="T27" fmla="*/ 111 h 1433"/>
                <a:gd name="T28" fmla="*/ 118 w 1451"/>
                <a:gd name="T29" fmla="*/ 96 h 1433"/>
                <a:gd name="T30" fmla="*/ 124 w 1451"/>
                <a:gd name="T31" fmla="*/ 77 h 1433"/>
                <a:gd name="T32" fmla="*/ 123 w 1451"/>
                <a:gd name="T33" fmla="*/ 61 h 1433"/>
                <a:gd name="T34" fmla="*/ 143 w 1451"/>
                <a:gd name="T35" fmla="*/ 56 h 1433"/>
                <a:gd name="T36" fmla="*/ 145 w 1451"/>
                <a:gd name="T37" fmla="*/ 67 h 1433"/>
                <a:gd name="T38" fmla="*/ 145 w 1451"/>
                <a:gd name="T39" fmla="*/ 79 h 1433"/>
                <a:gd name="T40" fmla="*/ 142 w 1451"/>
                <a:gd name="T41" fmla="*/ 92 h 1433"/>
                <a:gd name="T42" fmla="*/ 131 w 1451"/>
                <a:gd name="T43" fmla="*/ 96 h 1433"/>
                <a:gd name="T44" fmla="*/ 136 w 1451"/>
                <a:gd name="T45" fmla="*/ 99 h 1433"/>
                <a:gd name="T46" fmla="*/ 138 w 1451"/>
                <a:gd name="T47" fmla="*/ 101 h 1433"/>
                <a:gd name="T48" fmla="*/ 136 w 1451"/>
                <a:gd name="T49" fmla="*/ 104 h 1433"/>
                <a:gd name="T50" fmla="*/ 128 w 1451"/>
                <a:gd name="T51" fmla="*/ 103 h 1433"/>
                <a:gd name="T52" fmla="*/ 123 w 1451"/>
                <a:gd name="T53" fmla="*/ 110 h 1433"/>
                <a:gd name="T54" fmla="*/ 115 w 1451"/>
                <a:gd name="T55" fmla="*/ 118 h 1433"/>
                <a:gd name="T56" fmla="*/ 107 w 1451"/>
                <a:gd name="T57" fmla="*/ 124 h 1433"/>
                <a:gd name="T58" fmla="*/ 99 w 1451"/>
                <a:gd name="T59" fmla="*/ 128 h 1433"/>
                <a:gd name="T60" fmla="*/ 89 w 1451"/>
                <a:gd name="T61" fmla="*/ 131 h 1433"/>
                <a:gd name="T62" fmla="*/ 79 w 1451"/>
                <a:gd name="T63" fmla="*/ 133 h 1433"/>
                <a:gd name="T64" fmla="*/ 69 w 1451"/>
                <a:gd name="T65" fmla="*/ 134 h 1433"/>
                <a:gd name="T66" fmla="*/ 58 w 1451"/>
                <a:gd name="T67" fmla="*/ 132 h 1433"/>
                <a:gd name="T68" fmla="*/ 48 w 1451"/>
                <a:gd name="T69" fmla="*/ 129 h 1433"/>
                <a:gd name="T70" fmla="*/ 39 w 1451"/>
                <a:gd name="T71" fmla="*/ 123 h 1433"/>
                <a:gd name="T72" fmla="*/ 29 w 1451"/>
                <a:gd name="T73" fmla="*/ 117 h 1433"/>
                <a:gd name="T74" fmla="*/ 21 w 1451"/>
                <a:gd name="T75" fmla="*/ 107 h 1433"/>
                <a:gd name="T76" fmla="*/ 15 w 1451"/>
                <a:gd name="T77" fmla="*/ 98 h 1433"/>
                <a:gd name="T78" fmla="*/ 11 w 1451"/>
                <a:gd name="T79" fmla="*/ 87 h 1433"/>
                <a:gd name="T80" fmla="*/ 9 w 1451"/>
                <a:gd name="T81" fmla="*/ 76 h 1433"/>
                <a:gd name="T82" fmla="*/ 9 w 1451"/>
                <a:gd name="T83" fmla="*/ 66 h 1433"/>
                <a:gd name="T84" fmla="*/ 12 w 1451"/>
                <a:gd name="T85" fmla="*/ 54 h 1433"/>
                <a:gd name="T86" fmla="*/ 16 w 1451"/>
                <a:gd name="T87" fmla="*/ 42 h 1433"/>
                <a:gd name="T88" fmla="*/ 22 w 1451"/>
                <a:gd name="T89" fmla="*/ 34 h 1433"/>
                <a:gd name="T90" fmla="*/ 28 w 1451"/>
                <a:gd name="T91" fmla="*/ 26 h 1433"/>
                <a:gd name="T92" fmla="*/ 36 w 1451"/>
                <a:gd name="T93" fmla="*/ 20 h 1433"/>
                <a:gd name="T94" fmla="*/ 46 w 1451"/>
                <a:gd name="T95" fmla="*/ 14 h 1433"/>
                <a:gd name="T96" fmla="*/ 56 w 1451"/>
                <a:gd name="T97" fmla="*/ 11 h 1433"/>
                <a:gd name="T98" fmla="*/ 66 w 1451"/>
                <a:gd name="T99" fmla="*/ 8 h 1433"/>
                <a:gd name="T100" fmla="*/ 77 w 1451"/>
                <a:gd name="T101" fmla="*/ 8 h 1433"/>
                <a:gd name="T102" fmla="*/ 89 w 1451"/>
                <a:gd name="T103" fmla="*/ 10 h 1433"/>
                <a:gd name="T104" fmla="*/ 100 w 1451"/>
                <a:gd name="T105" fmla="*/ 14 h 1433"/>
                <a:gd name="T106" fmla="*/ 109 w 1451"/>
                <a:gd name="T107" fmla="*/ 20 h 1433"/>
                <a:gd name="T108" fmla="*/ 118 w 1451"/>
                <a:gd name="T109" fmla="*/ 27 h 1433"/>
                <a:gd name="T110" fmla="*/ 124 w 1451"/>
                <a:gd name="T111" fmla="*/ 34 h 1433"/>
                <a:gd name="T112" fmla="*/ 130 w 1451"/>
                <a:gd name="T113" fmla="*/ 44 h 1433"/>
                <a:gd name="T114" fmla="*/ 134 w 1451"/>
                <a:gd name="T115" fmla="*/ 53 h 1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1"/>
                <a:gd name="T175" fmla="*/ 0 h 1433"/>
                <a:gd name="T176" fmla="*/ 1451 w 1451"/>
                <a:gd name="T177" fmla="*/ 1433 h 14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1" h="1433">
                  <a:moveTo>
                    <a:pt x="1225" y="582"/>
                  </a:moveTo>
                  <a:lnTo>
                    <a:pt x="1212" y="541"/>
                  </a:lnTo>
                  <a:lnTo>
                    <a:pt x="1195" y="502"/>
                  </a:lnTo>
                  <a:lnTo>
                    <a:pt x="1177" y="465"/>
                  </a:lnTo>
                  <a:lnTo>
                    <a:pt x="1155" y="430"/>
                  </a:lnTo>
                  <a:lnTo>
                    <a:pt x="1131" y="397"/>
                  </a:lnTo>
                  <a:lnTo>
                    <a:pt x="1104" y="365"/>
                  </a:lnTo>
                  <a:lnTo>
                    <a:pt x="1074" y="336"/>
                  </a:lnTo>
                  <a:lnTo>
                    <a:pt x="1043" y="309"/>
                  </a:lnTo>
                  <a:lnTo>
                    <a:pt x="1009" y="285"/>
                  </a:lnTo>
                  <a:lnTo>
                    <a:pt x="973" y="264"/>
                  </a:lnTo>
                  <a:lnTo>
                    <a:pt x="935" y="245"/>
                  </a:lnTo>
                  <a:lnTo>
                    <a:pt x="897" y="229"/>
                  </a:lnTo>
                  <a:lnTo>
                    <a:pt x="856" y="218"/>
                  </a:lnTo>
                  <a:lnTo>
                    <a:pt x="814" y="208"/>
                  </a:lnTo>
                  <a:lnTo>
                    <a:pt x="770" y="203"/>
                  </a:lnTo>
                  <a:lnTo>
                    <a:pt x="727" y="201"/>
                  </a:lnTo>
                  <a:lnTo>
                    <a:pt x="673" y="204"/>
                  </a:lnTo>
                  <a:lnTo>
                    <a:pt x="622" y="211"/>
                  </a:lnTo>
                  <a:lnTo>
                    <a:pt x="573" y="224"/>
                  </a:lnTo>
                  <a:lnTo>
                    <a:pt x="526" y="242"/>
                  </a:lnTo>
                  <a:lnTo>
                    <a:pt x="480" y="264"/>
                  </a:lnTo>
                  <a:lnTo>
                    <a:pt x="438" y="289"/>
                  </a:lnTo>
                  <a:lnTo>
                    <a:pt x="399" y="319"/>
                  </a:lnTo>
                  <a:lnTo>
                    <a:pt x="362" y="353"/>
                  </a:lnTo>
                  <a:lnTo>
                    <a:pt x="329" y="389"/>
                  </a:lnTo>
                  <a:lnTo>
                    <a:pt x="298" y="429"/>
                  </a:lnTo>
                  <a:lnTo>
                    <a:pt x="273" y="471"/>
                  </a:lnTo>
                  <a:lnTo>
                    <a:pt x="251" y="517"/>
                  </a:lnTo>
                  <a:lnTo>
                    <a:pt x="234" y="564"/>
                  </a:lnTo>
                  <a:lnTo>
                    <a:pt x="221" y="613"/>
                  </a:lnTo>
                  <a:lnTo>
                    <a:pt x="214" y="665"/>
                  </a:lnTo>
                  <a:lnTo>
                    <a:pt x="211" y="718"/>
                  </a:lnTo>
                  <a:lnTo>
                    <a:pt x="214" y="771"/>
                  </a:lnTo>
                  <a:lnTo>
                    <a:pt x="221" y="823"/>
                  </a:lnTo>
                  <a:lnTo>
                    <a:pt x="234" y="872"/>
                  </a:lnTo>
                  <a:lnTo>
                    <a:pt x="251" y="919"/>
                  </a:lnTo>
                  <a:lnTo>
                    <a:pt x="273" y="965"/>
                  </a:lnTo>
                  <a:lnTo>
                    <a:pt x="298" y="1007"/>
                  </a:lnTo>
                  <a:lnTo>
                    <a:pt x="329" y="1047"/>
                  </a:lnTo>
                  <a:lnTo>
                    <a:pt x="362" y="1083"/>
                  </a:lnTo>
                  <a:lnTo>
                    <a:pt x="399" y="1117"/>
                  </a:lnTo>
                  <a:lnTo>
                    <a:pt x="438" y="1147"/>
                  </a:lnTo>
                  <a:lnTo>
                    <a:pt x="480" y="1172"/>
                  </a:lnTo>
                  <a:lnTo>
                    <a:pt x="526" y="1194"/>
                  </a:lnTo>
                  <a:lnTo>
                    <a:pt x="573" y="1212"/>
                  </a:lnTo>
                  <a:lnTo>
                    <a:pt x="622" y="1225"/>
                  </a:lnTo>
                  <a:lnTo>
                    <a:pt x="673" y="1232"/>
                  </a:lnTo>
                  <a:lnTo>
                    <a:pt x="727" y="1235"/>
                  </a:lnTo>
                  <a:lnTo>
                    <a:pt x="780" y="1232"/>
                  </a:lnTo>
                  <a:lnTo>
                    <a:pt x="831" y="1225"/>
                  </a:lnTo>
                  <a:lnTo>
                    <a:pt x="880" y="1212"/>
                  </a:lnTo>
                  <a:lnTo>
                    <a:pt x="928" y="1194"/>
                  </a:lnTo>
                  <a:lnTo>
                    <a:pt x="973" y="1172"/>
                  </a:lnTo>
                  <a:lnTo>
                    <a:pt x="1016" y="1147"/>
                  </a:lnTo>
                  <a:lnTo>
                    <a:pt x="1056" y="1117"/>
                  </a:lnTo>
                  <a:lnTo>
                    <a:pt x="1092" y="1083"/>
                  </a:lnTo>
                  <a:lnTo>
                    <a:pt x="1126" y="1047"/>
                  </a:lnTo>
                  <a:lnTo>
                    <a:pt x="1155" y="1007"/>
                  </a:lnTo>
                  <a:lnTo>
                    <a:pt x="1181" y="965"/>
                  </a:lnTo>
                  <a:lnTo>
                    <a:pt x="1203" y="919"/>
                  </a:lnTo>
                  <a:lnTo>
                    <a:pt x="1221" y="872"/>
                  </a:lnTo>
                  <a:lnTo>
                    <a:pt x="1233" y="823"/>
                  </a:lnTo>
                  <a:lnTo>
                    <a:pt x="1240" y="771"/>
                  </a:lnTo>
                  <a:lnTo>
                    <a:pt x="1244" y="718"/>
                  </a:lnTo>
                  <a:lnTo>
                    <a:pt x="1242" y="684"/>
                  </a:lnTo>
                  <a:lnTo>
                    <a:pt x="1239" y="649"/>
                  </a:lnTo>
                  <a:lnTo>
                    <a:pt x="1233" y="615"/>
                  </a:lnTo>
                  <a:lnTo>
                    <a:pt x="1225" y="582"/>
                  </a:lnTo>
                  <a:lnTo>
                    <a:pt x="1343" y="554"/>
                  </a:lnTo>
                  <a:lnTo>
                    <a:pt x="1346" y="568"/>
                  </a:lnTo>
                  <a:lnTo>
                    <a:pt x="1433" y="560"/>
                  </a:lnTo>
                  <a:lnTo>
                    <a:pt x="1435" y="607"/>
                  </a:lnTo>
                  <a:lnTo>
                    <a:pt x="1358" y="635"/>
                  </a:lnTo>
                  <a:lnTo>
                    <a:pt x="1359" y="660"/>
                  </a:lnTo>
                  <a:lnTo>
                    <a:pt x="1451" y="675"/>
                  </a:lnTo>
                  <a:lnTo>
                    <a:pt x="1451" y="725"/>
                  </a:lnTo>
                  <a:lnTo>
                    <a:pt x="1359" y="734"/>
                  </a:lnTo>
                  <a:lnTo>
                    <a:pt x="1354" y="777"/>
                  </a:lnTo>
                  <a:lnTo>
                    <a:pt x="1446" y="796"/>
                  </a:lnTo>
                  <a:lnTo>
                    <a:pt x="1442" y="844"/>
                  </a:lnTo>
                  <a:lnTo>
                    <a:pt x="1348" y="853"/>
                  </a:lnTo>
                  <a:lnTo>
                    <a:pt x="1335" y="890"/>
                  </a:lnTo>
                  <a:lnTo>
                    <a:pt x="1416" y="918"/>
                  </a:lnTo>
                  <a:lnTo>
                    <a:pt x="1399" y="970"/>
                  </a:lnTo>
                  <a:lnTo>
                    <a:pt x="1311" y="949"/>
                  </a:lnTo>
                  <a:lnTo>
                    <a:pt x="1304" y="962"/>
                  </a:lnTo>
                  <a:lnTo>
                    <a:pt x="1307" y="964"/>
                  </a:lnTo>
                  <a:lnTo>
                    <a:pt x="1316" y="969"/>
                  </a:lnTo>
                  <a:lnTo>
                    <a:pt x="1328" y="977"/>
                  </a:lnTo>
                  <a:lnTo>
                    <a:pt x="1343" y="985"/>
                  </a:lnTo>
                  <a:lnTo>
                    <a:pt x="1356" y="994"/>
                  </a:lnTo>
                  <a:lnTo>
                    <a:pt x="1369" y="1003"/>
                  </a:lnTo>
                  <a:lnTo>
                    <a:pt x="1377" y="1009"/>
                  </a:lnTo>
                  <a:lnTo>
                    <a:pt x="1380" y="1012"/>
                  </a:lnTo>
                  <a:lnTo>
                    <a:pt x="1379" y="1015"/>
                  </a:lnTo>
                  <a:lnTo>
                    <a:pt x="1375" y="1022"/>
                  </a:lnTo>
                  <a:lnTo>
                    <a:pt x="1371" y="1029"/>
                  </a:lnTo>
                  <a:lnTo>
                    <a:pt x="1365" y="1037"/>
                  </a:lnTo>
                  <a:lnTo>
                    <a:pt x="1358" y="1046"/>
                  </a:lnTo>
                  <a:lnTo>
                    <a:pt x="1354" y="1053"/>
                  </a:lnTo>
                  <a:lnTo>
                    <a:pt x="1350" y="1058"/>
                  </a:lnTo>
                  <a:lnTo>
                    <a:pt x="1349" y="1060"/>
                  </a:lnTo>
                  <a:lnTo>
                    <a:pt x="1277" y="1034"/>
                  </a:lnTo>
                  <a:lnTo>
                    <a:pt x="1259" y="1051"/>
                  </a:lnTo>
                  <a:lnTo>
                    <a:pt x="1325" y="1105"/>
                  </a:lnTo>
                  <a:lnTo>
                    <a:pt x="1299" y="1145"/>
                  </a:lnTo>
                  <a:lnTo>
                    <a:pt x="1226" y="1107"/>
                  </a:lnTo>
                  <a:lnTo>
                    <a:pt x="1209" y="1119"/>
                  </a:lnTo>
                  <a:lnTo>
                    <a:pt x="1263" y="1190"/>
                  </a:lnTo>
                  <a:lnTo>
                    <a:pt x="1223" y="1229"/>
                  </a:lnTo>
                  <a:lnTo>
                    <a:pt x="1151" y="1181"/>
                  </a:lnTo>
                  <a:lnTo>
                    <a:pt x="1131" y="1194"/>
                  </a:lnTo>
                  <a:lnTo>
                    <a:pt x="1180" y="1267"/>
                  </a:lnTo>
                  <a:lnTo>
                    <a:pt x="1133" y="1301"/>
                  </a:lnTo>
                  <a:lnTo>
                    <a:pt x="1075" y="1240"/>
                  </a:lnTo>
                  <a:lnTo>
                    <a:pt x="1058" y="1249"/>
                  </a:lnTo>
                  <a:lnTo>
                    <a:pt x="1087" y="1340"/>
                  </a:lnTo>
                  <a:lnTo>
                    <a:pt x="1050" y="1363"/>
                  </a:lnTo>
                  <a:lnTo>
                    <a:pt x="990" y="1285"/>
                  </a:lnTo>
                  <a:lnTo>
                    <a:pt x="969" y="1287"/>
                  </a:lnTo>
                  <a:lnTo>
                    <a:pt x="990" y="1387"/>
                  </a:lnTo>
                  <a:lnTo>
                    <a:pt x="940" y="1403"/>
                  </a:lnTo>
                  <a:lnTo>
                    <a:pt x="888" y="1317"/>
                  </a:lnTo>
                  <a:lnTo>
                    <a:pt x="866" y="1317"/>
                  </a:lnTo>
                  <a:lnTo>
                    <a:pt x="868" y="1428"/>
                  </a:lnTo>
                  <a:lnTo>
                    <a:pt x="824" y="1429"/>
                  </a:lnTo>
                  <a:lnTo>
                    <a:pt x="787" y="1334"/>
                  </a:lnTo>
                  <a:lnTo>
                    <a:pt x="770" y="1335"/>
                  </a:lnTo>
                  <a:lnTo>
                    <a:pt x="750" y="1433"/>
                  </a:lnTo>
                  <a:lnTo>
                    <a:pt x="691" y="1432"/>
                  </a:lnTo>
                  <a:lnTo>
                    <a:pt x="686" y="1338"/>
                  </a:lnTo>
                  <a:lnTo>
                    <a:pt x="661" y="1338"/>
                  </a:lnTo>
                  <a:lnTo>
                    <a:pt x="642" y="1419"/>
                  </a:lnTo>
                  <a:lnTo>
                    <a:pt x="583" y="1336"/>
                  </a:lnTo>
                  <a:lnTo>
                    <a:pt x="581" y="1321"/>
                  </a:lnTo>
                  <a:lnTo>
                    <a:pt x="558" y="1315"/>
                  </a:lnTo>
                  <a:lnTo>
                    <a:pt x="507" y="1397"/>
                  </a:lnTo>
                  <a:lnTo>
                    <a:pt x="449" y="1378"/>
                  </a:lnTo>
                  <a:lnTo>
                    <a:pt x="479" y="1289"/>
                  </a:lnTo>
                  <a:lnTo>
                    <a:pt x="456" y="1276"/>
                  </a:lnTo>
                  <a:lnTo>
                    <a:pt x="390" y="1351"/>
                  </a:lnTo>
                  <a:lnTo>
                    <a:pt x="346" y="1323"/>
                  </a:lnTo>
                  <a:lnTo>
                    <a:pt x="387" y="1236"/>
                  </a:lnTo>
                  <a:lnTo>
                    <a:pt x="364" y="1219"/>
                  </a:lnTo>
                  <a:lnTo>
                    <a:pt x="283" y="1283"/>
                  </a:lnTo>
                  <a:lnTo>
                    <a:pt x="245" y="1245"/>
                  </a:lnTo>
                  <a:lnTo>
                    <a:pt x="292" y="1169"/>
                  </a:lnTo>
                  <a:lnTo>
                    <a:pt x="266" y="1140"/>
                  </a:lnTo>
                  <a:lnTo>
                    <a:pt x="179" y="1186"/>
                  </a:lnTo>
                  <a:lnTo>
                    <a:pt x="146" y="1145"/>
                  </a:lnTo>
                  <a:lnTo>
                    <a:pt x="213" y="1076"/>
                  </a:lnTo>
                  <a:lnTo>
                    <a:pt x="192" y="1050"/>
                  </a:lnTo>
                  <a:lnTo>
                    <a:pt x="105" y="1081"/>
                  </a:lnTo>
                  <a:lnTo>
                    <a:pt x="76" y="1035"/>
                  </a:lnTo>
                  <a:lnTo>
                    <a:pt x="152" y="978"/>
                  </a:lnTo>
                  <a:lnTo>
                    <a:pt x="137" y="949"/>
                  </a:lnTo>
                  <a:lnTo>
                    <a:pt x="53" y="970"/>
                  </a:lnTo>
                  <a:lnTo>
                    <a:pt x="34" y="924"/>
                  </a:lnTo>
                  <a:lnTo>
                    <a:pt x="113" y="874"/>
                  </a:lnTo>
                  <a:lnTo>
                    <a:pt x="106" y="841"/>
                  </a:lnTo>
                  <a:lnTo>
                    <a:pt x="14" y="844"/>
                  </a:lnTo>
                  <a:lnTo>
                    <a:pt x="5" y="801"/>
                  </a:lnTo>
                  <a:lnTo>
                    <a:pt x="90" y="762"/>
                  </a:lnTo>
                  <a:lnTo>
                    <a:pt x="93" y="733"/>
                  </a:lnTo>
                  <a:lnTo>
                    <a:pt x="5" y="729"/>
                  </a:lnTo>
                  <a:lnTo>
                    <a:pt x="0" y="674"/>
                  </a:lnTo>
                  <a:lnTo>
                    <a:pt x="94" y="658"/>
                  </a:lnTo>
                  <a:lnTo>
                    <a:pt x="99" y="622"/>
                  </a:lnTo>
                  <a:lnTo>
                    <a:pt x="12" y="599"/>
                  </a:lnTo>
                  <a:lnTo>
                    <a:pt x="18" y="545"/>
                  </a:lnTo>
                  <a:lnTo>
                    <a:pt x="117" y="543"/>
                  </a:lnTo>
                  <a:lnTo>
                    <a:pt x="128" y="505"/>
                  </a:lnTo>
                  <a:lnTo>
                    <a:pt x="42" y="463"/>
                  </a:lnTo>
                  <a:lnTo>
                    <a:pt x="63" y="412"/>
                  </a:lnTo>
                  <a:lnTo>
                    <a:pt x="161" y="425"/>
                  </a:lnTo>
                  <a:lnTo>
                    <a:pt x="177" y="403"/>
                  </a:lnTo>
                  <a:lnTo>
                    <a:pt x="99" y="353"/>
                  </a:lnTo>
                  <a:lnTo>
                    <a:pt x="124" y="309"/>
                  </a:lnTo>
                  <a:lnTo>
                    <a:pt x="218" y="338"/>
                  </a:lnTo>
                  <a:lnTo>
                    <a:pt x="232" y="322"/>
                  </a:lnTo>
                  <a:lnTo>
                    <a:pt x="171" y="260"/>
                  </a:lnTo>
                  <a:lnTo>
                    <a:pt x="212" y="216"/>
                  </a:lnTo>
                  <a:lnTo>
                    <a:pt x="284" y="263"/>
                  </a:lnTo>
                  <a:lnTo>
                    <a:pt x="302" y="243"/>
                  </a:lnTo>
                  <a:lnTo>
                    <a:pt x="255" y="179"/>
                  </a:lnTo>
                  <a:lnTo>
                    <a:pt x="298" y="141"/>
                  </a:lnTo>
                  <a:lnTo>
                    <a:pt x="363" y="196"/>
                  </a:lnTo>
                  <a:lnTo>
                    <a:pt x="387" y="178"/>
                  </a:lnTo>
                  <a:lnTo>
                    <a:pt x="359" y="105"/>
                  </a:lnTo>
                  <a:lnTo>
                    <a:pt x="404" y="73"/>
                  </a:lnTo>
                  <a:lnTo>
                    <a:pt x="457" y="141"/>
                  </a:lnTo>
                  <a:lnTo>
                    <a:pt x="484" y="127"/>
                  </a:lnTo>
                  <a:lnTo>
                    <a:pt x="465" y="50"/>
                  </a:lnTo>
                  <a:lnTo>
                    <a:pt x="520" y="29"/>
                  </a:lnTo>
                  <a:lnTo>
                    <a:pt x="559" y="106"/>
                  </a:lnTo>
                  <a:lnTo>
                    <a:pt x="589" y="97"/>
                  </a:lnTo>
                  <a:lnTo>
                    <a:pt x="584" y="12"/>
                  </a:lnTo>
                  <a:lnTo>
                    <a:pt x="646" y="3"/>
                  </a:lnTo>
                  <a:lnTo>
                    <a:pt x="661" y="84"/>
                  </a:lnTo>
                  <a:lnTo>
                    <a:pt x="701" y="84"/>
                  </a:lnTo>
                  <a:lnTo>
                    <a:pt x="715" y="0"/>
                  </a:lnTo>
                  <a:lnTo>
                    <a:pt x="767" y="1"/>
                  </a:lnTo>
                  <a:lnTo>
                    <a:pt x="775" y="84"/>
                  </a:lnTo>
                  <a:lnTo>
                    <a:pt x="817" y="90"/>
                  </a:lnTo>
                  <a:lnTo>
                    <a:pt x="842" y="8"/>
                  </a:lnTo>
                  <a:lnTo>
                    <a:pt x="894" y="24"/>
                  </a:lnTo>
                  <a:lnTo>
                    <a:pt x="888" y="103"/>
                  </a:lnTo>
                  <a:lnTo>
                    <a:pt x="928" y="114"/>
                  </a:lnTo>
                  <a:lnTo>
                    <a:pt x="969" y="43"/>
                  </a:lnTo>
                  <a:lnTo>
                    <a:pt x="1017" y="64"/>
                  </a:lnTo>
                  <a:lnTo>
                    <a:pt x="997" y="141"/>
                  </a:lnTo>
                  <a:lnTo>
                    <a:pt x="1027" y="156"/>
                  </a:lnTo>
                  <a:lnTo>
                    <a:pt x="1083" y="92"/>
                  </a:lnTo>
                  <a:lnTo>
                    <a:pt x="1127" y="120"/>
                  </a:lnTo>
                  <a:lnTo>
                    <a:pt x="1095" y="200"/>
                  </a:lnTo>
                  <a:lnTo>
                    <a:pt x="1114" y="214"/>
                  </a:lnTo>
                  <a:lnTo>
                    <a:pt x="1180" y="158"/>
                  </a:lnTo>
                  <a:lnTo>
                    <a:pt x="1223" y="198"/>
                  </a:lnTo>
                  <a:lnTo>
                    <a:pt x="1176" y="266"/>
                  </a:lnTo>
                  <a:lnTo>
                    <a:pt x="1193" y="287"/>
                  </a:lnTo>
                  <a:lnTo>
                    <a:pt x="1261" y="242"/>
                  </a:lnTo>
                  <a:lnTo>
                    <a:pt x="1300" y="278"/>
                  </a:lnTo>
                  <a:lnTo>
                    <a:pt x="1242" y="343"/>
                  </a:lnTo>
                  <a:lnTo>
                    <a:pt x="1265" y="368"/>
                  </a:lnTo>
                  <a:lnTo>
                    <a:pt x="1333" y="330"/>
                  </a:lnTo>
                  <a:lnTo>
                    <a:pt x="1366" y="376"/>
                  </a:lnTo>
                  <a:lnTo>
                    <a:pt x="1302" y="436"/>
                  </a:lnTo>
                  <a:lnTo>
                    <a:pt x="1308" y="456"/>
                  </a:lnTo>
                  <a:lnTo>
                    <a:pt x="1399" y="450"/>
                  </a:lnTo>
                  <a:lnTo>
                    <a:pt x="1410" y="500"/>
                  </a:lnTo>
                  <a:lnTo>
                    <a:pt x="1340" y="534"/>
                  </a:lnTo>
                  <a:lnTo>
                    <a:pt x="1343" y="554"/>
                  </a:lnTo>
                  <a:lnTo>
                    <a:pt x="1225" y="582"/>
                  </a:lnTo>
                  <a:close/>
                </a:path>
              </a:pathLst>
            </a:custGeom>
            <a:solidFill>
              <a:schemeClr val="tx1"/>
            </a:solidFill>
            <a:ln w="9525">
              <a:noFill/>
              <a:round/>
              <a:headEnd/>
              <a:tailEnd/>
            </a:ln>
          </p:spPr>
          <p:txBody>
            <a:bodyPr/>
            <a:lstStyle/>
            <a:p>
              <a:endParaRPr lang="tr-TR" sz="1400"/>
            </a:p>
          </p:txBody>
        </p:sp>
        <p:sp>
          <p:nvSpPr>
            <p:cNvPr id="13" name="Freeform 42"/>
            <p:cNvSpPr>
              <a:spLocks/>
            </p:cNvSpPr>
            <p:nvPr/>
          </p:nvSpPr>
          <p:spPr bwMode="auto">
            <a:xfrm>
              <a:off x="1332" y="865"/>
              <a:ext cx="50" cy="50"/>
            </a:xfrm>
            <a:custGeom>
              <a:avLst/>
              <a:gdLst>
                <a:gd name="T0" fmla="*/ 23 w 500"/>
                <a:gd name="T1" fmla="*/ 14 h 500"/>
                <a:gd name="T2" fmla="*/ 20 w 500"/>
                <a:gd name="T3" fmla="*/ 15 h 500"/>
                <a:gd name="T4" fmla="*/ 17 w 500"/>
                <a:gd name="T5" fmla="*/ 17 h 500"/>
                <a:gd name="T6" fmla="*/ 15 w 500"/>
                <a:gd name="T7" fmla="*/ 20 h 500"/>
                <a:gd name="T8" fmla="*/ 14 w 500"/>
                <a:gd name="T9" fmla="*/ 23 h 500"/>
                <a:gd name="T10" fmla="*/ 13 w 500"/>
                <a:gd name="T11" fmla="*/ 26 h 500"/>
                <a:gd name="T12" fmla="*/ 14 w 500"/>
                <a:gd name="T13" fmla="*/ 30 h 500"/>
                <a:gd name="T14" fmla="*/ 16 w 500"/>
                <a:gd name="T15" fmla="*/ 32 h 500"/>
                <a:gd name="T16" fmla="*/ 19 w 500"/>
                <a:gd name="T17" fmla="*/ 35 h 500"/>
                <a:gd name="T18" fmla="*/ 22 w 500"/>
                <a:gd name="T19" fmla="*/ 36 h 500"/>
                <a:gd name="T20" fmla="*/ 25 w 500"/>
                <a:gd name="T21" fmla="*/ 37 h 500"/>
                <a:gd name="T22" fmla="*/ 32 w 500"/>
                <a:gd name="T23" fmla="*/ 35 h 500"/>
                <a:gd name="T24" fmla="*/ 36 w 500"/>
                <a:gd name="T25" fmla="*/ 30 h 500"/>
                <a:gd name="T26" fmla="*/ 37 w 500"/>
                <a:gd name="T27" fmla="*/ 24 h 500"/>
                <a:gd name="T28" fmla="*/ 36 w 500"/>
                <a:gd name="T29" fmla="*/ 21 h 500"/>
                <a:gd name="T30" fmla="*/ 34 w 500"/>
                <a:gd name="T31" fmla="*/ 18 h 500"/>
                <a:gd name="T32" fmla="*/ 31 w 500"/>
                <a:gd name="T33" fmla="*/ 15 h 500"/>
                <a:gd name="T34" fmla="*/ 28 w 500"/>
                <a:gd name="T35" fmla="*/ 14 h 500"/>
                <a:gd name="T36" fmla="*/ 25 w 500"/>
                <a:gd name="T37" fmla="*/ 13 h 500"/>
                <a:gd name="T38" fmla="*/ 28 w 500"/>
                <a:gd name="T39" fmla="*/ 0 h 500"/>
                <a:gd name="T40" fmla="*/ 31 w 500"/>
                <a:gd name="T41" fmla="*/ 1 h 500"/>
                <a:gd name="T42" fmla="*/ 35 w 500"/>
                <a:gd name="T43" fmla="*/ 2 h 500"/>
                <a:gd name="T44" fmla="*/ 38 w 500"/>
                <a:gd name="T45" fmla="*/ 4 h 500"/>
                <a:gd name="T46" fmla="*/ 41 w 500"/>
                <a:gd name="T47" fmla="*/ 6 h 500"/>
                <a:gd name="T48" fmla="*/ 44 w 500"/>
                <a:gd name="T49" fmla="*/ 9 h 500"/>
                <a:gd name="T50" fmla="*/ 48 w 500"/>
                <a:gd name="T51" fmla="*/ 15 h 500"/>
                <a:gd name="T52" fmla="*/ 50 w 500"/>
                <a:gd name="T53" fmla="*/ 23 h 500"/>
                <a:gd name="T54" fmla="*/ 50 w 500"/>
                <a:gd name="T55" fmla="*/ 30 h 500"/>
                <a:gd name="T56" fmla="*/ 47 w 500"/>
                <a:gd name="T57" fmla="*/ 37 h 500"/>
                <a:gd name="T58" fmla="*/ 43 w 500"/>
                <a:gd name="T59" fmla="*/ 43 h 500"/>
                <a:gd name="T60" fmla="*/ 37 w 500"/>
                <a:gd name="T61" fmla="*/ 47 h 500"/>
                <a:gd name="T62" fmla="*/ 30 w 500"/>
                <a:gd name="T63" fmla="*/ 50 h 500"/>
                <a:gd name="T64" fmla="*/ 24 w 500"/>
                <a:gd name="T65" fmla="*/ 50 h 500"/>
                <a:gd name="T66" fmla="*/ 20 w 500"/>
                <a:gd name="T67" fmla="*/ 50 h 500"/>
                <a:gd name="T68" fmla="*/ 17 w 500"/>
                <a:gd name="T69" fmla="*/ 49 h 500"/>
                <a:gd name="T70" fmla="*/ 13 w 500"/>
                <a:gd name="T71" fmla="*/ 47 h 500"/>
                <a:gd name="T72" fmla="*/ 10 w 500"/>
                <a:gd name="T73" fmla="*/ 45 h 500"/>
                <a:gd name="T74" fmla="*/ 7 w 500"/>
                <a:gd name="T75" fmla="*/ 43 h 500"/>
                <a:gd name="T76" fmla="*/ 3 w 500"/>
                <a:gd name="T77" fmla="*/ 37 h 500"/>
                <a:gd name="T78" fmla="*/ 1 w 500"/>
                <a:gd name="T79" fmla="*/ 30 h 500"/>
                <a:gd name="T80" fmla="*/ 0 w 500"/>
                <a:gd name="T81" fmla="*/ 23 h 500"/>
                <a:gd name="T82" fmla="*/ 2 w 500"/>
                <a:gd name="T83" fmla="*/ 15 h 500"/>
                <a:gd name="T84" fmla="*/ 6 w 500"/>
                <a:gd name="T85" fmla="*/ 9 h 500"/>
                <a:gd name="T86" fmla="*/ 9 w 500"/>
                <a:gd name="T87" fmla="*/ 6 h 500"/>
                <a:gd name="T88" fmla="*/ 12 w 500"/>
                <a:gd name="T89" fmla="*/ 4 h 500"/>
                <a:gd name="T90" fmla="*/ 15 w 500"/>
                <a:gd name="T91" fmla="*/ 2 h 500"/>
                <a:gd name="T92" fmla="*/ 19 w 500"/>
                <a:gd name="T93" fmla="*/ 1 h 500"/>
                <a:gd name="T94" fmla="*/ 22 w 500"/>
                <a:gd name="T95" fmla="*/ 0 h 500"/>
                <a:gd name="T96" fmla="*/ 25 w 500"/>
                <a:gd name="T97" fmla="*/ 13 h 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00"/>
                <a:gd name="T149" fmla="*/ 500 w 500"/>
                <a:gd name="T150" fmla="*/ 500 h 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00">
                  <a:moveTo>
                    <a:pt x="250" y="133"/>
                  </a:moveTo>
                  <a:lnTo>
                    <a:pt x="238" y="134"/>
                  </a:lnTo>
                  <a:lnTo>
                    <a:pt x="227" y="135"/>
                  </a:lnTo>
                  <a:lnTo>
                    <a:pt x="216" y="138"/>
                  </a:lnTo>
                  <a:lnTo>
                    <a:pt x="206" y="142"/>
                  </a:lnTo>
                  <a:lnTo>
                    <a:pt x="195" y="146"/>
                  </a:lnTo>
                  <a:lnTo>
                    <a:pt x="185" y="153"/>
                  </a:lnTo>
                  <a:lnTo>
                    <a:pt x="175" y="160"/>
                  </a:lnTo>
                  <a:lnTo>
                    <a:pt x="167" y="167"/>
                  </a:lnTo>
                  <a:lnTo>
                    <a:pt x="160" y="176"/>
                  </a:lnTo>
                  <a:lnTo>
                    <a:pt x="152" y="185"/>
                  </a:lnTo>
                  <a:lnTo>
                    <a:pt x="146" y="196"/>
                  </a:lnTo>
                  <a:lnTo>
                    <a:pt x="142" y="205"/>
                  </a:lnTo>
                  <a:lnTo>
                    <a:pt x="138" y="217"/>
                  </a:lnTo>
                  <a:lnTo>
                    <a:pt x="135" y="227"/>
                  </a:lnTo>
                  <a:lnTo>
                    <a:pt x="134" y="239"/>
                  </a:lnTo>
                  <a:lnTo>
                    <a:pt x="133" y="250"/>
                  </a:lnTo>
                  <a:lnTo>
                    <a:pt x="134" y="262"/>
                  </a:lnTo>
                  <a:lnTo>
                    <a:pt x="135" y="273"/>
                  </a:lnTo>
                  <a:lnTo>
                    <a:pt x="138" y="285"/>
                  </a:lnTo>
                  <a:lnTo>
                    <a:pt x="142" y="295"/>
                  </a:lnTo>
                  <a:lnTo>
                    <a:pt x="146" y="306"/>
                  </a:lnTo>
                  <a:lnTo>
                    <a:pt x="152" y="315"/>
                  </a:lnTo>
                  <a:lnTo>
                    <a:pt x="160" y="324"/>
                  </a:lnTo>
                  <a:lnTo>
                    <a:pt x="167" y="333"/>
                  </a:lnTo>
                  <a:lnTo>
                    <a:pt x="175" y="341"/>
                  </a:lnTo>
                  <a:lnTo>
                    <a:pt x="185" y="347"/>
                  </a:lnTo>
                  <a:lnTo>
                    <a:pt x="195" y="354"/>
                  </a:lnTo>
                  <a:lnTo>
                    <a:pt x="206" y="359"/>
                  </a:lnTo>
                  <a:lnTo>
                    <a:pt x="216" y="362"/>
                  </a:lnTo>
                  <a:lnTo>
                    <a:pt x="227" y="365"/>
                  </a:lnTo>
                  <a:lnTo>
                    <a:pt x="238" y="366"/>
                  </a:lnTo>
                  <a:lnTo>
                    <a:pt x="250" y="367"/>
                  </a:lnTo>
                  <a:lnTo>
                    <a:pt x="274" y="365"/>
                  </a:lnTo>
                  <a:lnTo>
                    <a:pt x="295" y="358"/>
                  </a:lnTo>
                  <a:lnTo>
                    <a:pt x="315" y="347"/>
                  </a:lnTo>
                  <a:lnTo>
                    <a:pt x="332" y="333"/>
                  </a:lnTo>
                  <a:lnTo>
                    <a:pt x="347" y="316"/>
                  </a:lnTo>
                  <a:lnTo>
                    <a:pt x="357" y="296"/>
                  </a:lnTo>
                  <a:lnTo>
                    <a:pt x="364" y="274"/>
                  </a:lnTo>
                  <a:lnTo>
                    <a:pt x="367" y="250"/>
                  </a:lnTo>
                  <a:lnTo>
                    <a:pt x="365" y="239"/>
                  </a:lnTo>
                  <a:lnTo>
                    <a:pt x="364" y="227"/>
                  </a:lnTo>
                  <a:lnTo>
                    <a:pt x="361" y="217"/>
                  </a:lnTo>
                  <a:lnTo>
                    <a:pt x="358" y="205"/>
                  </a:lnTo>
                  <a:lnTo>
                    <a:pt x="353" y="196"/>
                  </a:lnTo>
                  <a:lnTo>
                    <a:pt x="347" y="185"/>
                  </a:lnTo>
                  <a:lnTo>
                    <a:pt x="340" y="176"/>
                  </a:lnTo>
                  <a:lnTo>
                    <a:pt x="332" y="167"/>
                  </a:lnTo>
                  <a:lnTo>
                    <a:pt x="324" y="160"/>
                  </a:lnTo>
                  <a:lnTo>
                    <a:pt x="314" y="153"/>
                  </a:lnTo>
                  <a:lnTo>
                    <a:pt x="305" y="146"/>
                  </a:lnTo>
                  <a:lnTo>
                    <a:pt x="294" y="142"/>
                  </a:lnTo>
                  <a:lnTo>
                    <a:pt x="284" y="138"/>
                  </a:lnTo>
                  <a:lnTo>
                    <a:pt x="273" y="135"/>
                  </a:lnTo>
                  <a:lnTo>
                    <a:pt x="261" y="134"/>
                  </a:lnTo>
                  <a:lnTo>
                    <a:pt x="250" y="133"/>
                  </a:lnTo>
                  <a:lnTo>
                    <a:pt x="250" y="0"/>
                  </a:lnTo>
                  <a:lnTo>
                    <a:pt x="262" y="0"/>
                  </a:lnTo>
                  <a:lnTo>
                    <a:pt x="275" y="1"/>
                  </a:lnTo>
                  <a:lnTo>
                    <a:pt x="287" y="3"/>
                  </a:lnTo>
                  <a:lnTo>
                    <a:pt x="299" y="5"/>
                  </a:lnTo>
                  <a:lnTo>
                    <a:pt x="310" y="7"/>
                  </a:lnTo>
                  <a:lnTo>
                    <a:pt x="323" y="10"/>
                  </a:lnTo>
                  <a:lnTo>
                    <a:pt x="334" y="15"/>
                  </a:lnTo>
                  <a:lnTo>
                    <a:pt x="346" y="19"/>
                  </a:lnTo>
                  <a:lnTo>
                    <a:pt x="356" y="24"/>
                  </a:lnTo>
                  <a:lnTo>
                    <a:pt x="368" y="29"/>
                  </a:lnTo>
                  <a:lnTo>
                    <a:pt x="378" y="35"/>
                  </a:lnTo>
                  <a:lnTo>
                    <a:pt x="388" y="42"/>
                  </a:lnTo>
                  <a:lnTo>
                    <a:pt x="398" y="49"/>
                  </a:lnTo>
                  <a:lnTo>
                    <a:pt x="407" y="56"/>
                  </a:lnTo>
                  <a:lnTo>
                    <a:pt x="417" y="65"/>
                  </a:lnTo>
                  <a:lnTo>
                    <a:pt x="426" y="73"/>
                  </a:lnTo>
                  <a:lnTo>
                    <a:pt x="443" y="92"/>
                  </a:lnTo>
                  <a:lnTo>
                    <a:pt x="458" y="111"/>
                  </a:lnTo>
                  <a:lnTo>
                    <a:pt x="471" y="132"/>
                  </a:lnTo>
                  <a:lnTo>
                    <a:pt x="481" y="154"/>
                  </a:lnTo>
                  <a:lnTo>
                    <a:pt x="490" y="177"/>
                  </a:lnTo>
                  <a:lnTo>
                    <a:pt x="495" y="201"/>
                  </a:lnTo>
                  <a:lnTo>
                    <a:pt x="499" y="225"/>
                  </a:lnTo>
                  <a:lnTo>
                    <a:pt x="500" y="250"/>
                  </a:lnTo>
                  <a:lnTo>
                    <a:pt x="499" y="275"/>
                  </a:lnTo>
                  <a:lnTo>
                    <a:pt x="495" y="300"/>
                  </a:lnTo>
                  <a:lnTo>
                    <a:pt x="489" y="324"/>
                  </a:lnTo>
                  <a:lnTo>
                    <a:pt x="480" y="347"/>
                  </a:lnTo>
                  <a:lnTo>
                    <a:pt x="470" y="369"/>
                  </a:lnTo>
                  <a:lnTo>
                    <a:pt x="457" y="390"/>
                  </a:lnTo>
                  <a:lnTo>
                    <a:pt x="443" y="409"/>
                  </a:lnTo>
                  <a:lnTo>
                    <a:pt x="427" y="427"/>
                  </a:lnTo>
                  <a:lnTo>
                    <a:pt x="408" y="443"/>
                  </a:lnTo>
                  <a:lnTo>
                    <a:pt x="389" y="457"/>
                  </a:lnTo>
                  <a:lnTo>
                    <a:pt x="369" y="470"/>
                  </a:lnTo>
                  <a:lnTo>
                    <a:pt x="347" y="480"/>
                  </a:lnTo>
                  <a:lnTo>
                    <a:pt x="324" y="489"/>
                  </a:lnTo>
                  <a:lnTo>
                    <a:pt x="300" y="495"/>
                  </a:lnTo>
                  <a:lnTo>
                    <a:pt x="275" y="499"/>
                  </a:lnTo>
                  <a:lnTo>
                    <a:pt x="250" y="500"/>
                  </a:lnTo>
                  <a:lnTo>
                    <a:pt x="237" y="500"/>
                  </a:lnTo>
                  <a:lnTo>
                    <a:pt x="224" y="499"/>
                  </a:lnTo>
                  <a:lnTo>
                    <a:pt x="212" y="497"/>
                  </a:lnTo>
                  <a:lnTo>
                    <a:pt x="200" y="496"/>
                  </a:lnTo>
                  <a:lnTo>
                    <a:pt x="189" y="493"/>
                  </a:lnTo>
                  <a:lnTo>
                    <a:pt x="176" y="490"/>
                  </a:lnTo>
                  <a:lnTo>
                    <a:pt x="165" y="486"/>
                  </a:lnTo>
                  <a:lnTo>
                    <a:pt x="153" y="481"/>
                  </a:lnTo>
                  <a:lnTo>
                    <a:pt x="143" y="477"/>
                  </a:lnTo>
                  <a:lnTo>
                    <a:pt x="132" y="471"/>
                  </a:lnTo>
                  <a:lnTo>
                    <a:pt x="121" y="466"/>
                  </a:lnTo>
                  <a:lnTo>
                    <a:pt x="111" y="458"/>
                  </a:lnTo>
                  <a:lnTo>
                    <a:pt x="101" y="452"/>
                  </a:lnTo>
                  <a:lnTo>
                    <a:pt x="92" y="444"/>
                  </a:lnTo>
                  <a:lnTo>
                    <a:pt x="82" y="435"/>
                  </a:lnTo>
                  <a:lnTo>
                    <a:pt x="73" y="427"/>
                  </a:lnTo>
                  <a:lnTo>
                    <a:pt x="56" y="408"/>
                  </a:lnTo>
                  <a:lnTo>
                    <a:pt x="42" y="389"/>
                  </a:lnTo>
                  <a:lnTo>
                    <a:pt x="29" y="368"/>
                  </a:lnTo>
                  <a:lnTo>
                    <a:pt x="19" y="346"/>
                  </a:lnTo>
                  <a:lnTo>
                    <a:pt x="10" y="323"/>
                  </a:lnTo>
                  <a:lnTo>
                    <a:pt x="5" y="299"/>
                  </a:lnTo>
                  <a:lnTo>
                    <a:pt x="1" y="275"/>
                  </a:lnTo>
                  <a:lnTo>
                    <a:pt x="0" y="250"/>
                  </a:lnTo>
                  <a:lnTo>
                    <a:pt x="1" y="225"/>
                  </a:lnTo>
                  <a:lnTo>
                    <a:pt x="5" y="201"/>
                  </a:lnTo>
                  <a:lnTo>
                    <a:pt x="10" y="177"/>
                  </a:lnTo>
                  <a:lnTo>
                    <a:pt x="19" y="154"/>
                  </a:lnTo>
                  <a:lnTo>
                    <a:pt x="29" y="132"/>
                  </a:lnTo>
                  <a:lnTo>
                    <a:pt x="42" y="111"/>
                  </a:lnTo>
                  <a:lnTo>
                    <a:pt x="56" y="92"/>
                  </a:lnTo>
                  <a:lnTo>
                    <a:pt x="73" y="73"/>
                  </a:lnTo>
                  <a:lnTo>
                    <a:pt x="82" y="65"/>
                  </a:lnTo>
                  <a:lnTo>
                    <a:pt x="92" y="56"/>
                  </a:lnTo>
                  <a:lnTo>
                    <a:pt x="101" y="49"/>
                  </a:lnTo>
                  <a:lnTo>
                    <a:pt x="111" y="42"/>
                  </a:lnTo>
                  <a:lnTo>
                    <a:pt x="121" y="35"/>
                  </a:lnTo>
                  <a:lnTo>
                    <a:pt x="132" y="29"/>
                  </a:lnTo>
                  <a:lnTo>
                    <a:pt x="143" y="24"/>
                  </a:lnTo>
                  <a:lnTo>
                    <a:pt x="153" y="19"/>
                  </a:lnTo>
                  <a:lnTo>
                    <a:pt x="165" y="15"/>
                  </a:lnTo>
                  <a:lnTo>
                    <a:pt x="176" y="10"/>
                  </a:lnTo>
                  <a:lnTo>
                    <a:pt x="189" y="7"/>
                  </a:lnTo>
                  <a:lnTo>
                    <a:pt x="200" y="5"/>
                  </a:lnTo>
                  <a:lnTo>
                    <a:pt x="212" y="3"/>
                  </a:lnTo>
                  <a:lnTo>
                    <a:pt x="224" y="1"/>
                  </a:lnTo>
                  <a:lnTo>
                    <a:pt x="237" y="0"/>
                  </a:lnTo>
                  <a:lnTo>
                    <a:pt x="250" y="0"/>
                  </a:lnTo>
                  <a:lnTo>
                    <a:pt x="250" y="133"/>
                  </a:lnTo>
                  <a:close/>
                </a:path>
              </a:pathLst>
            </a:custGeom>
            <a:solidFill>
              <a:schemeClr val="tx1"/>
            </a:solidFill>
            <a:ln w="9525">
              <a:noFill/>
              <a:round/>
              <a:headEnd/>
              <a:tailEnd/>
            </a:ln>
          </p:spPr>
          <p:txBody>
            <a:bodyPr/>
            <a:lstStyle/>
            <a:p>
              <a:endParaRPr lang="tr-TR" sz="1400"/>
            </a:p>
          </p:txBody>
        </p:sp>
        <p:sp>
          <p:nvSpPr>
            <p:cNvPr id="14" name="Freeform 43"/>
            <p:cNvSpPr>
              <a:spLocks/>
            </p:cNvSpPr>
            <p:nvPr/>
          </p:nvSpPr>
          <p:spPr bwMode="auto">
            <a:xfrm>
              <a:off x="1609" y="867"/>
              <a:ext cx="50" cy="50"/>
            </a:xfrm>
            <a:custGeom>
              <a:avLst/>
              <a:gdLst>
                <a:gd name="T0" fmla="*/ 23 w 500"/>
                <a:gd name="T1" fmla="*/ 14 h 500"/>
                <a:gd name="T2" fmla="*/ 19 w 500"/>
                <a:gd name="T3" fmla="*/ 15 h 500"/>
                <a:gd name="T4" fmla="*/ 17 w 500"/>
                <a:gd name="T5" fmla="*/ 17 h 500"/>
                <a:gd name="T6" fmla="*/ 15 w 500"/>
                <a:gd name="T7" fmla="*/ 20 h 500"/>
                <a:gd name="T8" fmla="*/ 14 w 500"/>
                <a:gd name="T9" fmla="*/ 23 h 500"/>
                <a:gd name="T10" fmla="*/ 14 w 500"/>
                <a:gd name="T11" fmla="*/ 26 h 500"/>
                <a:gd name="T12" fmla="*/ 14 w 500"/>
                <a:gd name="T13" fmla="*/ 30 h 500"/>
                <a:gd name="T14" fmla="*/ 16 w 500"/>
                <a:gd name="T15" fmla="*/ 33 h 500"/>
                <a:gd name="T16" fmla="*/ 19 w 500"/>
                <a:gd name="T17" fmla="*/ 35 h 500"/>
                <a:gd name="T18" fmla="*/ 22 w 500"/>
                <a:gd name="T19" fmla="*/ 36 h 500"/>
                <a:gd name="T20" fmla="*/ 25 w 500"/>
                <a:gd name="T21" fmla="*/ 37 h 500"/>
                <a:gd name="T22" fmla="*/ 32 w 500"/>
                <a:gd name="T23" fmla="*/ 35 h 500"/>
                <a:gd name="T24" fmla="*/ 36 w 500"/>
                <a:gd name="T25" fmla="*/ 29 h 500"/>
                <a:gd name="T26" fmla="*/ 37 w 500"/>
                <a:gd name="T27" fmla="*/ 24 h 500"/>
                <a:gd name="T28" fmla="*/ 36 w 500"/>
                <a:gd name="T29" fmla="*/ 20 h 500"/>
                <a:gd name="T30" fmla="*/ 34 w 500"/>
                <a:gd name="T31" fmla="*/ 18 h 500"/>
                <a:gd name="T32" fmla="*/ 31 w 500"/>
                <a:gd name="T33" fmla="*/ 15 h 500"/>
                <a:gd name="T34" fmla="*/ 28 w 500"/>
                <a:gd name="T35" fmla="*/ 14 h 500"/>
                <a:gd name="T36" fmla="*/ 25 w 500"/>
                <a:gd name="T37" fmla="*/ 13 h 500"/>
                <a:gd name="T38" fmla="*/ 27 w 500"/>
                <a:gd name="T39" fmla="*/ 0 h 500"/>
                <a:gd name="T40" fmla="*/ 31 w 500"/>
                <a:gd name="T41" fmla="*/ 1 h 500"/>
                <a:gd name="T42" fmla="*/ 34 w 500"/>
                <a:gd name="T43" fmla="*/ 2 h 500"/>
                <a:gd name="T44" fmla="*/ 38 w 500"/>
                <a:gd name="T45" fmla="*/ 3 h 500"/>
                <a:gd name="T46" fmla="*/ 41 w 500"/>
                <a:gd name="T47" fmla="*/ 5 h 500"/>
                <a:gd name="T48" fmla="*/ 44 w 500"/>
                <a:gd name="T49" fmla="*/ 9 h 500"/>
                <a:gd name="T50" fmla="*/ 48 w 500"/>
                <a:gd name="T51" fmla="*/ 15 h 500"/>
                <a:gd name="T52" fmla="*/ 50 w 500"/>
                <a:gd name="T53" fmla="*/ 22 h 500"/>
                <a:gd name="T54" fmla="*/ 50 w 500"/>
                <a:gd name="T55" fmla="*/ 30 h 500"/>
                <a:gd name="T56" fmla="*/ 47 w 500"/>
                <a:gd name="T57" fmla="*/ 37 h 500"/>
                <a:gd name="T58" fmla="*/ 43 w 500"/>
                <a:gd name="T59" fmla="*/ 42 h 500"/>
                <a:gd name="T60" fmla="*/ 37 w 500"/>
                <a:gd name="T61" fmla="*/ 47 h 500"/>
                <a:gd name="T62" fmla="*/ 30 w 500"/>
                <a:gd name="T63" fmla="*/ 49 h 500"/>
                <a:gd name="T64" fmla="*/ 24 w 500"/>
                <a:gd name="T65" fmla="*/ 50 h 500"/>
                <a:gd name="T66" fmla="*/ 21 w 500"/>
                <a:gd name="T67" fmla="*/ 50 h 500"/>
                <a:gd name="T68" fmla="*/ 17 w 500"/>
                <a:gd name="T69" fmla="*/ 49 h 500"/>
                <a:gd name="T70" fmla="*/ 14 w 500"/>
                <a:gd name="T71" fmla="*/ 47 h 500"/>
                <a:gd name="T72" fmla="*/ 10 w 500"/>
                <a:gd name="T73" fmla="*/ 45 h 500"/>
                <a:gd name="T74" fmla="*/ 8 w 500"/>
                <a:gd name="T75" fmla="*/ 43 h 500"/>
                <a:gd name="T76" fmla="*/ 3 w 500"/>
                <a:gd name="T77" fmla="*/ 37 h 500"/>
                <a:gd name="T78" fmla="*/ 1 w 500"/>
                <a:gd name="T79" fmla="*/ 30 h 500"/>
                <a:gd name="T80" fmla="*/ 0 w 500"/>
                <a:gd name="T81" fmla="*/ 23 h 500"/>
                <a:gd name="T82" fmla="*/ 2 w 500"/>
                <a:gd name="T83" fmla="*/ 16 h 500"/>
                <a:gd name="T84" fmla="*/ 5 w 500"/>
                <a:gd name="T85" fmla="*/ 9 h 500"/>
                <a:gd name="T86" fmla="*/ 9 w 500"/>
                <a:gd name="T87" fmla="*/ 6 h 500"/>
                <a:gd name="T88" fmla="*/ 12 w 500"/>
                <a:gd name="T89" fmla="*/ 4 h 500"/>
                <a:gd name="T90" fmla="*/ 15 w 500"/>
                <a:gd name="T91" fmla="*/ 2 h 500"/>
                <a:gd name="T92" fmla="*/ 19 w 500"/>
                <a:gd name="T93" fmla="*/ 1 h 500"/>
                <a:gd name="T94" fmla="*/ 22 w 500"/>
                <a:gd name="T95" fmla="*/ 0 h 500"/>
                <a:gd name="T96" fmla="*/ 25 w 500"/>
                <a:gd name="T97" fmla="*/ 13 h 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00"/>
                <a:gd name="T149" fmla="*/ 500 w 500"/>
                <a:gd name="T150" fmla="*/ 500 h 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00">
                  <a:moveTo>
                    <a:pt x="248" y="133"/>
                  </a:moveTo>
                  <a:lnTo>
                    <a:pt x="237" y="134"/>
                  </a:lnTo>
                  <a:lnTo>
                    <a:pt x="225" y="136"/>
                  </a:lnTo>
                  <a:lnTo>
                    <a:pt x="215" y="138"/>
                  </a:lnTo>
                  <a:lnTo>
                    <a:pt x="205" y="142"/>
                  </a:lnTo>
                  <a:lnTo>
                    <a:pt x="194" y="147"/>
                  </a:lnTo>
                  <a:lnTo>
                    <a:pt x="184" y="154"/>
                  </a:lnTo>
                  <a:lnTo>
                    <a:pt x="174" y="160"/>
                  </a:lnTo>
                  <a:lnTo>
                    <a:pt x="166" y="168"/>
                  </a:lnTo>
                  <a:lnTo>
                    <a:pt x="159" y="177"/>
                  </a:lnTo>
                  <a:lnTo>
                    <a:pt x="151" y="186"/>
                  </a:lnTo>
                  <a:lnTo>
                    <a:pt x="146" y="197"/>
                  </a:lnTo>
                  <a:lnTo>
                    <a:pt x="141" y="207"/>
                  </a:lnTo>
                  <a:lnTo>
                    <a:pt x="138" y="218"/>
                  </a:lnTo>
                  <a:lnTo>
                    <a:pt x="135" y="229"/>
                  </a:lnTo>
                  <a:lnTo>
                    <a:pt x="133" y="241"/>
                  </a:lnTo>
                  <a:lnTo>
                    <a:pt x="133" y="252"/>
                  </a:lnTo>
                  <a:lnTo>
                    <a:pt x="135" y="264"/>
                  </a:lnTo>
                  <a:lnTo>
                    <a:pt x="136" y="275"/>
                  </a:lnTo>
                  <a:lnTo>
                    <a:pt x="139" y="286"/>
                  </a:lnTo>
                  <a:lnTo>
                    <a:pt x="143" y="296"/>
                  </a:lnTo>
                  <a:lnTo>
                    <a:pt x="148" y="306"/>
                  </a:lnTo>
                  <a:lnTo>
                    <a:pt x="153" y="316"/>
                  </a:lnTo>
                  <a:lnTo>
                    <a:pt x="161" y="325"/>
                  </a:lnTo>
                  <a:lnTo>
                    <a:pt x="169" y="334"/>
                  </a:lnTo>
                  <a:lnTo>
                    <a:pt x="177" y="341"/>
                  </a:lnTo>
                  <a:lnTo>
                    <a:pt x="187" y="348"/>
                  </a:lnTo>
                  <a:lnTo>
                    <a:pt x="197" y="354"/>
                  </a:lnTo>
                  <a:lnTo>
                    <a:pt x="208" y="359"/>
                  </a:lnTo>
                  <a:lnTo>
                    <a:pt x="218" y="362"/>
                  </a:lnTo>
                  <a:lnTo>
                    <a:pt x="229" y="365"/>
                  </a:lnTo>
                  <a:lnTo>
                    <a:pt x="240" y="366"/>
                  </a:lnTo>
                  <a:lnTo>
                    <a:pt x="252" y="367"/>
                  </a:lnTo>
                  <a:lnTo>
                    <a:pt x="276" y="364"/>
                  </a:lnTo>
                  <a:lnTo>
                    <a:pt x="296" y="357"/>
                  </a:lnTo>
                  <a:lnTo>
                    <a:pt x="316" y="346"/>
                  </a:lnTo>
                  <a:lnTo>
                    <a:pt x="334" y="332"/>
                  </a:lnTo>
                  <a:lnTo>
                    <a:pt x="348" y="314"/>
                  </a:lnTo>
                  <a:lnTo>
                    <a:pt x="358" y="294"/>
                  </a:lnTo>
                  <a:lnTo>
                    <a:pt x="364" y="272"/>
                  </a:lnTo>
                  <a:lnTo>
                    <a:pt x="366" y="248"/>
                  </a:lnTo>
                  <a:lnTo>
                    <a:pt x="365" y="236"/>
                  </a:lnTo>
                  <a:lnTo>
                    <a:pt x="364" y="225"/>
                  </a:lnTo>
                  <a:lnTo>
                    <a:pt x="361" y="214"/>
                  </a:lnTo>
                  <a:lnTo>
                    <a:pt x="357" y="204"/>
                  </a:lnTo>
                  <a:lnTo>
                    <a:pt x="353" y="193"/>
                  </a:lnTo>
                  <a:lnTo>
                    <a:pt x="347" y="184"/>
                  </a:lnTo>
                  <a:lnTo>
                    <a:pt x="339" y="175"/>
                  </a:lnTo>
                  <a:lnTo>
                    <a:pt x="332" y="166"/>
                  </a:lnTo>
                  <a:lnTo>
                    <a:pt x="323" y="159"/>
                  </a:lnTo>
                  <a:lnTo>
                    <a:pt x="313" y="152"/>
                  </a:lnTo>
                  <a:lnTo>
                    <a:pt x="304" y="146"/>
                  </a:lnTo>
                  <a:lnTo>
                    <a:pt x="293" y="141"/>
                  </a:lnTo>
                  <a:lnTo>
                    <a:pt x="283" y="138"/>
                  </a:lnTo>
                  <a:lnTo>
                    <a:pt x="271" y="135"/>
                  </a:lnTo>
                  <a:lnTo>
                    <a:pt x="260" y="134"/>
                  </a:lnTo>
                  <a:lnTo>
                    <a:pt x="248" y="133"/>
                  </a:lnTo>
                  <a:lnTo>
                    <a:pt x="246" y="0"/>
                  </a:lnTo>
                  <a:lnTo>
                    <a:pt x="259" y="0"/>
                  </a:lnTo>
                  <a:lnTo>
                    <a:pt x="271" y="1"/>
                  </a:lnTo>
                  <a:lnTo>
                    <a:pt x="284" y="2"/>
                  </a:lnTo>
                  <a:lnTo>
                    <a:pt x="295" y="4"/>
                  </a:lnTo>
                  <a:lnTo>
                    <a:pt x="308" y="6"/>
                  </a:lnTo>
                  <a:lnTo>
                    <a:pt x="319" y="9"/>
                  </a:lnTo>
                  <a:lnTo>
                    <a:pt x="331" y="13"/>
                  </a:lnTo>
                  <a:lnTo>
                    <a:pt x="342" y="18"/>
                  </a:lnTo>
                  <a:lnTo>
                    <a:pt x="353" y="22"/>
                  </a:lnTo>
                  <a:lnTo>
                    <a:pt x="364" y="27"/>
                  </a:lnTo>
                  <a:lnTo>
                    <a:pt x="375" y="33"/>
                  </a:lnTo>
                  <a:lnTo>
                    <a:pt x="385" y="40"/>
                  </a:lnTo>
                  <a:lnTo>
                    <a:pt x="396" y="46"/>
                  </a:lnTo>
                  <a:lnTo>
                    <a:pt x="405" y="53"/>
                  </a:lnTo>
                  <a:lnTo>
                    <a:pt x="414" y="62"/>
                  </a:lnTo>
                  <a:lnTo>
                    <a:pt x="424" y="70"/>
                  </a:lnTo>
                  <a:lnTo>
                    <a:pt x="441" y="89"/>
                  </a:lnTo>
                  <a:lnTo>
                    <a:pt x="456" y="108"/>
                  </a:lnTo>
                  <a:lnTo>
                    <a:pt x="469" y="129"/>
                  </a:lnTo>
                  <a:lnTo>
                    <a:pt x="479" y="151"/>
                  </a:lnTo>
                  <a:lnTo>
                    <a:pt x="489" y="174"/>
                  </a:lnTo>
                  <a:lnTo>
                    <a:pt x="495" y="197"/>
                  </a:lnTo>
                  <a:lnTo>
                    <a:pt x="498" y="221"/>
                  </a:lnTo>
                  <a:lnTo>
                    <a:pt x="500" y="246"/>
                  </a:lnTo>
                  <a:lnTo>
                    <a:pt x="499" y="271"/>
                  </a:lnTo>
                  <a:lnTo>
                    <a:pt x="496" y="296"/>
                  </a:lnTo>
                  <a:lnTo>
                    <a:pt x="490" y="320"/>
                  </a:lnTo>
                  <a:lnTo>
                    <a:pt x="482" y="343"/>
                  </a:lnTo>
                  <a:lnTo>
                    <a:pt x="472" y="365"/>
                  </a:lnTo>
                  <a:lnTo>
                    <a:pt x="459" y="386"/>
                  </a:lnTo>
                  <a:lnTo>
                    <a:pt x="445" y="406"/>
                  </a:lnTo>
                  <a:lnTo>
                    <a:pt x="429" y="424"/>
                  </a:lnTo>
                  <a:lnTo>
                    <a:pt x="411" y="440"/>
                  </a:lnTo>
                  <a:lnTo>
                    <a:pt x="393" y="455"/>
                  </a:lnTo>
                  <a:lnTo>
                    <a:pt x="373" y="468"/>
                  </a:lnTo>
                  <a:lnTo>
                    <a:pt x="351" y="479"/>
                  </a:lnTo>
                  <a:lnTo>
                    <a:pt x="328" y="488"/>
                  </a:lnTo>
                  <a:lnTo>
                    <a:pt x="304" y="494"/>
                  </a:lnTo>
                  <a:lnTo>
                    <a:pt x="279" y="498"/>
                  </a:lnTo>
                  <a:lnTo>
                    <a:pt x="254" y="500"/>
                  </a:lnTo>
                  <a:lnTo>
                    <a:pt x="241" y="500"/>
                  </a:lnTo>
                  <a:lnTo>
                    <a:pt x="229" y="499"/>
                  </a:lnTo>
                  <a:lnTo>
                    <a:pt x="216" y="498"/>
                  </a:lnTo>
                  <a:lnTo>
                    <a:pt x="205" y="496"/>
                  </a:lnTo>
                  <a:lnTo>
                    <a:pt x="192" y="494"/>
                  </a:lnTo>
                  <a:lnTo>
                    <a:pt x="180" y="491"/>
                  </a:lnTo>
                  <a:lnTo>
                    <a:pt x="169" y="487"/>
                  </a:lnTo>
                  <a:lnTo>
                    <a:pt x="158" y="482"/>
                  </a:lnTo>
                  <a:lnTo>
                    <a:pt x="147" y="478"/>
                  </a:lnTo>
                  <a:lnTo>
                    <a:pt x="136" y="473"/>
                  </a:lnTo>
                  <a:lnTo>
                    <a:pt x="125" y="467"/>
                  </a:lnTo>
                  <a:lnTo>
                    <a:pt x="115" y="460"/>
                  </a:lnTo>
                  <a:lnTo>
                    <a:pt x="104" y="454"/>
                  </a:lnTo>
                  <a:lnTo>
                    <a:pt x="95" y="447"/>
                  </a:lnTo>
                  <a:lnTo>
                    <a:pt x="85" y="438"/>
                  </a:lnTo>
                  <a:lnTo>
                    <a:pt x="76" y="430"/>
                  </a:lnTo>
                  <a:lnTo>
                    <a:pt x="59" y="411"/>
                  </a:lnTo>
                  <a:lnTo>
                    <a:pt x="44" y="392"/>
                  </a:lnTo>
                  <a:lnTo>
                    <a:pt x="31" y="371"/>
                  </a:lnTo>
                  <a:lnTo>
                    <a:pt x="21" y="349"/>
                  </a:lnTo>
                  <a:lnTo>
                    <a:pt x="11" y="326"/>
                  </a:lnTo>
                  <a:lnTo>
                    <a:pt x="5" y="303"/>
                  </a:lnTo>
                  <a:lnTo>
                    <a:pt x="2" y="279"/>
                  </a:lnTo>
                  <a:lnTo>
                    <a:pt x="0" y="254"/>
                  </a:lnTo>
                  <a:lnTo>
                    <a:pt x="1" y="229"/>
                  </a:lnTo>
                  <a:lnTo>
                    <a:pt x="4" y="205"/>
                  </a:lnTo>
                  <a:lnTo>
                    <a:pt x="9" y="181"/>
                  </a:lnTo>
                  <a:lnTo>
                    <a:pt x="18" y="158"/>
                  </a:lnTo>
                  <a:lnTo>
                    <a:pt x="27" y="135"/>
                  </a:lnTo>
                  <a:lnTo>
                    <a:pt x="39" y="114"/>
                  </a:lnTo>
                  <a:lnTo>
                    <a:pt x="54" y="94"/>
                  </a:lnTo>
                  <a:lnTo>
                    <a:pt x="71" y="75"/>
                  </a:lnTo>
                  <a:lnTo>
                    <a:pt x="79" y="67"/>
                  </a:lnTo>
                  <a:lnTo>
                    <a:pt x="89" y="58"/>
                  </a:lnTo>
                  <a:lnTo>
                    <a:pt x="98" y="51"/>
                  </a:lnTo>
                  <a:lnTo>
                    <a:pt x="108" y="44"/>
                  </a:lnTo>
                  <a:lnTo>
                    <a:pt x="119" y="37"/>
                  </a:lnTo>
                  <a:lnTo>
                    <a:pt x="129" y="31"/>
                  </a:lnTo>
                  <a:lnTo>
                    <a:pt x="140" y="25"/>
                  </a:lnTo>
                  <a:lnTo>
                    <a:pt x="151" y="20"/>
                  </a:lnTo>
                  <a:lnTo>
                    <a:pt x="162" y="15"/>
                  </a:lnTo>
                  <a:lnTo>
                    <a:pt x="173" y="11"/>
                  </a:lnTo>
                  <a:lnTo>
                    <a:pt x="186" y="8"/>
                  </a:lnTo>
                  <a:lnTo>
                    <a:pt x="197" y="5"/>
                  </a:lnTo>
                  <a:lnTo>
                    <a:pt x="210" y="3"/>
                  </a:lnTo>
                  <a:lnTo>
                    <a:pt x="221" y="2"/>
                  </a:lnTo>
                  <a:lnTo>
                    <a:pt x="234" y="0"/>
                  </a:lnTo>
                  <a:lnTo>
                    <a:pt x="246" y="0"/>
                  </a:lnTo>
                  <a:lnTo>
                    <a:pt x="248" y="133"/>
                  </a:lnTo>
                  <a:close/>
                </a:path>
              </a:pathLst>
            </a:custGeom>
            <a:solidFill>
              <a:schemeClr val="tx1"/>
            </a:solidFill>
            <a:ln w="9525">
              <a:noFill/>
              <a:round/>
              <a:headEnd/>
              <a:tailEnd/>
            </a:ln>
          </p:spPr>
          <p:txBody>
            <a:bodyPr/>
            <a:lstStyle/>
            <a:p>
              <a:endParaRPr lang="tr-TR" sz="1400"/>
            </a:p>
          </p:txBody>
        </p:sp>
        <p:sp>
          <p:nvSpPr>
            <p:cNvPr id="15" name="Freeform 44"/>
            <p:cNvSpPr>
              <a:spLocks/>
            </p:cNvSpPr>
            <p:nvPr/>
          </p:nvSpPr>
          <p:spPr bwMode="auto">
            <a:xfrm>
              <a:off x="1468" y="882"/>
              <a:ext cx="49" cy="51"/>
            </a:xfrm>
            <a:custGeom>
              <a:avLst/>
              <a:gdLst>
                <a:gd name="T0" fmla="*/ 22 w 499"/>
                <a:gd name="T1" fmla="*/ 14 h 501"/>
                <a:gd name="T2" fmla="*/ 19 w 499"/>
                <a:gd name="T3" fmla="*/ 15 h 501"/>
                <a:gd name="T4" fmla="*/ 16 w 499"/>
                <a:gd name="T5" fmla="*/ 17 h 501"/>
                <a:gd name="T6" fmla="*/ 14 w 499"/>
                <a:gd name="T7" fmla="*/ 20 h 501"/>
                <a:gd name="T8" fmla="*/ 13 w 499"/>
                <a:gd name="T9" fmla="*/ 23 h 501"/>
                <a:gd name="T10" fmla="*/ 13 w 499"/>
                <a:gd name="T11" fmla="*/ 27 h 501"/>
                <a:gd name="T12" fmla="*/ 14 w 499"/>
                <a:gd name="T13" fmla="*/ 30 h 501"/>
                <a:gd name="T14" fmla="*/ 16 w 499"/>
                <a:gd name="T15" fmla="*/ 33 h 501"/>
                <a:gd name="T16" fmla="*/ 18 w 499"/>
                <a:gd name="T17" fmla="*/ 36 h 501"/>
                <a:gd name="T18" fmla="*/ 21 w 499"/>
                <a:gd name="T19" fmla="*/ 37 h 501"/>
                <a:gd name="T20" fmla="*/ 25 w 499"/>
                <a:gd name="T21" fmla="*/ 37 h 501"/>
                <a:gd name="T22" fmla="*/ 31 w 499"/>
                <a:gd name="T23" fmla="*/ 35 h 501"/>
                <a:gd name="T24" fmla="*/ 35 w 499"/>
                <a:gd name="T25" fmla="*/ 30 h 501"/>
                <a:gd name="T26" fmla="*/ 36 w 499"/>
                <a:gd name="T27" fmla="*/ 24 h 501"/>
                <a:gd name="T28" fmla="*/ 35 w 499"/>
                <a:gd name="T29" fmla="*/ 21 h 501"/>
                <a:gd name="T30" fmla="*/ 33 w 499"/>
                <a:gd name="T31" fmla="*/ 18 h 501"/>
                <a:gd name="T32" fmla="*/ 31 w 499"/>
                <a:gd name="T33" fmla="*/ 15 h 501"/>
                <a:gd name="T34" fmla="*/ 28 w 499"/>
                <a:gd name="T35" fmla="*/ 14 h 501"/>
                <a:gd name="T36" fmla="*/ 24 w 499"/>
                <a:gd name="T37" fmla="*/ 14 h 501"/>
                <a:gd name="T38" fmla="*/ 27 w 499"/>
                <a:gd name="T39" fmla="*/ 0 h 501"/>
                <a:gd name="T40" fmla="*/ 30 w 499"/>
                <a:gd name="T41" fmla="*/ 1 h 501"/>
                <a:gd name="T42" fmla="*/ 33 w 499"/>
                <a:gd name="T43" fmla="*/ 2 h 501"/>
                <a:gd name="T44" fmla="*/ 37 w 499"/>
                <a:gd name="T45" fmla="*/ 3 h 501"/>
                <a:gd name="T46" fmla="*/ 40 w 499"/>
                <a:gd name="T47" fmla="*/ 5 h 501"/>
                <a:gd name="T48" fmla="*/ 43 w 499"/>
                <a:gd name="T49" fmla="*/ 9 h 501"/>
                <a:gd name="T50" fmla="*/ 47 w 499"/>
                <a:gd name="T51" fmla="*/ 15 h 501"/>
                <a:gd name="T52" fmla="*/ 49 w 499"/>
                <a:gd name="T53" fmla="*/ 23 h 501"/>
                <a:gd name="T54" fmla="*/ 49 w 499"/>
                <a:gd name="T55" fmla="*/ 30 h 501"/>
                <a:gd name="T56" fmla="*/ 46 w 499"/>
                <a:gd name="T57" fmla="*/ 37 h 501"/>
                <a:gd name="T58" fmla="*/ 42 w 499"/>
                <a:gd name="T59" fmla="*/ 43 h 501"/>
                <a:gd name="T60" fmla="*/ 37 w 499"/>
                <a:gd name="T61" fmla="*/ 48 h 501"/>
                <a:gd name="T62" fmla="*/ 30 w 499"/>
                <a:gd name="T63" fmla="*/ 50 h 501"/>
                <a:gd name="T64" fmla="*/ 24 w 499"/>
                <a:gd name="T65" fmla="*/ 51 h 501"/>
                <a:gd name="T66" fmla="*/ 20 w 499"/>
                <a:gd name="T67" fmla="*/ 51 h 501"/>
                <a:gd name="T68" fmla="*/ 17 w 499"/>
                <a:gd name="T69" fmla="*/ 50 h 501"/>
                <a:gd name="T70" fmla="*/ 13 w 499"/>
                <a:gd name="T71" fmla="*/ 48 h 501"/>
                <a:gd name="T72" fmla="*/ 10 w 499"/>
                <a:gd name="T73" fmla="*/ 46 h 501"/>
                <a:gd name="T74" fmla="*/ 7 w 499"/>
                <a:gd name="T75" fmla="*/ 44 h 501"/>
                <a:gd name="T76" fmla="*/ 3 w 499"/>
                <a:gd name="T77" fmla="*/ 38 h 501"/>
                <a:gd name="T78" fmla="*/ 0 w 499"/>
                <a:gd name="T79" fmla="*/ 31 h 501"/>
                <a:gd name="T80" fmla="*/ 0 w 499"/>
                <a:gd name="T81" fmla="*/ 23 h 501"/>
                <a:gd name="T82" fmla="*/ 2 w 499"/>
                <a:gd name="T83" fmla="*/ 16 h 501"/>
                <a:gd name="T84" fmla="*/ 5 w 499"/>
                <a:gd name="T85" fmla="*/ 10 h 501"/>
                <a:gd name="T86" fmla="*/ 9 w 499"/>
                <a:gd name="T87" fmla="*/ 6 h 501"/>
                <a:gd name="T88" fmla="*/ 12 w 499"/>
                <a:gd name="T89" fmla="*/ 4 h 501"/>
                <a:gd name="T90" fmla="*/ 15 w 499"/>
                <a:gd name="T91" fmla="*/ 2 h 501"/>
                <a:gd name="T92" fmla="*/ 18 w 499"/>
                <a:gd name="T93" fmla="*/ 1 h 501"/>
                <a:gd name="T94" fmla="*/ 22 w 499"/>
                <a:gd name="T95" fmla="*/ 0 h 501"/>
                <a:gd name="T96" fmla="*/ 24 w 499"/>
                <a:gd name="T97" fmla="*/ 14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
                <a:gd name="T148" fmla="*/ 0 h 501"/>
                <a:gd name="T149" fmla="*/ 499 w 499"/>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 h="501">
                  <a:moveTo>
                    <a:pt x="248" y="134"/>
                  </a:moveTo>
                  <a:lnTo>
                    <a:pt x="237" y="135"/>
                  </a:lnTo>
                  <a:lnTo>
                    <a:pt x="225" y="136"/>
                  </a:lnTo>
                  <a:lnTo>
                    <a:pt x="214" y="139"/>
                  </a:lnTo>
                  <a:lnTo>
                    <a:pt x="203" y="143"/>
                  </a:lnTo>
                  <a:lnTo>
                    <a:pt x="193" y="148"/>
                  </a:lnTo>
                  <a:lnTo>
                    <a:pt x="184" y="154"/>
                  </a:lnTo>
                  <a:lnTo>
                    <a:pt x="174" y="161"/>
                  </a:lnTo>
                  <a:lnTo>
                    <a:pt x="166" y="169"/>
                  </a:lnTo>
                  <a:lnTo>
                    <a:pt x="158" y="178"/>
                  </a:lnTo>
                  <a:lnTo>
                    <a:pt x="151" y="187"/>
                  </a:lnTo>
                  <a:lnTo>
                    <a:pt x="146" y="198"/>
                  </a:lnTo>
                  <a:lnTo>
                    <a:pt x="141" y="207"/>
                  </a:lnTo>
                  <a:lnTo>
                    <a:pt x="138" y="219"/>
                  </a:lnTo>
                  <a:lnTo>
                    <a:pt x="134" y="229"/>
                  </a:lnTo>
                  <a:lnTo>
                    <a:pt x="133" y="240"/>
                  </a:lnTo>
                  <a:lnTo>
                    <a:pt x="133" y="252"/>
                  </a:lnTo>
                  <a:lnTo>
                    <a:pt x="134" y="264"/>
                  </a:lnTo>
                  <a:lnTo>
                    <a:pt x="135" y="275"/>
                  </a:lnTo>
                  <a:lnTo>
                    <a:pt x="139" y="287"/>
                  </a:lnTo>
                  <a:lnTo>
                    <a:pt x="143" y="297"/>
                  </a:lnTo>
                  <a:lnTo>
                    <a:pt x="148" y="307"/>
                  </a:lnTo>
                  <a:lnTo>
                    <a:pt x="153" y="317"/>
                  </a:lnTo>
                  <a:lnTo>
                    <a:pt x="161" y="326"/>
                  </a:lnTo>
                  <a:lnTo>
                    <a:pt x="169" y="335"/>
                  </a:lnTo>
                  <a:lnTo>
                    <a:pt x="177" y="342"/>
                  </a:lnTo>
                  <a:lnTo>
                    <a:pt x="187" y="349"/>
                  </a:lnTo>
                  <a:lnTo>
                    <a:pt x="196" y="355"/>
                  </a:lnTo>
                  <a:lnTo>
                    <a:pt x="207" y="360"/>
                  </a:lnTo>
                  <a:lnTo>
                    <a:pt x="217" y="363"/>
                  </a:lnTo>
                  <a:lnTo>
                    <a:pt x="228" y="366"/>
                  </a:lnTo>
                  <a:lnTo>
                    <a:pt x="240" y="367"/>
                  </a:lnTo>
                  <a:lnTo>
                    <a:pt x="251" y="367"/>
                  </a:lnTo>
                  <a:lnTo>
                    <a:pt x="275" y="364"/>
                  </a:lnTo>
                  <a:lnTo>
                    <a:pt x="296" y="358"/>
                  </a:lnTo>
                  <a:lnTo>
                    <a:pt x="316" y="346"/>
                  </a:lnTo>
                  <a:lnTo>
                    <a:pt x="333" y="332"/>
                  </a:lnTo>
                  <a:lnTo>
                    <a:pt x="346" y="315"/>
                  </a:lnTo>
                  <a:lnTo>
                    <a:pt x="357" y="295"/>
                  </a:lnTo>
                  <a:lnTo>
                    <a:pt x="363" y="273"/>
                  </a:lnTo>
                  <a:lnTo>
                    <a:pt x="365" y="249"/>
                  </a:lnTo>
                  <a:lnTo>
                    <a:pt x="364" y="237"/>
                  </a:lnTo>
                  <a:lnTo>
                    <a:pt x="363" y="226"/>
                  </a:lnTo>
                  <a:lnTo>
                    <a:pt x="360" y="214"/>
                  </a:lnTo>
                  <a:lnTo>
                    <a:pt x="356" y="204"/>
                  </a:lnTo>
                  <a:lnTo>
                    <a:pt x="351" y="193"/>
                  </a:lnTo>
                  <a:lnTo>
                    <a:pt x="345" y="184"/>
                  </a:lnTo>
                  <a:lnTo>
                    <a:pt x="338" y="175"/>
                  </a:lnTo>
                  <a:lnTo>
                    <a:pt x="330" y="166"/>
                  </a:lnTo>
                  <a:lnTo>
                    <a:pt x="321" y="159"/>
                  </a:lnTo>
                  <a:lnTo>
                    <a:pt x="312" y="152"/>
                  </a:lnTo>
                  <a:lnTo>
                    <a:pt x="303" y="146"/>
                  </a:lnTo>
                  <a:lnTo>
                    <a:pt x="292" y="141"/>
                  </a:lnTo>
                  <a:lnTo>
                    <a:pt x="282" y="138"/>
                  </a:lnTo>
                  <a:lnTo>
                    <a:pt x="271" y="135"/>
                  </a:lnTo>
                  <a:lnTo>
                    <a:pt x="260" y="134"/>
                  </a:lnTo>
                  <a:lnTo>
                    <a:pt x="248" y="134"/>
                  </a:lnTo>
                  <a:lnTo>
                    <a:pt x="246" y="0"/>
                  </a:lnTo>
                  <a:lnTo>
                    <a:pt x="259" y="0"/>
                  </a:lnTo>
                  <a:lnTo>
                    <a:pt x="271" y="1"/>
                  </a:lnTo>
                  <a:lnTo>
                    <a:pt x="283" y="2"/>
                  </a:lnTo>
                  <a:lnTo>
                    <a:pt x="295" y="4"/>
                  </a:lnTo>
                  <a:lnTo>
                    <a:pt x="307" y="6"/>
                  </a:lnTo>
                  <a:lnTo>
                    <a:pt x="318" y="9"/>
                  </a:lnTo>
                  <a:lnTo>
                    <a:pt x="330" y="13"/>
                  </a:lnTo>
                  <a:lnTo>
                    <a:pt x="341" y="18"/>
                  </a:lnTo>
                  <a:lnTo>
                    <a:pt x="353" y="22"/>
                  </a:lnTo>
                  <a:lnTo>
                    <a:pt x="363" y="27"/>
                  </a:lnTo>
                  <a:lnTo>
                    <a:pt x="374" y="33"/>
                  </a:lnTo>
                  <a:lnTo>
                    <a:pt x="384" y="40"/>
                  </a:lnTo>
                  <a:lnTo>
                    <a:pt x="395" y="47"/>
                  </a:lnTo>
                  <a:lnTo>
                    <a:pt x="404" y="54"/>
                  </a:lnTo>
                  <a:lnTo>
                    <a:pt x="413" y="63"/>
                  </a:lnTo>
                  <a:lnTo>
                    <a:pt x="423" y="71"/>
                  </a:lnTo>
                  <a:lnTo>
                    <a:pt x="439" y="89"/>
                  </a:lnTo>
                  <a:lnTo>
                    <a:pt x="455" y="109"/>
                  </a:lnTo>
                  <a:lnTo>
                    <a:pt x="468" y="130"/>
                  </a:lnTo>
                  <a:lnTo>
                    <a:pt x="478" y="150"/>
                  </a:lnTo>
                  <a:lnTo>
                    <a:pt x="487" y="174"/>
                  </a:lnTo>
                  <a:lnTo>
                    <a:pt x="494" y="198"/>
                  </a:lnTo>
                  <a:lnTo>
                    <a:pt x="497" y="222"/>
                  </a:lnTo>
                  <a:lnTo>
                    <a:pt x="499" y="247"/>
                  </a:lnTo>
                  <a:lnTo>
                    <a:pt x="498" y="272"/>
                  </a:lnTo>
                  <a:lnTo>
                    <a:pt x="495" y="297"/>
                  </a:lnTo>
                  <a:lnTo>
                    <a:pt x="489" y="321"/>
                  </a:lnTo>
                  <a:lnTo>
                    <a:pt x="481" y="344"/>
                  </a:lnTo>
                  <a:lnTo>
                    <a:pt x="471" y="366"/>
                  </a:lnTo>
                  <a:lnTo>
                    <a:pt x="458" y="387"/>
                  </a:lnTo>
                  <a:lnTo>
                    <a:pt x="445" y="407"/>
                  </a:lnTo>
                  <a:lnTo>
                    <a:pt x="428" y="425"/>
                  </a:lnTo>
                  <a:lnTo>
                    <a:pt x="411" y="441"/>
                  </a:lnTo>
                  <a:lnTo>
                    <a:pt x="391" y="456"/>
                  </a:lnTo>
                  <a:lnTo>
                    <a:pt x="372" y="469"/>
                  </a:lnTo>
                  <a:lnTo>
                    <a:pt x="350" y="480"/>
                  </a:lnTo>
                  <a:lnTo>
                    <a:pt x="328" y="489"/>
                  </a:lnTo>
                  <a:lnTo>
                    <a:pt x="304" y="495"/>
                  </a:lnTo>
                  <a:lnTo>
                    <a:pt x="279" y="499"/>
                  </a:lnTo>
                  <a:lnTo>
                    <a:pt x="254" y="501"/>
                  </a:lnTo>
                  <a:lnTo>
                    <a:pt x="241" y="501"/>
                  </a:lnTo>
                  <a:lnTo>
                    <a:pt x="228" y="500"/>
                  </a:lnTo>
                  <a:lnTo>
                    <a:pt x="216" y="499"/>
                  </a:lnTo>
                  <a:lnTo>
                    <a:pt x="204" y="497"/>
                  </a:lnTo>
                  <a:lnTo>
                    <a:pt x="192" y="495"/>
                  </a:lnTo>
                  <a:lnTo>
                    <a:pt x="180" y="492"/>
                  </a:lnTo>
                  <a:lnTo>
                    <a:pt x="169" y="488"/>
                  </a:lnTo>
                  <a:lnTo>
                    <a:pt x="157" y="483"/>
                  </a:lnTo>
                  <a:lnTo>
                    <a:pt x="147" y="479"/>
                  </a:lnTo>
                  <a:lnTo>
                    <a:pt x="135" y="474"/>
                  </a:lnTo>
                  <a:lnTo>
                    <a:pt x="125" y="468"/>
                  </a:lnTo>
                  <a:lnTo>
                    <a:pt x="115" y="461"/>
                  </a:lnTo>
                  <a:lnTo>
                    <a:pt x="104" y="454"/>
                  </a:lnTo>
                  <a:lnTo>
                    <a:pt x="95" y="447"/>
                  </a:lnTo>
                  <a:lnTo>
                    <a:pt x="85" y="438"/>
                  </a:lnTo>
                  <a:lnTo>
                    <a:pt x="76" y="430"/>
                  </a:lnTo>
                  <a:lnTo>
                    <a:pt x="59" y="412"/>
                  </a:lnTo>
                  <a:lnTo>
                    <a:pt x="44" y="392"/>
                  </a:lnTo>
                  <a:lnTo>
                    <a:pt x="31" y="371"/>
                  </a:lnTo>
                  <a:lnTo>
                    <a:pt x="21" y="349"/>
                  </a:lnTo>
                  <a:lnTo>
                    <a:pt x="11" y="327"/>
                  </a:lnTo>
                  <a:lnTo>
                    <a:pt x="5" y="303"/>
                  </a:lnTo>
                  <a:lnTo>
                    <a:pt x="2" y="279"/>
                  </a:lnTo>
                  <a:lnTo>
                    <a:pt x="0" y="254"/>
                  </a:lnTo>
                  <a:lnTo>
                    <a:pt x="1" y="229"/>
                  </a:lnTo>
                  <a:lnTo>
                    <a:pt x="4" y="205"/>
                  </a:lnTo>
                  <a:lnTo>
                    <a:pt x="9" y="181"/>
                  </a:lnTo>
                  <a:lnTo>
                    <a:pt x="17" y="158"/>
                  </a:lnTo>
                  <a:lnTo>
                    <a:pt x="27" y="136"/>
                  </a:lnTo>
                  <a:lnTo>
                    <a:pt x="39" y="115"/>
                  </a:lnTo>
                  <a:lnTo>
                    <a:pt x="54" y="95"/>
                  </a:lnTo>
                  <a:lnTo>
                    <a:pt x="71" y="76"/>
                  </a:lnTo>
                  <a:lnTo>
                    <a:pt x="79" y="68"/>
                  </a:lnTo>
                  <a:lnTo>
                    <a:pt x="88" y="59"/>
                  </a:lnTo>
                  <a:lnTo>
                    <a:pt x="98" y="51"/>
                  </a:lnTo>
                  <a:lnTo>
                    <a:pt x="108" y="44"/>
                  </a:lnTo>
                  <a:lnTo>
                    <a:pt x="119" y="37"/>
                  </a:lnTo>
                  <a:lnTo>
                    <a:pt x="129" y="31"/>
                  </a:lnTo>
                  <a:lnTo>
                    <a:pt x="140" y="26"/>
                  </a:lnTo>
                  <a:lnTo>
                    <a:pt x="151" y="21"/>
                  </a:lnTo>
                  <a:lnTo>
                    <a:pt x="162" y="15"/>
                  </a:lnTo>
                  <a:lnTo>
                    <a:pt x="173" y="11"/>
                  </a:lnTo>
                  <a:lnTo>
                    <a:pt x="186" y="8"/>
                  </a:lnTo>
                  <a:lnTo>
                    <a:pt x="197" y="5"/>
                  </a:lnTo>
                  <a:lnTo>
                    <a:pt x="210" y="3"/>
                  </a:lnTo>
                  <a:lnTo>
                    <a:pt x="221" y="2"/>
                  </a:lnTo>
                  <a:lnTo>
                    <a:pt x="234" y="0"/>
                  </a:lnTo>
                  <a:lnTo>
                    <a:pt x="246" y="0"/>
                  </a:lnTo>
                  <a:lnTo>
                    <a:pt x="248" y="134"/>
                  </a:lnTo>
                  <a:close/>
                </a:path>
              </a:pathLst>
            </a:custGeom>
            <a:solidFill>
              <a:schemeClr val="tx1"/>
            </a:solidFill>
            <a:ln w="9525">
              <a:noFill/>
              <a:round/>
              <a:headEnd/>
              <a:tailEnd/>
            </a:ln>
          </p:spPr>
          <p:txBody>
            <a:bodyPr/>
            <a:lstStyle/>
            <a:p>
              <a:endParaRPr lang="tr-TR" sz="1400"/>
            </a:p>
          </p:txBody>
        </p:sp>
        <p:sp>
          <p:nvSpPr>
            <p:cNvPr id="16" name="Freeform 45"/>
            <p:cNvSpPr>
              <a:spLocks/>
            </p:cNvSpPr>
            <p:nvPr/>
          </p:nvSpPr>
          <p:spPr bwMode="auto">
            <a:xfrm>
              <a:off x="1279" y="943"/>
              <a:ext cx="457" cy="193"/>
            </a:xfrm>
            <a:custGeom>
              <a:avLst/>
              <a:gdLst>
                <a:gd name="T0" fmla="*/ 381 w 4572"/>
                <a:gd name="T1" fmla="*/ 67 h 1931"/>
                <a:gd name="T2" fmla="*/ 388 w 4572"/>
                <a:gd name="T3" fmla="*/ 68 h 1931"/>
                <a:gd name="T4" fmla="*/ 436 w 4572"/>
                <a:gd name="T5" fmla="*/ 121 h 1931"/>
                <a:gd name="T6" fmla="*/ 429 w 4572"/>
                <a:gd name="T7" fmla="*/ 181 h 1931"/>
                <a:gd name="T8" fmla="*/ 33 w 4572"/>
                <a:gd name="T9" fmla="*/ 126 h 1931"/>
                <a:gd name="T10" fmla="*/ 4 w 4572"/>
                <a:gd name="T11" fmla="*/ 76 h 1931"/>
                <a:gd name="T12" fmla="*/ 18 w 4572"/>
                <a:gd name="T13" fmla="*/ 19 h 1931"/>
                <a:gd name="T14" fmla="*/ 53 w 4572"/>
                <a:gd name="T15" fmla="*/ 16 h 1931"/>
                <a:gd name="T16" fmla="*/ 72 w 4572"/>
                <a:gd name="T17" fmla="*/ 20 h 1931"/>
                <a:gd name="T18" fmla="*/ 99 w 4572"/>
                <a:gd name="T19" fmla="*/ 35 h 1931"/>
                <a:gd name="T20" fmla="*/ 96 w 4572"/>
                <a:gd name="T21" fmla="*/ 19 h 1931"/>
                <a:gd name="T22" fmla="*/ 120 w 4572"/>
                <a:gd name="T23" fmla="*/ 28 h 1931"/>
                <a:gd name="T24" fmla="*/ 149 w 4572"/>
                <a:gd name="T25" fmla="*/ 61 h 1931"/>
                <a:gd name="T26" fmla="*/ 147 w 4572"/>
                <a:gd name="T27" fmla="*/ 80 h 1931"/>
                <a:gd name="T28" fmla="*/ 140 w 4572"/>
                <a:gd name="T29" fmla="*/ 86 h 1931"/>
                <a:gd name="T30" fmla="*/ 132 w 4572"/>
                <a:gd name="T31" fmla="*/ 97 h 1931"/>
                <a:gd name="T32" fmla="*/ 128 w 4572"/>
                <a:gd name="T33" fmla="*/ 113 h 1931"/>
                <a:gd name="T34" fmla="*/ 117 w 4572"/>
                <a:gd name="T35" fmla="*/ 101 h 1931"/>
                <a:gd name="T36" fmla="*/ 89 w 4572"/>
                <a:gd name="T37" fmla="*/ 90 h 1931"/>
                <a:gd name="T38" fmla="*/ 89 w 4572"/>
                <a:gd name="T39" fmla="*/ 96 h 1931"/>
                <a:gd name="T40" fmla="*/ 90 w 4572"/>
                <a:gd name="T41" fmla="*/ 105 h 1931"/>
                <a:gd name="T42" fmla="*/ 100 w 4572"/>
                <a:gd name="T43" fmla="*/ 114 h 1931"/>
                <a:gd name="T44" fmla="*/ 123 w 4572"/>
                <a:gd name="T45" fmla="*/ 121 h 1931"/>
                <a:gd name="T46" fmla="*/ 134 w 4572"/>
                <a:gd name="T47" fmla="*/ 129 h 1931"/>
                <a:gd name="T48" fmla="*/ 131 w 4572"/>
                <a:gd name="T49" fmla="*/ 102 h 1931"/>
                <a:gd name="T50" fmla="*/ 145 w 4572"/>
                <a:gd name="T51" fmla="*/ 87 h 1931"/>
                <a:gd name="T52" fmla="*/ 147 w 4572"/>
                <a:gd name="T53" fmla="*/ 93 h 1931"/>
                <a:gd name="T54" fmla="*/ 153 w 4572"/>
                <a:gd name="T55" fmla="*/ 93 h 1931"/>
                <a:gd name="T56" fmla="*/ 154 w 4572"/>
                <a:gd name="T57" fmla="*/ 88 h 1931"/>
                <a:gd name="T58" fmla="*/ 150 w 4572"/>
                <a:gd name="T59" fmla="*/ 84 h 1931"/>
                <a:gd name="T60" fmla="*/ 163 w 4572"/>
                <a:gd name="T61" fmla="*/ 86 h 1931"/>
                <a:gd name="T62" fmla="*/ 173 w 4572"/>
                <a:gd name="T63" fmla="*/ 51 h 1931"/>
                <a:gd name="T64" fmla="*/ 201 w 4572"/>
                <a:gd name="T65" fmla="*/ 33 h 1931"/>
                <a:gd name="T66" fmla="*/ 226 w 4572"/>
                <a:gd name="T67" fmla="*/ 42 h 1931"/>
                <a:gd name="T68" fmla="*/ 246 w 4572"/>
                <a:gd name="T69" fmla="*/ 28 h 1931"/>
                <a:gd name="T70" fmla="*/ 276 w 4572"/>
                <a:gd name="T71" fmla="*/ 40 h 1931"/>
                <a:gd name="T72" fmla="*/ 296 w 4572"/>
                <a:gd name="T73" fmla="*/ 56 h 1931"/>
                <a:gd name="T74" fmla="*/ 308 w 4572"/>
                <a:gd name="T75" fmla="*/ 83 h 1931"/>
                <a:gd name="T76" fmla="*/ 305 w 4572"/>
                <a:gd name="T77" fmla="*/ 82 h 1931"/>
                <a:gd name="T78" fmla="*/ 305 w 4572"/>
                <a:gd name="T79" fmla="*/ 89 h 1931"/>
                <a:gd name="T80" fmla="*/ 305 w 4572"/>
                <a:gd name="T81" fmla="*/ 89 h 1931"/>
                <a:gd name="T82" fmla="*/ 314 w 4572"/>
                <a:gd name="T83" fmla="*/ 92 h 1931"/>
                <a:gd name="T84" fmla="*/ 318 w 4572"/>
                <a:gd name="T85" fmla="*/ 94 h 1931"/>
                <a:gd name="T86" fmla="*/ 320 w 4572"/>
                <a:gd name="T87" fmla="*/ 109 h 1931"/>
                <a:gd name="T88" fmla="*/ 331 w 4572"/>
                <a:gd name="T89" fmla="*/ 120 h 1931"/>
                <a:gd name="T90" fmla="*/ 339 w 4572"/>
                <a:gd name="T91" fmla="*/ 116 h 1931"/>
                <a:gd name="T92" fmla="*/ 353 w 4572"/>
                <a:gd name="T93" fmla="*/ 110 h 1931"/>
                <a:gd name="T94" fmla="*/ 366 w 4572"/>
                <a:gd name="T95" fmla="*/ 101 h 1931"/>
                <a:gd name="T96" fmla="*/ 369 w 4572"/>
                <a:gd name="T97" fmla="*/ 99 h 1931"/>
                <a:gd name="T98" fmla="*/ 366 w 4572"/>
                <a:gd name="T99" fmla="*/ 93 h 1931"/>
                <a:gd name="T100" fmla="*/ 374 w 4572"/>
                <a:gd name="T101" fmla="*/ 91 h 1931"/>
                <a:gd name="T102" fmla="*/ 361 w 4572"/>
                <a:gd name="T103" fmla="*/ 87 h 1931"/>
                <a:gd name="T104" fmla="*/ 334 w 4572"/>
                <a:gd name="T105" fmla="*/ 98 h 1931"/>
                <a:gd name="T106" fmla="*/ 330 w 4572"/>
                <a:gd name="T107" fmla="*/ 99 h 1931"/>
                <a:gd name="T108" fmla="*/ 316 w 4572"/>
                <a:gd name="T109" fmla="*/ 85 h 1931"/>
                <a:gd name="T110" fmla="*/ 309 w 4572"/>
                <a:gd name="T111" fmla="*/ 51 h 1931"/>
                <a:gd name="T112" fmla="*/ 330 w 4572"/>
                <a:gd name="T113" fmla="*/ 25 h 1931"/>
                <a:gd name="T114" fmla="*/ 350 w 4572"/>
                <a:gd name="T115" fmla="*/ 36 h 1931"/>
                <a:gd name="T116" fmla="*/ 394 w 4572"/>
                <a:gd name="T117" fmla="*/ 10 h 1931"/>
                <a:gd name="T118" fmla="*/ 422 w 4572"/>
                <a:gd name="T119" fmla="*/ 14 h 1931"/>
                <a:gd name="T120" fmla="*/ 455 w 4572"/>
                <a:gd name="T121" fmla="*/ 32 h 19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72"/>
                <a:gd name="T184" fmla="*/ 0 h 1931"/>
                <a:gd name="T185" fmla="*/ 4572 w 4572"/>
                <a:gd name="T186" fmla="*/ 1931 h 19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72" h="1931">
                  <a:moveTo>
                    <a:pt x="3909" y="679"/>
                  </a:moveTo>
                  <a:lnTo>
                    <a:pt x="3909" y="678"/>
                  </a:lnTo>
                  <a:lnTo>
                    <a:pt x="3908" y="676"/>
                  </a:lnTo>
                  <a:lnTo>
                    <a:pt x="3904" y="674"/>
                  </a:lnTo>
                  <a:lnTo>
                    <a:pt x="3901" y="672"/>
                  </a:lnTo>
                  <a:lnTo>
                    <a:pt x="3896" y="669"/>
                  </a:lnTo>
                  <a:lnTo>
                    <a:pt x="3891" y="665"/>
                  </a:lnTo>
                  <a:lnTo>
                    <a:pt x="3886" y="663"/>
                  </a:lnTo>
                  <a:lnTo>
                    <a:pt x="3880" y="660"/>
                  </a:lnTo>
                  <a:lnTo>
                    <a:pt x="3876" y="658"/>
                  </a:lnTo>
                  <a:lnTo>
                    <a:pt x="3872" y="657"/>
                  </a:lnTo>
                  <a:lnTo>
                    <a:pt x="3869" y="656"/>
                  </a:lnTo>
                  <a:lnTo>
                    <a:pt x="3866" y="656"/>
                  </a:lnTo>
                  <a:lnTo>
                    <a:pt x="3861" y="657"/>
                  </a:lnTo>
                  <a:lnTo>
                    <a:pt x="3855" y="658"/>
                  </a:lnTo>
                  <a:lnTo>
                    <a:pt x="3848" y="660"/>
                  </a:lnTo>
                  <a:lnTo>
                    <a:pt x="3839" y="661"/>
                  </a:lnTo>
                  <a:lnTo>
                    <a:pt x="3829" y="663"/>
                  </a:lnTo>
                  <a:lnTo>
                    <a:pt x="3821" y="668"/>
                  </a:lnTo>
                  <a:lnTo>
                    <a:pt x="3815" y="673"/>
                  </a:lnTo>
                  <a:lnTo>
                    <a:pt x="3809" y="679"/>
                  </a:lnTo>
                  <a:lnTo>
                    <a:pt x="3806" y="684"/>
                  </a:lnTo>
                  <a:lnTo>
                    <a:pt x="3805" y="691"/>
                  </a:lnTo>
                  <a:lnTo>
                    <a:pt x="3806" y="696"/>
                  </a:lnTo>
                  <a:lnTo>
                    <a:pt x="3809" y="700"/>
                  </a:lnTo>
                  <a:lnTo>
                    <a:pt x="3814" y="701"/>
                  </a:lnTo>
                  <a:lnTo>
                    <a:pt x="3818" y="701"/>
                  </a:lnTo>
                  <a:lnTo>
                    <a:pt x="3823" y="700"/>
                  </a:lnTo>
                  <a:lnTo>
                    <a:pt x="3829" y="698"/>
                  </a:lnTo>
                  <a:lnTo>
                    <a:pt x="3836" y="696"/>
                  </a:lnTo>
                  <a:lnTo>
                    <a:pt x="3841" y="694"/>
                  </a:lnTo>
                  <a:lnTo>
                    <a:pt x="3845" y="692"/>
                  </a:lnTo>
                  <a:lnTo>
                    <a:pt x="3849" y="691"/>
                  </a:lnTo>
                  <a:lnTo>
                    <a:pt x="3853" y="691"/>
                  </a:lnTo>
                  <a:lnTo>
                    <a:pt x="3854" y="690"/>
                  </a:lnTo>
                  <a:lnTo>
                    <a:pt x="3856" y="690"/>
                  </a:lnTo>
                  <a:lnTo>
                    <a:pt x="3862" y="690"/>
                  </a:lnTo>
                  <a:lnTo>
                    <a:pt x="3867" y="689"/>
                  </a:lnTo>
                  <a:lnTo>
                    <a:pt x="3873" y="687"/>
                  </a:lnTo>
                  <a:lnTo>
                    <a:pt x="3879" y="685"/>
                  </a:lnTo>
                  <a:lnTo>
                    <a:pt x="3887" y="684"/>
                  </a:lnTo>
                  <a:lnTo>
                    <a:pt x="3894" y="683"/>
                  </a:lnTo>
                  <a:lnTo>
                    <a:pt x="3900" y="681"/>
                  </a:lnTo>
                  <a:lnTo>
                    <a:pt x="3906" y="680"/>
                  </a:lnTo>
                  <a:lnTo>
                    <a:pt x="3909" y="679"/>
                  </a:lnTo>
                  <a:lnTo>
                    <a:pt x="4554" y="678"/>
                  </a:lnTo>
                  <a:lnTo>
                    <a:pt x="4538" y="735"/>
                  </a:lnTo>
                  <a:lnTo>
                    <a:pt x="4520" y="799"/>
                  </a:lnTo>
                  <a:lnTo>
                    <a:pt x="4500" y="868"/>
                  </a:lnTo>
                  <a:lnTo>
                    <a:pt x="4479" y="936"/>
                  </a:lnTo>
                  <a:lnTo>
                    <a:pt x="4460" y="997"/>
                  </a:lnTo>
                  <a:lnTo>
                    <a:pt x="4444" y="1050"/>
                  </a:lnTo>
                  <a:lnTo>
                    <a:pt x="4433" y="1087"/>
                  </a:lnTo>
                  <a:lnTo>
                    <a:pt x="4427" y="1105"/>
                  </a:lnTo>
                  <a:lnTo>
                    <a:pt x="4424" y="1112"/>
                  </a:lnTo>
                  <a:lnTo>
                    <a:pt x="4416" y="1124"/>
                  </a:lnTo>
                  <a:lnTo>
                    <a:pt x="4406" y="1140"/>
                  </a:lnTo>
                  <a:lnTo>
                    <a:pt x="4394" y="1160"/>
                  </a:lnTo>
                  <a:lnTo>
                    <a:pt x="4380" y="1182"/>
                  </a:lnTo>
                  <a:lnTo>
                    <a:pt x="4364" y="1206"/>
                  </a:lnTo>
                  <a:lnTo>
                    <a:pt x="4346" y="1231"/>
                  </a:lnTo>
                  <a:lnTo>
                    <a:pt x="4330" y="1256"/>
                  </a:lnTo>
                  <a:lnTo>
                    <a:pt x="4313" y="1282"/>
                  </a:lnTo>
                  <a:lnTo>
                    <a:pt x="4296" y="1306"/>
                  </a:lnTo>
                  <a:lnTo>
                    <a:pt x="4281" y="1329"/>
                  </a:lnTo>
                  <a:lnTo>
                    <a:pt x="4267" y="1349"/>
                  </a:lnTo>
                  <a:lnTo>
                    <a:pt x="4255" y="1367"/>
                  </a:lnTo>
                  <a:lnTo>
                    <a:pt x="4246" y="1379"/>
                  </a:lnTo>
                  <a:lnTo>
                    <a:pt x="4241" y="1388"/>
                  </a:lnTo>
                  <a:lnTo>
                    <a:pt x="4239" y="1391"/>
                  </a:lnTo>
                  <a:lnTo>
                    <a:pt x="4239" y="1396"/>
                  </a:lnTo>
                  <a:lnTo>
                    <a:pt x="4241" y="1410"/>
                  </a:lnTo>
                  <a:lnTo>
                    <a:pt x="4243" y="1432"/>
                  </a:lnTo>
                  <a:lnTo>
                    <a:pt x="4247" y="1461"/>
                  </a:lnTo>
                  <a:lnTo>
                    <a:pt x="4251" y="1495"/>
                  </a:lnTo>
                  <a:lnTo>
                    <a:pt x="4256" y="1532"/>
                  </a:lnTo>
                  <a:lnTo>
                    <a:pt x="4264" y="1572"/>
                  </a:lnTo>
                  <a:lnTo>
                    <a:pt x="4271" y="1614"/>
                  </a:lnTo>
                  <a:lnTo>
                    <a:pt x="4284" y="1710"/>
                  </a:lnTo>
                  <a:lnTo>
                    <a:pt x="4288" y="1814"/>
                  </a:lnTo>
                  <a:lnTo>
                    <a:pt x="4289" y="1898"/>
                  </a:lnTo>
                  <a:lnTo>
                    <a:pt x="4288" y="1931"/>
                  </a:lnTo>
                  <a:lnTo>
                    <a:pt x="300" y="1931"/>
                  </a:lnTo>
                  <a:lnTo>
                    <a:pt x="300" y="1908"/>
                  </a:lnTo>
                  <a:lnTo>
                    <a:pt x="300" y="1851"/>
                  </a:lnTo>
                  <a:lnTo>
                    <a:pt x="300" y="1781"/>
                  </a:lnTo>
                  <a:lnTo>
                    <a:pt x="300" y="1720"/>
                  </a:lnTo>
                  <a:lnTo>
                    <a:pt x="302" y="1688"/>
                  </a:lnTo>
                  <a:lnTo>
                    <a:pt x="307" y="1646"/>
                  </a:lnTo>
                  <a:lnTo>
                    <a:pt x="316" y="1599"/>
                  </a:lnTo>
                  <a:lnTo>
                    <a:pt x="325" y="1550"/>
                  </a:lnTo>
                  <a:lnTo>
                    <a:pt x="333" y="1500"/>
                  </a:lnTo>
                  <a:lnTo>
                    <a:pt x="342" y="1453"/>
                  </a:lnTo>
                  <a:lnTo>
                    <a:pt x="347" y="1412"/>
                  </a:lnTo>
                  <a:lnTo>
                    <a:pt x="349" y="1380"/>
                  </a:lnTo>
                  <a:lnTo>
                    <a:pt x="347" y="1332"/>
                  </a:lnTo>
                  <a:lnTo>
                    <a:pt x="343" y="1295"/>
                  </a:lnTo>
                  <a:lnTo>
                    <a:pt x="338" y="1269"/>
                  </a:lnTo>
                  <a:lnTo>
                    <a:pt x="336" y="1261"/>
                  </a:lnTo>
                  <a:lnTo>
                    <a:pt x="334" y="1260"/>
                  </a:lnTo>
                  <a:lnTo>
                    <a:pt x="331" y="1257"/>
                  </a:lnTo>
                  <a:lnTo>
                    <a:pt x="327" y="1251"/>
                  </a:lnTo>
                  <a:lnTo>
                    <a:pt x="321" y="1243"/>
                  </a:lnTo>
                  <a:lnTo>
                    <a:pt x="314" y="1234"/>
                  </a:lnTo>
                  <a:lnTo>
                    <a:pt x="304" y="1223"/>
                  </a:lnTo>
                  <a:lnTo>
                    <a:pt x="294" y="1211"/>
                  </a:lnTo>
                  <a:lnTo>
                    <a:pt x="283" y="1196"/>
                  </a:lnTo>
                  <a:lnTo>
                    <a:pt x="270" y="1178"/>
                  </a:lnTo>
                  <a:lnTo>
                    <a:pt x="251" y="1156"/>
                  </a:lnTo>
                  <a:lnTo>
                    <a:pt x="230" y="1131"/>
                  </a:lnTo>
                  <a:lnTo>
                    <a:pt x="208" y="1104"/>
                  </a:lnTo>
                  <a:lnTo>
                    <a:pt x="187" y="1077"/>
                  </a:lnTo>
                  <a:lnTo>
                    <a:pt x="167" y="1051"/>
                  </a:lnTo>
                  <a:lnTo>
                    <a:pt x="152" y="1027"/>
                  </a:lnTo>
                  <a:lnTo>
                    <a:pt x="141" y="1008"/>
                  </a:lnTo>
                  <a:lnTo>
                    <a:pt x="130" y="983"/>
                  </a:lnTo>
                  <a:lnTo>
                    <a:pt x="110" y="942"/>
                  </a:lnTo>
                  <a:lnTo>
                    <a:pt x="87" y="889"/>
                  </a:lnTo>
                  <a:lnTo>
                    <a:pt x="62" y="828"/>
                  </a:lnTo>
                  <a:lnTo>
                    <a:pt x="37" y="762"/>
                  </a:lnTo>
                  <a:lnTo>
                    <a:pt x="17" y="692"/>
                  </a:lnTo>
                  <a:lnTo>
                    <a:pt x="3" y="623"/>
                  </a:lnTo>
                  <a:lnTo>
                    <a:pt x="0" y="558"/>
                  </a:lnTo>
                  <a:lnTo>
                    <a:pt x="4" y="498"/>
                  </a:lnTo>
                  <a:lnTo>
                    <a:pt x="11" y="444"/>
                  </a:lnTo>
                  <a:lnTo>
                    <a:pt x="19" y="395"/>
                  </a:lnTo>
                  <a:lnTo>
                    <a:pt x="30" y="353"/>
                  </a:lnTo>
                  <a:lnTo>
                    <a:pt x="41" y="317"/>
                  </a:lnTo>
                  <a:lnTo>
                    <a:pt x="51" y="288"/>
                  </a:lnTo>
                  <a:lnTo>
                    <a:pt x="61" y="265"/>
                  </a:lnTo>
                  <a:lnTo>
                    <a:pt x="69" y="250"/>
                  </a:lnTo>
                  <a:lnTo>
                    <a:pt x="74" y="244"/>
                  </a:lnTo>
                  <a:lnTo>
                    <a:pt x="82" y="237"/>
                  </a:lnTo>
                  <a:lnTo>
                    <a:pt x="91" y="231"/>
                  </a:lnTo>
                  <a:lnTo>
                    <a:pt x="103" y="224"/>
                  </a:lnTo>
                  <a:lnTo>
                    <a:pt x="116" y="217"/>
                  </a:lnTo>
                  <a:lnTo>
                    <a:pt x="131" y="210"/>
                  </a:lnTo>
                  <a:lnTo>
                    <a:pt x="148" y="204"/>
                  </a:lnTo>
                  <a:lnTo>
                    <a:pt x="164" y="198"/>
                  </a:lnTo>
                  <a:lnTo>
                    <a:pt x="183" y="191"/>
                  </a:lnTo>
                  <a:lnTo>
                    <a:pt x="202" y="185"/>
                  </a:lnTo>
                  <a:lnTo>
                    <a:pt x="222" y="179"/>
                  </a:lnTo>
                  <a:lnTo>
                    <a:pt x="243" y="174"/>
                  </a:lnTo>
                  <a:lnTo>
                    <a:pt x="262" y="168"/>
                  </a:lnTo>
                  <a:lnTo>
                    <a:pt x="282" y="164"/>
                  </a:lnTo>
                  <a:lnTo>
                    <a:pt x="302" y="161"/>
                  </a:lnTo>
                  <a:lnTo>
                    <a:pt x="322" y="158"/>
                  </a:lnTo>
                  <a:lnTo>
                    <a:pt x="341" y="156"/>
                  </a:lnTo>
                  <a:lnTo>
                    <a:pt x="360" y="155"/>
                  </a:lnTo>
                  <a:lnTo>
                    <a:pt x="378" y="154"/>
                  </a:lnTo>
                  <a:lnTo>
                    <a:pt x="397" y="154"/>
                  </a:lnTo>
                  <a:lnTo>
                    <a:pt x="415" y="155"/>
                  </a:lnTo>
                  <a:lnTo>
                    <a:pt x="432" y="155"/>
                  </a:lnTo>
                  <a:lnTo>
                    <a:pt x="448" y="156"/>
                  </a:lnTo>
                  <a:lnTo>
                    <a:pt x="464" y="158"/>
                  </a:lnTo>
                  <a:lnTo>
                    <a:pt x="479" y="159"/>
                  </a:lnTo>
                  <a:lnTo>
                    <a:pt x="492" y="160"/>
                  </a:lnTo>
                  <a:lnTo>
                    <a:pt x="506" y="161"/>
                  </a:lnTo>
                  <a:lnTo>
                    <a:pt x="517" y="162"/>
                  </a:lnTo>
                  <a:lnTo>
                    <a:pt x="528" y="163"/>
                  </a:lnTo>
                  <a:lnTo>
                    <a:pt x="537" y="163"/>
                  </a:lnTo>
                  <a:lnTo>
                    <a:pt x="545" y="162"/>
                  </a:lnTo>
                  <a:lnTo>
                    <a:pt x="552" y="161"/>
                  </a:lnTo>
                  <a:lnTo>
                    <a:pt x="564" y="156"/>
                  </a:lnTo>
                  <a:lnTo>
                    <a:pt x="579" y="145"/>
                  </a:lnTo>
                  <a:lnTo>
                    <a:pt x="594" y="134"/>
                  </a:lnTo>
                  <a:lnTo>
                    <a:pt x="608" y="120"/>
                  </a:lnTo>
                  <a:lnTo>
                    <a:pt x="621" y="108"/>
                  </a:lnTo>
                  <a:lnTo>
                    <a:pt x="631" y="96"/>
                  </a:lnTo>
                  <a:lnTo>
                    <a:pt x="638" y="89"/>
                  </a:lnTo>
                  <a:lnTo>
                    <a:pt x="641" y="86"/>
                  </a:lnTo>
                  <a:lnTo>
                    <a:pt x="677" y="86"/>
                  </a:lnTo>
                  <a:lnTo>
                    <a:pt x="680" y="92"/>
                  </a:lnTo>
                  <a:lnTo>
                    <a:pt x="685" y="107"/>
                  </a:lnTo>
                  <a:lnTo>
                    <a:pt x="693" y="126"/>
                  </a:lnTo>
                  <a:lnTo>
                    <a:pt x="697" y="146"/>
                  </a:lnTo>
                  <a:lnTo>
                    <a:pt x="699" y="157"/>
                  </a:lnTo>
                  <a:lnTo>
                    <a:pt x="704" y="169"/>
                  </a:lnTo>
                  <a:lnTo>
                    <a:pt x="713" y="184"/>
                  </a:lnTo>
                  <a:lnTo>
                    <a:pt x="723" y="200"/>
                  </a:lnTo>
                  <a:lnTo>
                    <a:pt x="737" y="220"/>
                  </a:lnTo>
                  <a:lnTo>
                    <a:pt x="751" y="241"/>
                  </a:lnTo>
                  <a:lnTo>
                    <a:pt x="768" y="265"/>
                  </a:lnTo>
                  <a:lnTo>
                    <a:pt x="786" y="292"/>
                  </a:lnTo>
                  <a:lnTo>
                    <a:pt x="805" y="319"/>
                  </a:lnTo>
                  <a:lnTo>
                    <a:pt x="822" y="346"/>
                  </a:lnTo>
                  <a:lnTo>
                    <a:pt x="840" y="370"/>
                  </a:lnTo>
                  <a:lnTo>
                    <a:pt x="857" y="393"/>
                  </a:lnTo>
                  <a:lnTo>
                    <a:pt x="870" y="411"/>
                  </a:lnTo>
                  <a:lnTo>
                    <a:pt x="881" y="426"/>
                  </a:lnTo>
                  <a:lnTo>
                    <a:pt x="888" y="435"/>
                  </a:lnTo>
                  <a:lnTo>
                    <a:pt x="890" y="438"/>
                  </a:lnTo>
                  <a:lnTo>
                    <a:pt x="915" y="369"/>
                  </a:lnTo>
                  <a:lnTo>
                    <a:pt x="846" y="308"/>
                  </a:lnTo>
                  <a:lnTo>
                    <a:pt x="913" y="250"/>
                  </a:lnTo>
                  <a:lnTo>
                    <a:pt x="994" y="314"/>
                  </a:lnTo>
                  <a:lnTo>
                    <a:pt x="993" y="318"/>
                  </a:lnTo>
                  <a:lnTo>
                    <a:pt x="990" y="328"/>
                  </a:lnTo>
                  <a:lnTo>
                    <a:pt x="989" y="341"/>
                  </a:lnTo>
                  <a:lnTo>
                    <a:pt x="990" y="353"/>
                  </a:lnTo>
                  <a:lnTo>
                    <a:pt x="994" y="358"/>
                  </a:lnTo>
                  <a:lnTo>
                    <a:pt x="999" y="361"/>
                  </a:lnTo>
                  <a:lnTo>
                    <a:pt x="1006" y="365"/>
                  </a:lnTo>
                  <a:lnTo>
                    <a:pt x="1014" y="367"/>
                  </a:lnTo>
                  <a:lnTo>
                    <a:pt x="1022" y="369"/>
                  </a:lnTo>
                  <a:lnTo>
                    <a:pt x="1029" y="371"/>
                  </a:lnTo>
                  <a:lnTo>
                    <a:pt x="1033" y="372"/>
                  </a:lnTo>
                  <a:lnTo>
                    <a:pt x="1035" y="372"/>
                  </a:lnTo>
                  <a:lnTo>
                    <a:pt x="1034" y="369"/>
                  </a:lnTo>
                  <a:lnTo>
                    <a:pt x="1031" y="361"/>
                  </a:lnTo>
                  <a:lnTo>
                    <a:pt x="1026" y="348"/>
                  </a:lnTo>
                  <a:lnTo>
                    <a:pt x="1020" y="333"/>
                  </a:lnTo>
                  <a:lnTo>
                    <a:pt x="1012" y="315"/>
                  </a:lnTo>
                  <a:lnTo>
                    <a:pt x="1004" y="297"/>
                  </a:lnTo>
                  <a:lnTo>
                    <a:pt x="997" y="279"/>
                  </a:lnTo>
                  <a:lnTo>
                    <a:pt x="990" y="264"/>
                  </a:lnTo>
                  <a:lnTo>
                    <a:pt x="983" y="248"/>
                  </a:lnTo>
                  <a:lnTo>
                    <a:pt x="976" y="229"/>
                  </a:lnTo>
                  <a:lnTo>
                    <a:pt x="967" y="210"/>
                  </a:lnTo>
                  <a:lnTo>
                    <a:pt x="960" y="191"/>
                  </a:lnTo>
                  <a:lnTo>
                    <a:pt x="955" y="175"/>
                  </a:lnTo>
                  <a:lnTo>
                    <a:pt x="951" y="161"/>
                  </a:lnTo>
                  <a:lnTo>
                    <a:pt x="950" y="150"/>
                  </a:lnTo>
                  <a:lnTo>
                    <a:pt x="952" y="146"/>
                  </a:lnTo>
                  <a:lnTo>
                    <a:pt x="958" y="147"/>
                  </a:lnTo>
                  <a:lnTo>
                    <a:pt x="966" y="150"/>
                  </a:lnTo>
                  <a:lnTo>
                    <a:pt x="977" y="156"/>
                  </a:lnTo>
                  <a:lnTo>
                    <a:pt x="989" y="163"/>
                  </a:lnTo>
                  <a:lnTo>
                    <a:pt x="1002" y="171"/>
                  </a:lnTo>
                  <a:lnTo>
                    <a:pt x="1015" y="181"/>
                  </a:lnTo>
                  <a:lnTo>
                    <a:pt x="1028" y="190"/>
                  </a:lnTo>
                  <a:lnTo>
                    <a:pt x="1041" y="200"/>
                  </a:lnTo>
                  <a:lnTo>
                    <a:pt x="1054" y="209"/>
                  </a:lnTo>
                  <a:lnTo>
                    <a:pt x="1072" y="220"/>
                  </a:lnTo>
                  <a:lnTo>
                    <a:pt x="1093" y="231"/>
                  </a:lnTo>
                  <a:lnTo>
                    <a:pt x="1116" y="242"/>
                  </a:lnTo>
                  <a:lnTo>
                    <a:pt x="1140" y="252"/>
                  </a:lnTo>
                  <a:lnTo>
                    <a:pt x="1163" y="261"/>
                  </a:lnTo>
                  <a:lnTo>
                    <a:pt x="1185" y="270"/>
                  </a:lnTo>
                  <a:lnTo>
                    <a:pt x="1205" y="277"/>
                  </a:lnTo>
                  <a:lnTo>
                    <a:pt x="1221" y="283"/>
                  </a:lnTo>
                  <a:lnTo>
                    <a:pt x="1237" y="289"/>
                  </a:lnTo>
                  <a:lnTo>
                    <a:pt x="1252" y="295"/>
                  </a:lnTo>
                  <a:lnTo>
                    <a:pt x="1267" y="303"/>
                  </a:lnTo>
                  <a:lnTo>
                    <a:pt x="1284" y="316"/>
                  </a:lnTo>
                  <a:lnTo>
                    <a:pt x="1303" y="332"/>
                  </a:lnTo>
                  <a:lnTo>
                    <a:pt x="1324" y="353"/>
                  </a:lnTo>
                  <a:lnTo>
                    <a:pt x="1349" y="381"/>
                  </a:lnTo>
                  <a:lnTo>
                    <a:pt x="1374" y="413"/>
                  </a:lnTo>
                  <a:lnTo>
                    <a:pt x="1396" y="446"/>
                  </a:lnTo>
                  <a:lnTo>
                    <a:pt x="1414" y="478"/>
                  </a:lnTo>
                  <a:lnTo>
                    <a:pt x="1429" y="508"/>
                  </a:lnTo>
                  <a:lnTo>
                    <a:pt x="1441" y="536"/>
                  </a:lnTo>
                  <a:lnTo>
                    <a:pt x="1450" y="558"/>
                  </a:lnTo>
                  <a:lnTo>
                    <a:pt x="1456" y="573"/>
                  </a:lnTo>
                  <a:lnTo>
                    <a:pt x="1459" y="582"/>
                  </a:lnTo>
                  <a:lnTo>
                    <a:pt x="1465" y="590"/>
                  </a:lnTo>
                  <a:lnTo>
                    <a:pt x="1473" y="598"/>
                  </a:lnTo>
                  <a:lnTo>
                    <a:pt x="1481" y="606"/>
                  </a:lnTo>
                  <a:lnTo>
                    <a:pt x="1490" y="610"/>
                  </a:lnTo>
                  <a:lnTo>
                    <a:pt x="1496" y="615"/>
                  </a:lnTo>
                  <a:lnTo>
                    <a:pt x="1499" y="627"/>
                  </a:lnTo>
                  <a:lnTo>
                    <a:pt x="1502" y="644"/>
                  </a:lnTo>
                  <a:lnTo>
                    <a:pt x="1506" y="662"/>
                  </a:lnTo>
                  <a:lnTo>
                    <a:pt x="1512" y="678"/>
                  </a:lnTo>
                  <a:lnTo>
                    <a:pt x="1516" y="685"/>
                  </a:lnTo>
                  <a:lnTo>
                    <a:pt x="1522" y="689"/>
                  </a:lnTo>
                  <a:lnTo>
                    <a:pt x="1531" y="691"/>
                  </a:lnTo>
                  <a:lnTo>
                    <a:pt x="1537" y="692"/>
                  </a:lnTo>
                  <a:lnTo>
                    <a:pt x="1541" y="695"/>
                  </a:lnTo>
                  <a:lnTo>
                    <a:pt x="1546" y="698"/>
                  </a:lnTo>
                  <a:lnTo>
                    <a:pt x="1550" y="703"/>
                  </a:lnTo>
                  <a:lnTo>
                    <a:pt x="1555" y="712"/>
                  </a:lnTo>
                  <a:lnTo>
                    <a:pt x="1562" y="721"/>
                  </a:lnTo>
                  <a:lnTo>
                    <a:pt x="1569" y="734"/>
                  </a:lnTo>
                  <a:lnTo>
                    <a:pt x="1577" y="748"/>
                  </a:lnTo>
                  <a:lnTo>
                    <a:pt x="1492" y="802"/>
                  </a:lnTo>
                  <a:lnTo>
                    <a:pt x="1487" y="797"/>
                  </a:lnTo>
                  <a:lnTo>
                    <a:pt x="1480" y="796"/>
                  </a:lnTo>
                  <a:lnTo>
                    <a:pt x="1474" y="797"/>
                  </a:lnTo>
                  <a:lnTo>
                    <a:pt x="1468" y="801"/>
                  </a:lnTo>
                  <a:lnTo>
                    <a:pt x="1461" y="805"/>
                  </a:lnTo>
                  <a:lnTo>
                    <a:pt x="1454" y="810"/>
                  </a:lnTo>
                  <a:lnTo>
                    <a:pt x="1448" y="816"/>
                  </a:lnTo>
                  <a:lnTo>
                    <a:pt x="1442" y="823"/>
                  </a:lnTo>
                  <a:lnTo>
                    <a:pt x="1437" y="827"/>
                  </a:lnTo>
                  <a:lnTo>
                    <a:pt x="1432" y="831"/>
                  </a:lnTo>
                  <a:lnTo>
                    <a:pt x="1427" y="835"/>
                  </a:lnTo>
                  <a:lnTo>
                    <a:pt x="1422" y="840"/>
                  </a:lnTo>
                  <a:lnTo>
                    <a:pt x="1416" y="846"/>
                  </a:lnTo>
                  <a:lnTo>
                    <a:pt x="1409" y="852"/>
                  </a:lnTo>
                  <a:lnTo>
                    <a:pt x="1402" y="857"/>
                  </a:lnTo>
                  <a:lnTo>
                    <a:pt x="1396" y="863"/>
                  </a:lnTo>
                  <a:lnTo>
                    <a:pt x="1316" y="757"/>
                  </a:lnTo>
                  <a:lnTo>
                    <a:pt x="1337" y="747"/>
                  </a:lnTo>
                  <a:lnTo>
                    <a:pt x="1337" y="708"/>
                  </a:lnTo>
                  <a:lnTo>
                    <a:pt x="1282" y="736"/>
                  </a:lnTo>
                  <a:lnTo>
                    <a:pt x="1282" y="770"/>
                  </a:lnTo>
                  <a:lnTo>
                    <a:pt x="1316" y="757"/>
                  </a:lnTo>
                  <a:lnTo>
                    <a:pt x="1396" y="863"/>
                  </a:lnTo>
                  <a:lnTo>
                    <a:pt x="1392" y="868"/>
                  </a:lnTo>
                  <a:lnTo>
                    <a:pt x="1386" y="872"/>
                  </a:lnTo>
                  <a:lnTo>
                    <a:pt x="1382" y="876"/>
                  </a:lnTo>
                  <a:lnTo>
                    <a:pt x="1378" y="880"/>
                  </a:lnTo>
                  <a:lnTo>
                    <a:pt x="1374" y="883"/>
                  </a:lnTo>
                  <a:lnTo>
                    <a:pt x="1371" y="887"/>
                  </a:lnTo>
                  <a:lnTo>
                    <a:pt x="1366" y="891"/>
                  </a:lnTo>
                  <a:lnTo>
                    <a:pt x="1363" y="894"/>
                  </a:lnTo>
                  <a:lnTo>
                    <a:pt x="1353" y="905"/>
                  </a:lnTo>
                  <a:lnTo>
                    <a:pt x="1346" y="911"/>
                  </a:lnTo>
                  <a:lnTo>
                    <a:pt x="1340" y="917"/>
                  </a:lnTo>
                  <a:lnTo>
                    <a:pt x="1334" y="925"/>
                  </a:lnTo>
                  <a:lnTo>
                    <a:pt x="1326" y="938"/>
                  </a:lnTo>
                  <a:lnTo>
                    <a:pt x="1316" y="952"/>
                  </a:lnTo>
                  <a:lnTo>
                    <a:pt x="1309" y="965"/>
                  </a:lnTo>
                  <a:lnTo>
                    <a:pt x="1307" y="974"/>
                  </a:lnTo>
                  <a:lnTo>
                    <a:pt x="1308" y="974"/>
                  </a:lnTo>
                  <a:lnTo>
                    <a:pt x="1310" y="974"/>
                  </a:lnTo>
                  <a:lnTo>
                    <a:pt x="1314" y="973"/>
                  </a:lnTo>
                  <a:lnTo>
                    <a:pt x="1319" y="973"/>
                  </a:lnTo>
                  <a:lnTo>
                    <a:pt x="1325" y="972"/>
                  </a:lnTo>
                  <a:lnTo>
                    <a:pt x="1331" y="972"/>
                  </a:lnTo>
                  <a:lnTo>
                    <a:pt x="1336" y="971"/>
                  </a:lnTo>
                  <a:lnTo>
                    <a:pt x="1341" y="971"/>
                  </a:lnTo>
                  <a:lnTo>
                    <a:pt x="1308" y="1013"/>
                  </a:lnTo>
                  <a:lnTo>
                    <a:pt x="1302" y="1011"/>
                  </a:lnTo>
                  <a:lnTo>
                    <a:pt x="1293" y="1011"/>
                  </a:lnTo>
                  <a:lnTo>
                    <a:pt x="1285" y="1011"/>
                  </a:lnTo>
                  <a:lnTo>
                    <a:pt x="1276" y="1011"/>
                  </a:lnTo>
                  <a:lnTo>
                    <a:pt x="1266" y="1012"/>
                  </a:lnTo>
                  <a:lnTo>
                    <a:pt x="1259" y="1014"/>
                  </a:lnTo>
                  <a:lnTo>
                    <a:pt x="1255" y="1016"/>
                  </a:lnTo>
                  <a:lnTo>
                    <a:pt x="1253" y="1018"/>
                  </a:lnTo>
                  <a:lnTo>
                    <a:pt x="1255" y="1028"/>
                  </a:lnTo>
                  <a:lnTo>
                    <a:pt x="1260" y="1042"/>
                  </a:lnTo>
                  <a:lnTo>
                    <a:pt x="1267" y="1061"/>
                  </a:lnTo>
                  <a:lnTo>
                    <a:pt x="1275" y="1085"/>
                  </a:lnTo>
                  <a:lnTo>
                    <a:pt x="1278" y="1099"/>
                  </a:lnTo>
                  <a:lnTo>
                    <a:pt x="1280" y="1112"/>
                  </a:lnTo>
                  <a:lnTo>
                    <a:pt x="1281" y="1126"/>
                  </a:lnTo>
                  <a:lnTo>
                    <a:pt x="1281" y="1139"/>
                  </a:lnTo>
                  <a:lnTo>
                    <a:pt x="1239" y="1131"/>
                  </a:lnTo>
                  <a:lnTo>
                    <a:pt x="1238" y="1122"/>
                  </a:lnTo>
                  <a:lnTo>
                    <a:pt x="1237" y="1112"/>
                  </a:lnTo>
                  <a:lnTo>
                    <a:pt x="1236" y="1105"/>
                  </a:lnTo>
                  <a:lnTo>
                    <a:pt x="1235" y="1098"/>
                  </a:lnTo>
                  <a:lnTo>
                    <a:pt x="1233" y="1086"/>
                  </a:lnTo>
                  <a:lnTo>
                    <a:pt x="1229" y="1073"/>
                  </a:lnTo>
                  <a:lnTo>
                    <a:pt x="1222" y="1059"/>
                  </a:lnTo>
                  <a:lnTo>
                    <a:pt x="1216" y="1044"/>
                  </a:lnTo>
                  <a:lnTo>
                    <a:pt x="1210" y="1032"/>
                  </a:lnTo>
                  <a:lnTo>
                    <a:pt x="1203" y="1021"/>
                  </a:lnTo>
                  <a:lnTo>
                    <a:pt x="1199" y="1014"/>
                  </a:lnTo>
                  <a:lnTo>
                    <a:pt x="1198" y="1012"/>
                  </a:lnTo>
                  <a:lnTo>
                    <a:pt x="1196" y="1012"/>
                  </a:lnTo>
                  <a:lnTo>
                    <a:pt x="1191" y="1012"/>
                  </a:lnTo>
                  <a:lnTo>
                    <a:pt x="1186" y="1012"/>
                  </a:lnTo>
                  <a:lnTo>
                    <a:pt x="1181" y="1012"/>
                  </a:lnTo>
                  <a:lnTo>
                    <a:pt x="1176" y="1011"/>
                  </a:lnTo>
                  <a:lnTo>
                    <a:pt x="1172" y="1008"/>
                  </a:lnTo>
                  <a:lnTo>
                    <a:pt x="1165" y="1004"/>
                  </a:lnTo>
                  <a:lnTo>
                    <a:pt x="1152" y="998"/>
                  </a:lnTo>
                  <a:lnTo>
                    <a:pt x="1143" y="994"/>
                  </a:lnTo>
                  <a:lnTo>
                    <a:pt x="1129" y="989"/>
                  </a:lnTo>
                  <a:lnTo>
                    <a:pt x="1114" y="982"/>
                  </a:lnTo>
                  <a:lnTo>
                    <a:pt x="1097" y="975"/>
                  </a:lnTo>
                  <a:lnTo>
                    <a:pt x="1079" y="968"/>
                  </a:lnTo>
                  <a:lnTo>
                    <a:pt x="1064" y="963"/>
                  </a:lnTo>
                  <a:lnTo>
                    <a:pt x="1050" y="959"/>
                  </a:lnTo>
                  <a:lnTo>
                    <a:pt x="1041" y="956"/>
                  </a:lnTo>
                  <a:lnTo>
                    <a:pt x="1031" y="954"/>
                  </a:lnTo>
                  <a:lnTo>
                    <a:pt x="1020" y="949"/>
                  </a:lnTo>
                  <a:lnTo>
                    <a:pt x="1005" y="943"/>
                  </a:lnTo>
                  <a:lnTo>
                    <a:pt x="990" y="936"/>
                  </a:lnTo>
                  <a:lnTo>
                    <a:pt x="974" y="928"/>
                  </a:lnTo>
                  <a:lnTo>
                    <a:pt x="957" y="921"/>
                  </a:lnTo>
                  <a:lnTo>
                    <a:pt x="941" y="915"/>
                  </a:lnTo>
                  <a:lnTo>
                    <a:pt x="927" y="909"/>
                  </a:lnTo>
                  <a:lnTo>
                    <a:pt x="909" y="905"/>
                  </a:lnTo>
                  <a:lnTo>
                    <a:pt x="886" y="903"/>
                  </a:lnTo>
                  <a:lnTo>
                    <a:pt x="859" y="902"/>
                  </a:lnTo>
                  <a:lnTo>
                    <a:pt x="831" y="902"/>
                  </a:lnTo>
                  <a:lnTo>
                    <a:pt x="805" y="903"/>
                  </a:lnTo>
                  <a:lnTo>
                    <a:pt x="784" y="904"/>
                  </a:lnTo>
                  <a:lnTo>
                    <a:pt x="768" y="905"/>
                  </a:lnTo>
                  <a:lnTo>
                    <a:pt x="763" y="905"/>
                  </a:lnTo>
                  <a:lnTo>
                    <a:pt x="762" y="910"/>
                  </a:lnTo>
                  <a:lnTo>
                    <a:pt x="766" y="915"/>
                  </a:lnTo>
                  <a:lnTo>
                    <a:pt x="773" y="921"/>
                  </a:lnTo>
                  <a:lnTo>
                    <a:pt x="782" y="929"/>
                  </a:lnTo>
                  <a:lnTo>
                    <a:pt x="790" y="939"/>
                  </a:lnTo>
                  <a:lnTo>
                    <a:pt x="797" y="945"/>
                  </a:lnTo>
                  <a:lnTo>
                    <a:pt x="801" y="948"/>
                  </a:lnTo>
                  <a:lnTo>
                    <a:pt x="803" y="949"/>
                  </a:lnTo>
                  <a:lnTo>
                    <a:pt x="808" y="949"/>
                  </a:lnTo>
                  <a:lnTo>
                    <a:pt x="819" y="950"/>
                  </a:lnTo>
                  <a:lnTo>
                    <a:pt x="836" y="951"/>
                  </a:lnTo>
                  <a:lnTo>
                    <a:pt x="856" y="953"/>
                  </a:lnTo>
                  <a:lnTo>
                    <a:pt x="874" y="955"/>
                  </a:lnTo>
                  <a:lnTo>
                    <a:pt x="891" y="959"/>
                  </a:lnTo>
                  <a:lnTo>
                    <a:pt x="904" y="962"/>
                  </a:lnTo>
                  <a:lnTo>
                    <a:pt x="910" y="966"/>
                  </a:lnTo>
                  <a:lnTo>
                    <a:pt x="910" y="972"/>
                  </a:lnTo>
                  <a:lnTo>
                    <a:pt x="908" y="975"/>
                  </a:lnTo>
                  <a:lnTo>
                    <a:pt x="904" y="975"/>
                  </a:lnTo>
                  <a:lnTo>
                    <a:pt x="902" y="975"/>
                  </a:lnTo>
                  <a:lnTo>
                    <a:pt x="825" y="978"/>
                  </a:lnTo>
                  <a:lnTo>
                    <a:pt x="862" y="1030"/>
                  </a:lnTo>
                  <a:lnTo>
                    <a:pt x="863" y="1030"/>
                  </a:lnTo>
                  <a:lnTo>
                    <a:pt x="867" y="1030"/>
                  </a:lnTo>
                  <a:lnTo>
                    <a:pt x="873" y="1030"/>
                  </a:lnTo>
                  <a:lnTo>
                    <a:pt x="881" y="1030"/>
                  </a:lnTo>
                  <a:lnTo>
                    <a:pt x="888" y="1031"/>
                  </a:lnTo>
                  <a:lnTo>
                    <a:pt x="895" y="1033"/>
                  </a:lnTo>
                  <a:lnTo>
                    <a:pt x="903" y="1037"/>
                  </a:lnTo>
                  <a:lnTo>
                    <a:pt x="907" y="1041"/>
                  </a:lnTo>
                  <a:lnTo>
                    <a:pt x="909" y="1045"/>
                  </a:lnTo>
                  <a:lnTo>
                    <a:pt x="907" y="1050"/>
                  </a:lnTo>
                  <a:lnTo>
                    <a:pt x="903" y="1052"/>
                  </a:lnTo>
                  <a:lnTo>
                    <a:pt x="897" y="1054"/>
                  </a:lnTo>
                  <a:lnTo>
                    <a:pt x="892" y="1055"/>
                  </a:lnTo>
                  <a:lnTo>
                    <a:pt x="886" y="1056"/>
                  </a:lnTo>
                  <a:lnTo>
                    <a:pt x="882" y="1056"/>
                  </a:lnTo>
                  <a:lnTo>
                    <a:pt x="881" y="1056"/>
                  </a:lnTo>
                  <a:lnTo>
                    <a:pt x="882" y="1057"/>
                  </a:lnTo>
                  <a:lnTo>
                    <a:pt x="885" y="1060"/>
                  </a:lnTo>
                  <a:lnTo>
                    <a:pt x="889" y="1064"/>
                  </a:lnTo>
                  <a:lnTo>
                    <a:pt x="894" y="1070"/>
                  </a:lnTo>
                  <a:lnTo>
                    <a:pt x="901" y="1075"/>
                  </a:lnTo>
                  <a:lnTo>
                    <a:pt x="907" y="1080"/>
                  </a:lnTo>
                  <a:lnTo>
                    <a:pt x="914" y="1085"/>
                  </a:lnTo>
                  <a:lnTo>
                    <a:pt x="921" y="1088"/>
                  </a:lnTo>
                  <a:lnTo>
                    <a:pt x="932" y="1095"/>
                  </a:lnTo>
                  <a:lnTo>
                    <a:pt x="937" y="1102"/>
                  </a:lnTo>
                  <a:lnTo>
                    <a:pt x="942" y="1111"/>
                  </a:lnTo>
                  <a:lnTo>
                    <a:pt x="951" y="1119"/>
                  </a:lnTo>
                  <a:lnTo>
                    <a:pt x="958" y="1123"/>
                  </a:lnTo>
                  <a:lnTo>
                    <a:pt x="968" y="1128"/>
                  </a:lnTo>
                  <a:lnTo>
                    <a:pt x="982" y="1134"/>
                  </a:lnTo>
                  <a:lnTo>
                    <a:pt x="997" y="1141"/>
                  </a:lnTo>
                  <a:lnTo>
                    <a:pt x="1012" y="1147"/>
                  </a:lnTo>
                  <a:lnTo>
                    <a:pt x="1026" y="1152"/>
                  </a:lnTo>
                  <a:lnTo>
                    <a:pt x="1038" y="1155"/>
                  </a:lnTo>
                  <a:lnTo>
                    <a:pt x="1048" y="1157"/>
                  </a:lnTo>
                  <a:lnTo>
                    <a:pt x="1056" y="1160"/>
                  </a:lnTo>
                  <a:lnTo>
                    <a:pt x="1069" y="1163"/>
                  </a:lnTo>
                  <a:lnTo>
                    <a:pt x="1082" y="1167"/>
                  </a:lnTo>
                  <a:lnTo>
                    <a:pt x="1098" y="1171"/>
                  </a:lnTo>
                  <a:lnTo>
                    <a:pt x="1114" y="1176"/>
                  </a:lnTo>
                  <a:lnTo>
                    <a:pt x="1128" y="1180"/>
                  </a:lnTo>
                  <a:lnTo>
                    <a:pt x="1143" y="1184"/>
                  </a:lnTo>
                  <a:lnTo>
                    <a:pt x="1154" y="1186"/>
                  </a:lnTo>
                  <a:lnTo>
                    <a:pt x="1165" y="1188"/>
                  </a:lnTo>
                  <a:lnTo>
                    <a:pt x="1177" y="1192"/>
                  </a:lnTo>
                  <a:lnTo>
                    <a:pt x="1189" y="1197"/>
                  </a:lnTo>
                  <a:lnTo>
                    <a:pt x="1200" y="1202"/>
                  </a:lnTo>
                  <a:lnTo>
                    <a:pt x="1212" y="1208"/>
                  </a:lnTo>
                  <a:lnTo>
                    <a:pt x="1220" y="1212"/>
                  </a:lnTo>
                  <a:lnTo>
                    <a:pt x="1226" y="1213"/>
                  </a:lnTo>
                  <a:lnTo>
                    <a:pt x="1231" y="1212"/>
                  </a:lnTo>
                  <a:lnTo>
                    <a:pt x="1234" y="1201"/>
                  </a:lnTo>
                  <a:lnTo>
                    <a:pt x="1237" y="1182"/>
                  </a:lnTo>
                  <a:lnTo>
                    <a:pt x="1239" y="1157"/>
                  </a:lnTo>
                  <a:lnTo>
                    <a:pt x="1239" y="1131"/>
                  </a:lnTo>
                  <a:lnTo>
                    <a:pt x="1281" y="1139"/>
                  </a:lnTo>
                  <a:lnTo>
                    <a:pt x="1280" y="1150"/>
                  </a:lnTo>
                  <a:lnTo>
                    <a:pt x="1279" y="1162"/>
                  </a:lnTo>
                  <a:lnTo>
                    <a:pt x="1278" y="1172"/>
                  </a:lnTo>
                  <a:lnTo>
                    <a:pt x="1277" y="1183"/>
                  </a:lnTo>
                  <a:lnTo>
                    <a:pt x="1275" y="1207"/>
                  </a:lnTo>
                  <a:lnTo>
                    <a:pt x="1273" y="1231"/>
                  </a:lnTo>
                  <a:lnTo>
                    <a:pt x="1275" y="1253"/>
                  </a:lnTo>
                  <a:lnTo>
                    <a:pt x="1277" y="1267"/>
                  </a:lnTo>
                  <a:lnTo>
                    <a:pt x="1281" y="1273"/>
                  </a:lnTo>
                  <a:lnTo>
                    <a:pt x="1289" y="1277"/>
                  </a:lnTo>
                  <a:lnTo>
                    <a:pt x="1300" y="1281"/>
                  </a:lnTo>
                  <a:lnTo>
                    <a:pt x="1311" y="1285"/>
                  </a:lnTo>
                  <a:lnTo>
                    <a:pt x="1323" y="1288"/>
                  </a:lnTo>
                  <a:lnTo>
                    <a:pt x="1333" y="1291"/>
                  </a:lnTo>
                  <a:lnTo>
                    <a:pt x="1339" y="1292"/>
                  </a:lnTo>
                  <a:lnTo>
                    <a:pt x="1342" y="1294"/>
                  </a:lnTo>
                  <a:lnTo>
                    <a:pt x="1341" y="1288"/>
                  </a:lnTo>
                  <a:lnTo>
                    <a:pt x="1339" y="1276"/>
                  </a:lnTo>
                  <a:lnTo>
                    <a:pt x="1337" y="1260"/>
                  </a:lnTo>
                  <a:lnTo>
                    <a:pt x="1333" y="1246"/>
                  </a:lnTo>
                  <a:lnTo>
                    <a:pt x="1331" y="1233"/>
                  </a:lnTo>
                  <a:lnTo>
                    <a:pt x="1331" y="1217"/>
                  </a:lnTo>
                  <a:lnTo>
                    <a:pt x="1331" y="1204"/>
                  </a:lnTo>
                  <a:lnTo>
                    <a:pt x="1332" y="1198"/>
                  </a:lnTo>
                  <a:lnTo>
                    <a:pt x="1334" y="1195"/>
                  </a:lnTo>
                  <a:lnTo>
                    <a:pt x="1338" y="1185"/>
                  </a:lnTo>
                  <a:lnTo>
                    <a:pt x="1344" y="1161"/>
                  </a:lnTo>
                  <a:lnTo>
                    <a:pt x="1351" y="1119"/>
                  </a:lnTo>
                  <a:lnTo>
                    <a:pt x="1352" y="1095"/>
                  </a:lnTo>
                  <a:lnTo>
                    <a:pt x="1350" y="1074"/>
                  </a:lnTo>
                  <a:lnTo>
                    <a:pt x="1344" y="1056"/>
                  </a:lnTo>
                  <a:lnTo>
                    <a:pt x="1338" y="1042"/>
                  </a:lnTo>
                  <a:lnTo>
                    <a:pt x="1330" y="1031"/>
                  </a:lnTo>
                  <a:lnTo>
                    <a:pt x="1322" y="1022"/>
                  </a:lnTo>
                  <a:lnTo>
                    <a:pt x="1314" y="1016"/>
                  </a:lnTo>
                  <a:lnTo>
                    <a:pt x="1308" y="1013"/>
                  </a:lnTo>
                  <a:lnTo>
                    <a:pt x="1341" y="971"/>
                  </a:lnTo>
                  <a:lnTo>
                    <a:pt x="1347" y="970"/>
                  </a:lnTo>
                  <a:lnTo>
                    <a:pt x="1352" y="969"/>
                  </a:lnTo>
                  <a:lnTo>
                    <a:pt x="1358" y="968"/>
                  </a:lnTo>
                  <a:lnTo>
                    <a:pt x="1364" y="967"/>
                  </a:lnTo>
                  <a:lnTo>
                    <a:pt x="1369" y="965"/>
                  </a:lnTo>
                  <a:lnTo>
                    <a:pt x="1373" y="964"/>
                  </a:lnTo>
                  <a:lnTo>
                    <a:pt x="1376" y="963"/>
                  </a:lnTo>
                  <a:lnTo>
                    <a:pt x="1377" y="963"/>
                  </a:lnTo>
                  <a:lnTo>
                    <a:pt x="1378" y="959"/>
                  </a:lnTo>
                  <a:lnTo>
                    <a:pt x="1382" y="948"/>
                  </a:lnTo>
                  <a:lnTo>
                    <a:pt x="1389" y="935"/>
                  </a:lnTo>
                  <a:lnTo>
                    <a:pt x="1399" y="921"/>
                  </a:lnTo>
                  <a:lnTo>
                    <a:pt x="1405" y="915"/>
                  </a:lnTo>
                  <a:lnTo>
                    <a:pt x="1413" y="906"/>
                  </a:lnTo>
                  <a:lnTo>
                    <a:pt x="1422" y="898"/>
                  </a:lnTo>
                  <a:lnTo>
                    <a:pt x="1431" y="888"/>
                  </a:lnTo>
                  <a:lnTo>
                    <a:pt x="1440" y="879"/>
                  </a:lnTo>
                  <a:lnTo>
                    <a:pt x="1449" y="870"/>
                  </a:lnTo>
                  <a:lnTo>
                    <a:pt x="1457" y="861"/>
                  </a:lnTo>
                  <a:lnTo>
                    <a:pt x="1466" y="854"/>
                  </a:lnTo>
                  <a:lnTo>
                    <a:pt x="1476" y="863"/>
                  </a:lnTo>
                  <a:lnTo>
                    <a:pt x="1466" y="874"/>
                  </a:lnTo>
                  <a:lnTo>
                    <a:pt x="1456" y="884"/>
                  </a:lnTo>
                  <a:lnTo>
                    <a:pt x="1448" y="893"/>
                  </a:lnTo>
                  <a:lnTo>
                    <a:pt x="1441" y="901"/>
                  </a:lnTo>
                  <a:lnTo>
                    <a:pt x="1434" y="908"/>
                  </a:lnTo>
                  <a:lnTo>
                    <a:pt x="1428" y="916"/>
                  </a:lnTo>
                  <a:lnTo>
                    <a:pt x="1423" y="922"/>
                  </a:lnTo>
                  <a:lnTo>
                    <a:pt x="1418" y="928"/>
                  </a:lnTo>
                  <a:lnTo>
                    <a:pt x="1409" y="939"/>
                  </a:lnTo>
                  <a:lnTo>
                    <a:pt x="1402" y="945"/>
                  </a:lnTo>
                  <a:lnTo>
                    <a:pt x="1398" y="951"/>
                  </a:lnTo>
                  <a:lnTo>
                    <a:pt x="1398" y="956"/>
                  </a:lnTo>
                  <a:lnTo>
                    <a:pt x="1454" y="952"/>
                  </a:lnTo>
                  <a:lnTo>
                    <a:pt x="1455" y="950"/>
                  </a:lnTo>
                  <a:lnTo>
                    <a:pt x="1459" y="946"/>
                  </a:lnTo>
                  <a:lnTo>
                    <a:pt x="1466" y="939"/>
                  </a:lnTo>
                  <a:lnTo>
                    <a:pt x="1474" y="930"/>
                  </a:lnTo>
                  <a:lnTo>
                    <a:pt x="1481" y="920"/>
                  </a:lnTo>
                  <a:lnTo>
                    <a:pt x="1491" y="910"/>
                  </a:lnTo>
                  <a:lnTo>
                    <a:pt x="1498" y="901"/>
                  </a:lnTo>
                  <a:lnTo>
                    <a:pt x="1505" y="893"/>
                  </a:lnTo>
                  <a:lnTo>
                    <a:pt x="1522" y="899"/>
                  </a:lnTo>
                  <a:lnTo>
                    <a:pt x="1516" y="905"/>
                  </a:lnTo>
                  <a:lnTo>
                    <a:pt x="1511" y="911"/>
                  </a:lnTo>
                  <a:lnTo>
                    <a:pt x="1504" y="919"/>
                  </a:lnTo>
                  <a:lnTo>
                    <a:pt x="1500" y="926"/>
                  </a:lnTo>
                  <a:lnTo>
                    <a:pt x="1495" y="933"/>
                  </a:lnTo>
                  <a:lnTo>
                    <a:pt x="1492" y="940"/>
                  </a:lnTo>
                  <a:lnTo>
                    <a:pt x="1490" y="944"/>
                  </a:lnTo>
                  <a:lnTo>
                    <a:pt x="1490" y="947"/>
                  </a:lnTo>
                  <a:lnTo>
                    <a:pt x="1491" y="948"/>
                  </a:lnTo>
                  <a:lnTo>
                    <a:pt x="1495" y="948"/>
                  </a:lnTo>
                  <a:lnTo>
                    <a:pt x="1500" y="946"/>
                  </a:lnTo>
                  <a:lnTo>
                    <a:pt x="1506" y="943"/>
                  </a:lnTo>
                  <a:lnTo>
                    <a:pt x="1513" y="940"/>
                  </a:lnTo>
                  <a:lnTo>
                    <a:pt x="1519" y="937"/>
                  </a:lnTo>
                  <a:lnTo>
                    <a:pt x="1526" y="935"/>
                  </a:lnTo>
                  <a:lnTo>
                    <a:pt x="1531" y="932"/>
                  </a:lnTo>
                  <a:lnTo>
                    <a:pt x="1537" y="931"/>
                  </a:lnTo>
                  <a:lnTo>
                    <a:pt x="1541" y="930"/>
                  </a:lnTo>
                  <a:lnTo>
                    <a:pt x="1545" y="928"/>
                  </a:lnTo>
                  <a:lnTo>
                    <a:pt x="1549" y="927"/>
                  </a:lnTo>
                  <a:lnTo>
                    <a:pt x="1552" y="925"/>
                  </a:lnTo>
                  <a:lnTo>
                    <a:pt x="1557" y="922"/>
                  </a:lnTo>
                  <a:lnTo>
                    <a:pt x="1561" y="919"/>
                  </a:lnTo>
                  <a:lnTo>
                    <a:pt x="1565" y="916"/>
                  </a:lnTo>
                  <a:lnTo>
                    <a:pt x="1572" y="906"/>
                  </a:lnTo>
                  <a:lnTo>
                    <a:pt x="1578" y="895"/>
                  </a:lnTo>
                  <a:lnTo>
                    <a:pt x="1582" y="883"/>
                  </a:lnTo>
                  <a:lnTo>
                    <a:pt x="1578" y="875"/>
                  </a:lnTo>
                  <a:lnTo>
                    <a:pt x="1575" y="873"/>
                  </a:lnTo>
                  <a:lnTo>
                    <a:pt x="1571" y="872"/>
                  </a:lnTo>
                  <a:lnTo>
                    <a:pt x="1567" y="872"/>
                  </a:lnTo>
                  <a:lnTo>
                    <a:pt x="1562" y="872"/>
                  </a:lnTo>
                  <a:lnTo>
                    <a:pt x="1557" y="873"/>
                  </a:lnTo>
                  <a:lnTo>
                    <a:pt x="1550" y="876"/>
                  </a:lnTo>
                  <a:lnTo>
                    <a:pt x="1544" y="879"/>
                  </a:lnTo>
                  <a:lnTo>
                    <a:pt x="1537" y="884"/>
                  </a:lnTo>
                  <a:lnTo>
                    <a:pt x="1533" y="887"/>
                  </a:lnTo>
                  <a:lnTo>
                    <a:pt x="1529" y="891"/>
                  </a:lnTo>
                  <a:lnTo>
                    <a:pt x="1526" y="895"/>
                  </a:lnTo>
                  <a:lnTo>
                    <a:pt x="1522" y="899"/>
                  </a:lnTo>
                  <a:lnTo>
                    <a:pt x="1505" y="893"/>
                  </a:lnTo>
                  <a:lnTo>
                    <a:pt x="1512" y="885"/>
                  </a:lnTo>
                  <a:lnTo>
                    <a:pt x="1518" y="878"/>
                  </a:lnTo>
                  <a:lnTo>
                    <a:pt x="1525" y="869"/>
                  </a:lnTo>
                  <a:lnTo>
                    <a:pt x="1531" y="859"/>
                  </a:lnTo>
                  <a:lnTo>
                    <a:pt x="1537" y="851"/>
                  </a:lnTo>
                  <a:lnTo>
                    <a:pt x="1540" y="842"/>
                  </a:lnTo>
                  <a:lnTo>
                    <a:pt x="1540" y="835"/>
                  </a:lnTo>
                  <a:lnTo>
                    <a:pt x="1536" y="829"/>
                  </a:lnTo>
                  <a:lnTo>
                    <a:pt x="1531" y="827"/>
                  </a:lnTo>
                  <a:lnTo>
                    <a:pt x="1526" y="826"/>
                  </a:lnTo>
                  <a:lnTo>
                    <a:pt x="1520" y="828"/>
                  </a:lnTo>
                  <a:lnTo>
                    <a:pt x="1513" y="831"/>
                  </a:lnTo>
                  <a:lnTo>
                    <a:pt x="1505" y="836"/>
                  </a:lnTo>
                  <a:lnTo>
                    <a:pt x="1496" y="843"/>
                  </a:lnTo>
                  <a:lnTo>
                    <a:pt x="1487" y="853"/>
                  </a:lnTo>
                  <a:lnTo>
                    <a:pt x="1476" y="863"/>
                  </a:lnTo>
                  <a:lnTo>
                    <a:pt x="1466" y="854"/>
                  </a:lnTo>
                  <a:lnTo>
                    <a:pt x="1473" y="848"/>
                  </a:lnTo>
                  <a:lnTo>
                    <a:pt x="1480" y="840"/>
                  </a:lnTo>
                  <a:lnTo>
                    <a:pt x="1487" y="833"/>
                  </a:lnTo>
                  <a:lnTo>
                    <a:pt x="1492" y="826"/>
                  </a:lnTo>
                  <a:lnTo>
                    <a:pt x="1495" y="819"/>
                  </a:lnTo>
                  <a:lnTo>
                    <a:pt x="1496" y="813"/>
                  </a:lnTo>
                  <a:lnTo>
                    <a:pt x="1495" y="807"/>
                  </a:lnTo>
                  <a:lnTo>
                    <a:pt x="1492" y="802"/>
                  </a:lnTo>
                  <a:lnTo>
                    <a:pt x="1577" y="748"/>
                  </a:lnTo>
                  <a:lnTo>
                    <a:pt x="1580" y="752"/>
                  </a:lnTo>
                  <a:lnTo>
                    <a:pt x="1583" y="757"/>
                  </a:lnTo>
                  <a:lnTo>
                    <a:pt x="1585" y="762"/>
                  </a:lnTo>
                  <a:lnTo>
                    <a:pt x="1587" y="766"/>
                  </a:lnTo>
                  <a:lnTo>
                    <a:pt x="1599" y="789"/>
                  </a:lnTo>
                  <a:lnTo>
                    <a:pt x="1611" y="813"/>
                  </a:lnTo>
                  <a:lnTo>
                    <a:pt x="1621" y="836"/>
                  </a:lnTo>
                  <a:lnTo>
                    <a:pt x="1632" y="858"/>
                  </a:lnTo>
                  <a:lnTo>
                    <a:pt x="1639" y="878"/>
                  </a:lnTo>
                  <a:lnTo>
                    <a:pt x="1645" y="894"/>
                  </a:lnTo>
                  <a:lnTo>
                    <a:pt x="1649" y="903"/>
                  </a:lnTo>
                  <a:lnTo>
                    <a:pt x="1651" y="907"/>
                  </a:lnTo>
                  <a:lnTo>
                    <a:pt x="1670" y="921"/>
                  </a:lnTo>
                  <a:lnTo>
                    <a:pt x="1671" y="913"/>
                  </a:lnTo>
                  <a:lnTo>
                    <a:pt x="1674" y="884"/>
                  </a:lnTo>
                  <a:lnTo>
                    <a:pt x="1675" y="831"/>
                  </a:lnTo>
                  <a:lnTo>
                    <a:pt x="1676" y="749"/>
                  </a:lnTo>
                  <a:lnTo>
                    <a:pt x="1677" y="703"/>
                  </a:lnTo>
                  <a:lnTo>
                    <a:pt x="1678" y="663"/>
                  </a:lnTo>
                  <a:lnTo>
                    <a:pt x="1681" y="630"/>
                  </a:lnTo>
                  <a:lnTo>
                    <a:pt x="1685" y="601"/>
                  </a:lnTo>
                  <a:lnTo>
                    <a:pt x="1689" y="577"/>
                  </a:lnTo>
                  <a:lnTo>
                    <a:pt x="1695" y="557"/>
                  </a:lnTo>
                  <a:lnTo>
                    <a:pt x="1704" y="540"/>
                  </a:lnTo>
                  <a:lnTo>
                    <a:pt x="1712" y="525"/>
                  </a:lnTo>
                  <a:lnTo>
                    <a:pt x="1717" y="519"/>
                  </a:lnTo>
                  <a:lnTo>
                    <a:pt x="1724" y="513"/>
                  </a:lnTo>
                  <a:lnTo>
                    <a:pt x="1731" y="506"/>
                  </a:lnTo>
                  <a:lnTo>
                    <a:pt x="1739" y="500"/>
                  </a:lnTo>
                  <a:lnTo>
                    <a:pt x="1749" y="495"/>
                  </a:lnTo>
                  <a:lnTo>
                    <a:pt x="1758" y="490"/>
                  </a:lnTo>
                  <a:lnTo>
                    <a:pt x="1769" y="484"/>
                  </a:lnTo>
                  <a:lnTo>
                    <a:pt x="1780" y="479"/>
                  </a:lnTo>
                  <a:lnTo>
                    <a:pt x="1792" y="474"/>
                  </a:lnTo>
                  <a:lnTo>
                    <a:pt x="1804" y="469"/>
                  </a:lnTo>
                  <a:lnTo>
                    <a:pt x="1817" y="463"/>
                  </a:lnTo>
                  <a:lnTo>
                    <a:pt x="1829" y="458"/>
                  </a:lnTo>
                  <a:lnTo>
                    <a:pt x="1842" y="452"/>
                  </a:lnTo>
                  <a:lnTo>
                    <a:pt x="1855" y="446"/>
                  </a:lnTo>
                  <a:lnTo>
                    <a:pt x="1868" y="439"/>
                  </a:lnTo>
                  <a:lnTo>
                    <a:pt x="1881" y="433"/>
                  </a:lnTo>
                  <a:lnTo>
                    <a:pt x="1906" y="418"/>
                  </a:lnTo>
                  <a:lnTo>
                    <a:pt x="1930" y="403"/>
                  </a:lnTo>
                  <a:lnTo>
                    <a:pt x="1952" y="386"/>
                  </a:lnTo>
                  <a:lnTo>
                    <a:pt x="1972" y="369"/>
                  </a:lnTo>
                  <a:lnTo>
                    <a:pt x="1989" y="355"/>
                  </a:lnTo>
                  <a:lnTo>
                    <a:pt x="2003" y="342"/>
                  </a:lnTo>
                  <a:lnTo>
                    <a:pt x="2012" y="333"/>
                  </a:lnTo>
                  <a:lnTo>
                    <a:pt x="2017" y="327"/>
                  </a:lnTo>
                  <a:lnTo>
                    <a:pt x="2022" y="324"/>
                  </a:lnTo>
                  <a:lnTo>
                    <a:pt x="2027" y="326"/>
                  </a:lnTo>
                  <a:lnTo>
                    <a:pt x="2028" y="331"/>
                  </a:lnTo>
                  <a:lnTo>
                    <a:pt x="2029" y="333"/>
                  </a:lnTo>
                  <a:lnTo>
                    <a:pt x="2016" y="493"/>
                  </a:lnTo>
                  <a:lnTo>
                    <a:pt x="2043" y="473"/>
                  </a:lnTo>
                  <a:lnTo>
                    <a:pt x="2036" y="434"/>
                  </a:lnTo>
                  <a:lnTo>
                    <a:pt x="2094" y="381"/>
                  </a:lnTo>
                  <a:lnTo>
                    <a:pt x="2145" y="463"/>
                  </a:lnTo>
                  <a:lnTo>
                    <a:pt x="2101" y="494"/>
                  </a:lnTo>
                  <a:lnTo>
                    <a:pt x="2150" y="596"/>
                  </a:lnTo>
                  <a:lnTo>
                    <a:pt x="2153" y="591"/>
                  </a:lnTo>
                  <a:lnTo>
                    <a:pt x="2161" y="578"/>
                  </a:lnTo>
                  <a:lnTo>
                    <a:pt x="2175" y="557"/>
                  </a:lnTo>
                  <a:lnTo>
                    <a:pt x="2191" y="530"/>
                  </a:lnTo>
                  <a:lnTo>
                    <a:pt x="2208" y="502"/>
                  </a:lnTo>
                  <a:lnTo>
                    <a:pt x="2226" y="474"/>
                  </a:lnTo>
                  <a:lnTo>
                    <a:pt x="2245" y="446"/>
                  </a:lnTo>
                  <a:lnTo>
                    <a:pt x="2260" y="422"/>
                  </a:lnTo>
                  <a:lnTo>
                    <a:pt x="2275" y="399"/>
                  </a:lnTo>
                  <a:lnTo>
                    <a:pt x="2290" y="372"/>
                  </a:lnTo>
                  <a:lnTo>
                    <a:pt x="2304" y="346"/>
                  </a:lnTo>
                  <a:lnTo>
                    <a:pt x="2318" y="321"/>
                  </a:lnTo>
                  <a:lnTo>
                    <a:pt x="2329" y="298"/>
                  </a:lnTo>
                  <a:lnTo>
                    <a:pt x="2338" y="280"/>
                  </a:lnTo>
                  <a:lnTo>
                    <a:pt x="2344" y="268"/>
                  </a:lnTo>
                  <a:lnTo>
                    <a:pt x="2346" y="264"/>
                  </a:lnTo>
                  <a:lnTo>
                    <a:pt x="2371" y="216"/>
                  </a:lnTo>
                  <a:lnTo>
                    <a:pt x="2373" y="219"/>
                  </a:lnTo>
                  <a:lnTo>
                    <a:pt x="2380" y="225"/>
                  </a:lnTo>
                  <a:lnTo>
                    <a:pt x="2389" y="232"/>
                  </a:lnTo>
                  <a:lnTo>
                    <a:pt x="2399" y="243"/>
                  </a:lnTo>
                  <a:lnTo>
                    <a:pt x="2411" y="252"/>
                  </a:lnTo>
                  <a:lnTo>
                    <a:pt x="2421" y="261"/>
                  </a:lnTo>
                  <a:lnTo>
                    <a:pt x="2431" y="268"/>
                  </a:lnTo>
                  <a:lnTo>
                    <a:pt x="2438" y="272"/>
                  </a:lnTo>
                  <a:lnTo>
                    <a:pt x="2443" y="274"/>
                  </a:lnTo>
                  <a:lnTo>
                    <a:pt x="2451" y="277"/>
                  </a:lnTo>
                  <a:lnTo>
                    <a:pt x="2459" y="281"/>
                  </a:lnTo>
                  <a:lnTo>
                    <a:pt x="2467" y="286"/>
                  </a:lnTo>
                  <a:lnTo>
                    <a:pt x="2477" y="290"/>
                  </a:lnTo>
                  <a:lnTo>
                    <a:pt x="2487" y="294"/>
                  </a:lnTo>
                  <a:lnTo>
                    <a:pt x="2499" y="297"/>
                  </a:lnTo>
                  <a:lnTo>
                    <a:pt x="2510" y="299"/>
                  </a:lnTo>
                  <a:lnTo>
                    <a:pt x="2525" y="303"/>
                  </a:lnTo>
                  <a:lnTo>
                    <a:pt x="2545" y="310"/>
                  </a:lnTo>
                  <a:lnTo>
                    <a:pt x="2567" y="318"/>
                  </a:lnTo>
                  <a:lnTo>
                    <a:pt x="2590" y="326"/>
                  </a:lnTo>
                  <a:lnTo>
                    <a:pt x="2611" y="335"/>
                  </a:lnTo>
                  <a:lnTo>
                    <a:pt x="2629" y="342"/>
                  </a:lnTo>
                  <a:lnTo>
                    <a:pt x="2642" y="347"/>
                  </a:lnTo>
                  <a:lnTo>
                    <a:pt x="2646" y="349"/>
                  </a:lnTo>
                  <a:lnTo>
                    <a:pt x="2670" y="360"/>
                  </a:lnTo>
                  <a:lnTo>
                    <a:pt x="2689" y="368"/>
                  </a:lnTo>
                  <a:lnTo>
                    <a:pt x="2704" y="377"/>
                  </a:lnTo>
                  <a:lnTo>
                    <a:pt x="2718" y="384"/>
                  </a:lnTo>
                  <a:lnTo>
                    <a:pt x="2731" y="390"/>
                  </a:lnTo>
                  <a:lnTo>
                    <a:pt x="2744" y="395"/>
                  </a:lnTo>
                  <a:lnTo>
                    <a:pt x="2759" y="401"/>
                  </a:lnTo>
                  <a:lnTo>
                    <a:pt x="2776" y="405"/>
                  </a:lnTo>
                  <a:lnTo>
                    <a:pt x="2805" y="412"/>
                  </a:lnTo>
                  <a:lnTo>
                    <a:pt x="2828" y="420"/>
                  </a:lnTo>
                  <a:lnTo>
                    <a:pt x="2846" y="427"/>
                  </a:lnTo>
                  <a:lnTo>
                    <a:pt x="2861" y="434"/>
                  </a:lnTo>
                  <a:lnTo>
                    <a:pt x="2874" y="441"/>
                  </a:lnTo>
                  <a:lnTo>
                    <a:pt x="2883" y="449"/>
                  </a:lnTo>
                  <a:lnTo>
                    <a:pt x="2890" y="455"/>
                  </a:lnTo>
                  <a:lnTo>
                    <a:pt x="2896" y="461"/>
                  </a:lnTo>
                  <a:lnTo>
                    <a:pt x="2900" y="466"/>
                  </a:lnTo>
                  <a:lnTo>
                    <a:pt x="2904" y="469"/>
                  </a:lnTo>
                  <a:lnTo>
                    <a:pt x="2907" y="471"/>
                  </a:lnTo>
                  <a:lnTo>
                    <a:pt x="2910" y="473"/>
                  </a:lnTo>
                  <a:lnTo>
                    <a:pt x="2913" y="475"/>
                  </a:lnTo>
                  <a:lnTo>
                    <a:pt x="2919" y="477"/>
                  </a:lnTo>
                  <a:lnTo>
                    <a:pt x="2924" y="480"/>
                  </a:lnTo>
                  <a:lnTo>
                    <a:pt x="2931" y="485"/>
                  </a:lnTo>
                  <a:lnTo>
                    <a:pt x="2940" y="499"/>
                  </a:lnTo>
                  <a:lnTo>
                    <a:pt x="2951" y="525"/>
                  </a:lnTo>
                  <a:lnTo>
                    <a:pt x="2960" y="559"/>
                  </a:lnTo>
                  <a:lnTo>
                    <a:pt x="2971" y="595"/>
                  </a:lnTo>
                  <a:lnTo>
                    <a:pt x="2979" y="632"/>
                  </a:lnTo>
                  <a:lnTo>
                    <a:pt x="2986" y="663"/>
                  </a:lnTo>
                  <a:lnTo>
                    <a:pt x="2991" y="685"/>
                  </a:lnTo>
                  <a:lnTo>
                    <a:pt x="2993" y="694"/>
                  </a:lnTo>
                  <a:lnTo>
                    <a:pt x="2994" y="691"/>
                  </a:lnTo>
                  <a:lnTo>
                    <a:pt x="2998" y="683"/>
                  </a:lnTo>
                  <a:lnTo>
                    <a:pt x="3004" y="673"/>
                  </a:lnTo>
                  <a:lnTo>
                    <a:pt x="3011" y="658"/>
                  </a:lnTo>
                  <a:lnTo>
                    <a:pt x="3020" y="641"/>
                  </a:lnTo>
                  <a:lnTo>
                    <a:pt x="3030" y="623"/>
                  </a:lnTo>
                  <a:lnTo>
                    <a:pt x="3041" y="604"/>
                  </a:lnTo>
                  <a:lnTo>
                    <a:pt x="3051" y="585"/>
                  </a:lnTo>
                  <a:lnTo>
                    <a:pt x="3067" y="789"/>
                  </a:lnTo>
                  <a:lnTo>
                    <a:pt x="3062" y="796"/>
                  </a:lnTo>
                  <a:lnTo>
                    <a:pt x="3061" y="805"/>
                  </a:lnTo>
                  <a:lnTo>
                    <a:pt x="3063" y="813"/>
                  </a:lnTo>
                  <a:lnTo>
                    <a:pt x="3069" y="821"/>
                  </a:lnTo>
                  <a:lnTo>
                    <a:pt x="3075" y="827"/>
                  </a:lnTo>
                  <a:lnTo>
                    <a:pt x="3082" y="833"/>
                  </a:lnTo>
                  <a:lnTo>
                    <a:pt x="3091" y="840"/>
                  </a:lnTo>
                  <a:lnTo>
                    <a:pt x="3100" y="849"/>
                  </a:lnTo>
                  <a:lnTo>
                    <a:pt x="3110" y="857"/>
                  </a:lnTo>
                  <a:lnTo>
                    <a:pt x="3118" y="864"/>
                  </a:lnTo>
                  <a:lnTo>
                    <a:pt x="3125" y="872"/>
                  </a:lnTo>
                  <a:lnTo>
                    <a:pt x="3131" y="877"/>
                  </a:lnTo>
                  <a:lnTo>
                    <a:pt x="3125" y="896"/>
                  </a:lnTo>
                  <a:lnTo>
                    <a:pt x="3122" y="892"/>
                  </a:lnTo>
                  <a:lnTo>
                    <a:pt x="3118" y="887"/>
                  </a:lnTo>
                  <a:lnTo>
                    <a:pt x="3114" y="884"/>
                  </a:lnTo>
                  <a:lnTo>
                    <a:pt x="3110" y="879"/>
                  </a:lnTo>
                  <a:lnTo>
                    <a:pt x="3104" y="875"/>
                  </a:lnTo>
                  <a:lnTo>
                    <a:pt x="3100" y="871"/>
                  </a:lnTo>
                  <a:lnTo>
                    <a:pt x="3094" y="865"/>
                  </a:lnTo>
                  <a:lnTo>
                    <a:pt x="3089" y="860"/>
                  </a:lnTo>
                  <a:lnTo>
                    <a:pt x="3080" y="852"/>
                  </a:lnTo>
                  <a:lnTo>
                    <a:pt x="3072" y="843"/>
                  </a:lnTo>
                  <a:lnTo>
                    <a:pt x="3064" y="835"/>
                  </a:lnTo>
                  <a:lnTo>
                    <a:pt x="3056" y="828"/>
                  </a:lnTo>
                  <a:lnTo>
                    <a:pt x="3050" y="820"/>
                  </a:lnTo>
                  <a:lnTo>
                    <a:pt x="3045" y="815"/>
                  </a:lnTo>
                  <a:lnTo>
                    <a:pt x="3040" y="811"/>
                  </a:lnTo>
                  <a:lnTo>
                    <a:pt x="3037" y="808"/>
                  </a:lnTo>
                  <a:lnTo>
                    <a:pt x="3030" y="805"/>
                  </a:lnTo>
                  <a:lnTo>
                    <a:pt x="3024" y="805"/>
                  </a:lnTo>
                  <a:lnTo>
                    <a:pt x="3018" y="809"/>
                  </a:lnTo>
                  <a:lnTo>
                    <a:pt x="3014" y="815"/>
                  </a:lnTo>
                  <a:lnTo>
                    <a:pt x="3014" y="823"/>
                  </a:lnTo>
                  <a:lnTo>
                    <a:pt x="3016" y="830"/>
                  </a:lnTo>
                  <a:lnTo>
                    <a:pt x="3020" y="837"/>
                  </a:lnTo>
                  <a:lnTo>
                    <a:pt x="3024" y="844"/>
                  </a:lnTo>
                  <a:lnTo>
                    <a:pt x="3026" y="849"/>
                  </a:lnTo>
                  <a:lnTo>
                    <a:pt x="3029" y="852"/>
                  </a:lnTo>
                  <a:lnTo>
                    <a:pt x="3033" y="856"/>
                  </a:lnTo>
                  <a:lnTo>
                    <a:pt x="3038" y="860"/>
                  </a:lnTo>
                  <a:lnTo>
                    <a:pt x="3042" y="864"/>
                  </a:lnTo>
                  <a:lnTo>
                    <a:pt x="3047" y="869"/>
                  </a:lnTo>
                  <a:lnTo>
                    <a:pt x="3052" y="874"/>
                  </a:lnTo>
                  <a:lnTo>
                    <a:pt x="3057" y="879"/>
                  </a:lnTo>
                  <a:lnTo>
                    <a:pt x="3050" y="889"/>
                  </a:lnTo>
                  <a:lnTo>
                    <a:pt x="3044" y="882"/>
                  </a:lnTo>
                  <a:lnTo>
                    <a:pt x="3038" y="877"/>
                  </a:lnTo>
                  <a:lnTo>
                    <a:pt x="3032" y="875"/>
                  </a:lnTo>
                  <a:lnTo>
                    <a:pt x="3028" y="876"/>
                  </a:lnTo>
                  <a:lnTo>
                    <a:pt x="3026" y="883"/>
                  </a:lnTo>
                  <a:lnTo>
                    <a:pt x="3027" y="892"/>
                  </a:lnTo>
                  <a:lnTo>
                    <a:pt x="3029" y="901"/>
                  </a:lnTo>
                  <a:lnTo>
                    <a:pt x="3031" y="907"/>
                  </a:lnTo>
                  <a:lnTo>
                    <a:pt x="3034" y="910"/>
                  </a:lnTo>
                  <a:lnTo>
                    <a:pt x="3039" y="913"/>
                  </a:lnTo>
                  <a:lnTo>
                    <a:pt x="3044" y="915"/>
                  </a:lnTo>
                  <a:lnTo>
                    <a:pt x="3050" y="916"/>
                  </a:lnTo>
                  <a:lnTo>
                    <a:pt x="3056" y="917"/>
                  </a:lnTo>
                  <a:lnTo>
                    <a:pt x="3062" y="916"/>
                  </a:lnTo>
                  <a:lnTo>
                    <a:pt x="3066" y="915"/>
                  </a:lnTo>
                  <a:lnTo>
                    <a:pt x="3069" y="914"/>
                  </a:lnTo>
                  <a:lnTo>
                    <a:pt x="3069" y="910"/>
                  </a:lnTo>
                  <a:lnTo>
                    <a:pt x="3065" y="905"/>
                  </a:lnTo>
                  <a:lnTo>
                    <a:pt x="3058" y="898"/>
                  </a:lnTo>
                  <a:lnTo>
                    <a:pt x="3050" y="889"/>
                  </a:lnTo>
                  <a:lnTo>
                    <a:pt x="3057" y="879"/>
                  </a:lnTo>
                  <a:lnTo>
                    <a:pt x="3064" y="885"/>
                  </a:lnTo>
                  <a:lnTo>
                    <a:pt x="3070" y="893"/>
                  </a:lnTo>
                  <a:lnTo>
                    <a:pt x="3077" y="900"/>
                  </a:lnTo>
                  <a:lnTo>
                    <a:pt x="3085" y="907"/>
                  </a:lnTo>
                  <a:lnTo>
                    <a:pt x="3091" y="916"/>
                  </a:lnTo>
                  <a:lnTo>
                    <a:pt x="3096" y="922"/>
                  </a:lnTo>
                  <a:lnTo>
                    <a:pt x="3101" y="927"/>
                  </a:lnTo>
                  <a:lnTo>
                    <a:pt x="3103" y="930"/>
                  </a:lnTo>
                  <a:lnTo>
                    <a:pt x="3107" y="933"/>
                  </a:lnTo>
                  <a:lnTo>
                    <a:pt x="3113" y="936"/>
                  </a:lnTo>
                  <a:lnTo>
                    <a:pt x="3120" y="938"/>
                  </a:lnTo>
                  <a:lnTo>
                    <a:pt x="3128" y="939"/>
                  </a:lnTo>
                  <a:lnTo>
                    <a:pt x="3137" y="941"/>
                  </a:lnTo>
                  <a:lnTo>
                    <a:pt x="3145" y="942"/>
                  </a:lnTo>
                  <a:lnTo>
                    <a:pt x="3151" y="942"/>
                  </a:lnTo>
                  <a:lnTo>
                    <a:pt x="3156" y="942"/>
                  </a:lnTo>
                  <a:lnTo>
                    <a:pt x="3158" y="939"/>
                  </a:lnTo>
                  <a:lnTo>
                    <a:pt x="3154" y="930"/>
                  </a:lnTo>
                  <a:lnTo>
                    <a:pt x="3146" y="920"/>
                  </a:lnTo>
                  <a:lnTo>
                    <a:pt x="3137" y="908"/>
                  </a:lnTo>
                  <a:lnTo>
                    <a:pt x="3134" y="905"/>
                  </a:lnTo>
                  <a:lnTo>
                    <a:pt x="3132" y="902"/>
                  </a:lnTo>
                  <a:lnTo>
                    <a:pt x="3128" y="899"/>
                  </a:lnTo>
                  <a:lnTo>
                    <a:pt x="3125" y="896"/>
                  </a:lnTo>
                  <a:lnTo>
                    <a:pt x="3131" y="877"/>
                  </a:lnTo>
                  <a:lnTo>
                    <a:pt x="3139" y="884"/>
                  </a:lnTo>
                  <a:lnTo>
                    <a:pt x="3146" y="889"/>
                  </a:lnTo>
                  <a:lnTo>
                    <a:pt x="3150" y="892"/>
                  </a:lnTo>
                  <a:lnTo>
                    <a:pt x="3151" y="893"/>
                  </a:lnTo>
                  <a:lnTo>
                    <a:pt x="3151" y="894"/>
                  </a:lnTo>
                  <a:lnTo>
                    <a:pt x="3151" y="897"/>
                  </a:lnTo>
                  <a:lnTo>
                    <a:pt x="3151" y="901"/>
                  </a:lnTo>
                  <a:lnTo>
                    <a:pt x="3155" y="905"/>
                  </a:lnTo>
                  <a:lnTo>
                    <a:pt x="3159" y="908"/>
                  </a:lnTo>
                  <a:lnTo>
                    <a:pt x="3164" y="913"/>
                  </a:lnTo>
                  <a:lnTo>
                    <a:pt x="3169" y="918"/>
                  </a:lnTo>
                  <a:lnTo>
                    <a:pt x="3173" y="924"/>
                  </a:lnTo>
                  <a:lnTo>
                    <a:pt x="3178" y="931"/>
                  </a:lnTo>
                  <a:lnTo>
                    <a:pt x="3183" y="939"/>
                  </a:lnTo>
                  <a:lnTo>
                    <a:pt x="3188" y="946"/>
                  </a:lnTo>
                  <a:lnTo>
                    <a:pt x="3194" y="950"/>
                  </a:lnTo>
                  <a:lnTo>
                    <a:pt x="3198" y="951"/>
                  </a:lnTo>
                  <a:lnTo>
                    <a:pt x="3204" y="951"/>
                  </a:lnTo>
                  <a:lnTo>
                    <a:pt x="3211" y="951"/>
                  </a:lnTo>
                  <a:lnTo>
                    <a:pt x="3216" y="953"/>
                  </a:lnTo>
                  <a:lnTo>
                    <a:pt x="3222" y="958"/>
                  </a:lnTo>
                  <a:lnTo>
                    <a:pt x="3229" y="962"/>
                  </a:lnTo>
                  <a:lnTo>
                    <a:pt x="3234" y="966"/>
                  </a:lnTo>
                  <a:lnTo>
                    <a:pt x="3236" y="967"/>
                  </a:lnTo>
                  <a:lnTo>
                    <a:pt x="3243" y="995"/>
                  </a:lnTo>
                  <a:lnTo>
                    <a:pt x="3235" y="998"/>
                  </a:lnTo>
                  <a:lnTo>
                    <a:pt x="3228" y="1000"/>
                  </a:lnTo>
                  <a:lnTo>
                    <a:pt x="3224" y="1001"/>
                  </a:lnTo>
                  <a:lnTo>
                    <a:pt x="3221" y="1003"/>
                  </a:lnTo>
                  <a:lnTo>
                    <a:pt x="3217" y="1010"/>
                  </a:lnTo>
                  <a:lnTo>
                    <a:pt x="3211" y="1026"/>
                  </a:lnTo>
                  <a:lnTo>
                    <a:pt x="3207" y="1047"/>
                  </a:lnTo>
                  <a:lnTo>
                    <a:pt x="3204" y="1072"/>
                  </a:lnTo>
                  <a:lnTo>
                    <a:pt x="3204" y="1086"/>
                  </a:lnTo>
                  <a:lnTo>
                    <a:pt x="3207" y="1102"/>
                  </a:lnTo>
                  <a:lnTo>
                    <a:pt x="3211" y="1119"/>
                  </a:lnTo>
                  <a:lnTo>
                    <a:pt x="3217" y="1134"/>
                  </a:lnTo>
                  <a:lnTo>
                    <a:pt x="3224" y="1151"/>
                  </a:lnTo>
                  <a:lnTo>
                    <a:pt x="3229" y="1165"/>
                  </a:lnTo>
                  <a:lnTo>
                    <a:pt x="3234" y="1177"/>
                  </a:lnTo>
                  <a:lnTo>
                    <a:pt x="3238" y="1186"/>
                  </a:lnTo>
                  <a:lnTo>
                    <a:pt x="3242" y="1199"/>
                  </a:lnTo>
                  <a:lnTo>
                    <a:pt x="3245" y="1210"/>
                  </a:lnTo>
                  <a:lnTo>
                    <a:pt x="3249" y="1218"/>
                  </a:lnTo>
                  <a:lnTo>
                    <a:pt x="3255" y="1221"/>
                  </a:lnTo>
                  <a:lnTo>
                    <a:pt x="3262" y="1221"/>
                  </a:lnTo>
                  <a:lnTo>
                    <a:pt x="3269" y="1219"/>
                  </a:lnTo>
                  <a:lnTo>
                    <a:pt x="3276" y="1216"/>
                  </a:lnTo>
                  <a:lnTo>
                    <a:pt x="3283" y="1213"/>
                  </a:lnTo>
                  <a:lnTo>
                    <a:pt x="3291" y="1210"/>
                  </a:lnTo>
                  <a:lnTo>
                    <a:pt x="3299" y="1208"/>
                  </a:lnTo>
                  <a:lnTo>
                    <a:pt x="3305" y="1206"/>
                  </a:lnTo>
                  <a:lnTo>
                    <a:pt x="3310" y="1201"/>
                  </a:lnTo>
                  <a:lnTo>
                    <a:pt x="3314" y="1197"/>
                  </a:lnTo>
                  <a:lnTo>
                    <a:pt x="3314" y="1192"/>
                  </a:lnTo>
                  <a:lnTo>
                    <a:pt x="3312" y="1186"/>
                  </a:lnTo>
                  <a:lnTo>
                    <a:pt x="3309" y="1176"/>
                  </a:lnTo>
                  <a:lnTo>
                    <a:pt x="3305" y="1165"/>
                  </a:lnTo>
                  <a:lnTo>
                    <a:pt x="3301" y="1151"/>
                  </a:lnTo>
                  <a:lnTo>
                    <a:pt x="3297" y="1132"/>
                  </a:lnTo>
                  <a:lnTo>
                    <a:pt x="3291" y="1106"/>
                  </a:lnTo>
                  <a:lnTo>
                    <a:pt x="3319" y="1096"/>
                  </a:lnTo>
                  <a:lnTo>
                    <a:pt x="3319" y="1099"/>
                  </a:lnTo>
                  <a:lnTo>
                    <a:pt x="3321" y="1108"/>
                  </a:lnTo>
                  <a:lnTo>
                    <a:pt x="3323" y="1122"/>
                  </a:lnTo>
                  <a:lnTo>
                    <a:pt x="3326" y="1137"/>
                  </a:lnTo>
                  <a:lnTo>
                    <a:pt x="3331" y="1151"/>
                  </a:lnTo>
                  <a:lnTo>
                    <a:pt x="3337" y="1164"/>
                  </a:lnTo>
                  <a:lnTo>
                    <a:pt x="3345" y="1172"/>
                  </a:lnTo>
                  <a:lnTo>
                    <a:pt x="3354" y="1173"/>
                  </a:lnTo>
                  <a:lnTo>
                    <a:pt x="3359" y="1171"/>
                  </a:lnTo>
                  <a:lnTo>
                    <a:pt x="3369" y="1168"/>
                  </a:lnTo>
                  <a:lnTo>
                    <a:pt x="3379" y="1164"/>
                  </a:lnTo>
                  <a:lnTo>
                    <a:pt x="3392" y="1160"/>
                  </a:lnTo>
                  <a:lnTo>
                    <a:pt x="3404" y="1154"/>
                  </a:lnTo>
                  <a:lnTo>
                    <a:pt x="3416" y="1150"/>
                  </a:lnTo>
                  <a:lnTo>
                    <a:pt x="3426" y="1146"/>
                  </a:lnTo>
                  <a:lnTo>
                    <a:pt x="3433" y="1144"/>
                  </a:lnTo>
                  <a:lnTo>
                    <a:pt x="3439" y="1142"/>
                  </a:lnTo>
                  <a:lnTo>
                    <a:pt x="3444" y="1141"/>
                  </a:lnTo>
                  <a:lnTo>
                    <a:pt x="3448" y="1139"/>
                  </a:lnTo>
                  <a:lnTo>
                    <a:pt x="3453" y="1137"/>
                  </a:lnTo>
                  <a:lnTo>
                    <a:pt x="3457" y="1134"/>
                  </a:lnTo>
                  <a:lnTo>
                    <a:pt x="3461" y="1132"/>
                  </a:lnTo>
                  <a:lnTo>
                    <a:pt x="3465" y="1129"/>
                  </a:lnTo>
                  <a:lnTo>
                    <a:pt x="3469" y="1126"/>
                  </a:lnTo>
                  <a:lnTo>
                    <a:pt x="3474" y="1123"/>
                  </a:lnTo>
                  <a:lnTo>
                    <a:pt x="3480" y="1120"/>
                  </a:lnTo>
                  <a:lnTo>
                    <a:pt x="3488" y="1118"/>
                  </a:lnTo>
                  <a:lnTo>
                    <a:pt x="3496" y="1116"/>
                  </a:lnTo>
                  <a:lnTo>
                    <a:pt x="3504" y="1112"/>
                  </a:lnTo>
                  <a:lnTo>
                    <a:pt x="3513" y="1110"/>
                  </a:lnTo>
                  <a:lnTo>
                    <a:pt x="3521" y="1108"/>
                  </a:lnTo>
                  <a:lnTo>
                    <a:pt x="3528" y="1105"/>
                  </a:lnTo>
                  <a:lnTo>
                    <a:pt x="3538" y="1101"/>
                  </a:lnTo>
                  <a:lnTo>
                    <a:pt x="3549" y="1097"/>
                  </a:lnTo>
                  <a:lnTo>
                    <a:pt x="3564" y="1090"/>
                  </a:lnTo>
                  <a:lnTo>
                    <a:pt x="3580" y="1084"/>
                  </a:lnTo>
                  <a:lnTo>
                    <a:pt x="3595" y="1077"/>
                  </a:lnTo>
                  <a:lnTo>
                    <a:pt x="3611" y="1070"/>
                  </a:lnTo>
                  <a:lnTo>
                    <a:pt x="3625" y="1063"/>
                  </a:lnTo>
                  <a:lnTo>
                    <a:pt x="3636" y="1056"/>
                  </a:lnTo>
                  <a:lnTo>
                    <a:pt x="3645" y="1049"/>
                  </a:lnTo>
                  <a:lnTo>
                    <a:pt x="3654" y="1042"/>
                  </a:lnTo>
                  <a:lnTo>
                    <a:pt x="3660" y="1035"/>
                  </a:lnTo>
                  <a:lnTo>
                    <a:pt x="3665" y="1029"/>
                  </a:lnTo>
                  <a:lnTo>
                    <a:pt x="3669" y="1022"/>
                  </a:lnTo>
                  <a:lnTo>
                    <a:pt x="3672" y="1018"/>
                  </a:lnTo>
                  <a:lnTo>
                    <a:pt x="3674" y="1015"/>
                  </a:lnTo>
                  <a:lnTo>
                    <a:pt x="3674" y="1014"/>
                  </a:lnTo>
                  <a:lnTo>
                    <a:pt x="3673" y="1013"/>
                  </a:lnTo>
                  <a:lnTo>
                    <a:pt x="3669" y="1012"/>
                  </a:lnTo>
                  <a:lnTo>
                    <a:pt x="3664" y="1011"/>
                  </a:lnTo>
                  <a:lnTo>
                    <a:pt x="3658" y="1011"/>
                  </a:lnTo>
                  <a:lnTo>
                    <a:pt x="3654" y="1011"/>
                  </a:lnTo>
                  <a:lnTo>
                    <a:pt x="3648" y="1012"/>
                  </a:lnTo>
                  <a:lnTo>
                    <a:pt x="3641" y="1012"/>
                  </a:lnTo>
                  <a:lnTo>
                    <a:pt x="3636" y="1012"/>
                  </a:lnTo>
                  <a:lnTo>
                    <a:pt x="3630" y="1011"/>
                  </a:lnTo>
                  <a:lnTo>
                    <a:pt x="3626" y="1010"/>
                  </a:lnTo>
                  <a:lnTo>
                    <a:pt x="3621" y="1009"/>
                  </a:lnTo>
                  <a:lnTo>
                    <a:pt x="3620" y="1007"/>
                  </a:lnTo>
                  <a:lnTo>
                    <a:pt x="3621" y="1006"/>
                  </a:lnTo>
                  <a:lnTo>
                    <a:pt x="3625" y="1004"/>
                  </a:lnTo>
                  <a:lnTo>
                    <a:pt x="3630" y="1001"/>
                  </a:lnTo>
                  <a:lnTo>
                    <a:pt x="3636" y="997"/>
                  </a:lnTo>
                  <a:lnTo>
                    <a:pt x="3640" y="995"/>
                  </a:lnTo>
                  <a:lnTo>
                    <a:pt x="3647" y="993"/>
                  </a:lnTo>
                  <a:lnTo>
                    <a:pt x="3655" y="992"/>
                  </a:lnTo>
                  <a:lnTo>
                    <a:pt x="3664" y="990"/>
                  </a:lnTo>
                  <a:lnTo>
                    <a:pt x="3673" y="989"/>
                  </a:lnTo>
                  <a:lnTo>
                    <a:pt x="3682" y="987"/>
                  </a:lnTo>
                  <a:lnTo>
                    <a:pt x="3689" y="987"/>
                  </a:lnTo>
                  <a:lnTo>
                    <a:pt x="3695" y="986"/>
                  </a:lnTo>
                  <a:lnTo>
                    <a:pt x="3701" y="983"/>
                  </a:lnTo>
                  <a:lnTo>
                    <a:pt x="3705" y="977"/>
                  </a:lnTo>
                  <a:lnTo>
                    <a:pt x="3708" y="971"/>
                  </a:lnTo>
                  <a:lnTo>
                    <a:pt x="3712" y="964"/>
                  </a:lnTo>
                  <a:lnTo>
                    <a:pt x="3719" y="955"/>
                  </a:lnTo>
                  <a:lnTo>
                    <a:pt x="3724" y="946"/>
                  </a:lnTo>
                  <a:lnTo>
                    <a:pt x="3726" y="940"/>
                  </a:lnTo>
                  <a:lnTo>
                    <a:pt x="3725" y="937"/>
                  </a:lnTo>
                  <a:lnTo>
                    <a:pt x="3722" y="937"/>
                  </a:lnTo>
                  <a:lnTo>
                    <a:pt x="3716" y="937"/>
                  </a:lnTo>
                  <a:lnTo>
                    <a:pt x="3709" y="937"/>
                  </a:lnTo>
                  <a:lnTo>
                    <a:pt x="3702" y="936"/>
                  </a:lnTo>
                  <a:lnTo>
                    <a:pt x="3694" y="936"/>
                  </a:lnTo>
                  <a:lnTo>
                    <a:pt x="3686" y="936"/>
                  </a:lnTo>
                  <a:lnTo>
                    <a:pt x="3681" y="936"/>
                  </a:lnTo>
                  <a:lnTo>
                    <a:pt x="3678" y="936"/>
                  </a:lnTo>
                  <a:lnTo>
                    <a:pt x="3675" y="936"/>
                  </a:lnTo>
                  <a:lnTo>
                    <a:pt x="3669" y="935"/>
                  </a:lnTo>
                  <a:lnTo>
                    <a:pt x="3663" y="933"/>
                  </a:lnTo>
                  <a:lnTo>
                    <a:pt x="3657" y="932"/>
                  </a:lnTo>
                  <a:lnTo>
                    <a:pt x="3651" y="931"/>
                  </a:lnTo>
                  <a:lnTo>
                    <a:pt x="3645" y="930"/>
                  </a:lnTo>
                  <a:lnTo>
                    <a:pt x="3641" y="929"/>
                  </a:lnTo>
                  <a:lnTo>
                    <a:pt x="3640" y="927"/>
                  </a:lnTo>
                  <a:lnTo>
                    <a:pt x="3641" y="924"/>
                  </a:lnTo>
                  <a:lnTo>
                    <a:pt x="3644" y="921"/>
                  </a:lnTo>
                  <a:lnTo>
                    <a:pt x="3649" y="919"/>
                  </a:lnTo>
                  <a:lnTo>
                    <a:pt x="3655" y="917"/>
                  </a:lnTo>
                  <a:lnTo>
                    <a:pt x="3661" y="916"/>
                  </a:lnTo>
                  <a:lnTo>
                    <a:pt x="3668" y="915"/>
                  </a:lnTo>
                  <a:lnTo>
                    <a:pt x="3676" y="915"/>
                  </a:lnTo>
                  <a:lnTo>
                    <a:pt x="3683" y="915"/>
                  </a:lnTo>
                  <a:lnTo>
                    <a:pt x="3690" y="915"/>
                  </a:lnTo>
                  <a:lnTo>
                    <a:pt x="3699" y="914"/>
                  </a:lnTo>
                  <a:lnTo>
                    <a:pt x="3708" y="913"/>
                  </a:lnTo>
                  <a:lnTo>
                    <a:pt x="3716" y="911"/>
                  </a:lnTo>
                  <a:lnTo>
                    <a:pt x="3725" y="910"/>
                  </a:lnTo>
                  <a:lnTo>
                    <a:pt x="3732" y="909"/>
                  </a:lnTo>
                  <a:lnTo>
                    <a:pt x="3738" y="909"/>
                  </a:lnTo>
                  <a:lnTo>
                    <a:pt x="3742" y="908"/>
                  </a:lnTo>
                  <a:lnTo>
                    <a:pt x="3747" y="905"/>
                  </a:lnTo>
                  <a:lnTo>
                    <a:pt x="3751" y="899"/>
                  </a:lnTo>
                  <a:lnTo>
                    <a:pt x="3754" y="893"/>
                  </a:lnTo>
                  <a:lnTo>
                    <a:pt x="3756" y="886"/>
                  </a:lnTo>
                  <a:lnTo>
                    <a:pt x="3758" y="880"/>
                  </a:lnTo>
                  <a:lnTo>
                    <a:pt x="3762" y="873"/>
                  </a:lnTo>
                  <a:lnTo>
                    <a:pt x="3762" y="866"/>
                  </a:lnTo>
                  <a:lnTo>
                    <a:pt x="3756" y="861"/>
                  </a:lnTo>
                  <a:lnTo>
                    <a:pt x="3749" y="860"/>
                  </a:lnTo>
                  <a:lnTo>
                    <a:pt x="3739" y="860"/>
                  </a:lnTo>
                  <a:lnTo>
                    <a:pt x="3727" y="861"/>
                  </a:lnTo>
                  <a:lnTo>
                    <a:pt x="3713" y="862"/>
                  </a:lnTo>
                  <a:lnTo>
                    <a:pt x="3699" y="863"/>
                  </a:lnTo>
                  <a:lnTo>
                    <a:pt x="3684" y="865"/>
                  </a:lnTo>
                  <a:lnTo>
                    <a:pt x="3672" y="866"/>
                  </a:lnTo>
                  <a:lnTo>
                    <a:pt x="3660" y="868"/>
                  </a:lnTo>
                  <a:lnTo>
                    <a:pt x="3650" y="869"/>
                  </a:lnTo>
                  <a:lnTo>
                    <a:pt x="3637" y="870"/>
                  </a:lnTo>
                  <a:lnTo>
                    <a:pt x="3624" y="871"/>
                  </a:lnTo>
                  <a:lnTo>
                    <a:pt x="3610" y="873"/>
                  </a:lnTo>
                  <a:lnTo>
                    <a:pt x="3596" y="875"/>
                  </a:lnTo>
                  <a:lnTo>
                    <a:pt x="3584" y="877"/>
                  </a:lnTo>
                  <a:lnTo>
                    <a:pt x="3573" y="879"/>
                  </a:lnTo>
                  <a:lnTo>
                    <a:pt x="3565" y="882"/>
                  </a:lnTo>
                  <a:lnTo>
                    <a:pt x="3556" y="886"/>
                  </a:lnTo>
                  <a:lnTo>
                    <a:pt x="3544" y="894"/>
                  </a:lnTo>
                  <a:lnTo>
                    <a:pt x="3528" y="903"/>
                  </a:lnTo>
                  <a:lnTo>
                    <a:pt x="3512" y="913"/>
                  </a:lnTo>
                  <a:lnTo>
                    <a:pt x="3494" y="924"/>
                  </a:lnTo>
                  <a:lnTo>
                    <a:pt x="3476" y="935"/>
                  </a:lnTo>
                  <a:lnTo>
                    <a:pt x="3459" y="944"/>
                  </a:lnTo>
                  <a:lnTo>
                    <a:pt x="3443" y="952"/>
                  </a:lnTo>
                  <a:lnTo>
                    <a:pt x="3427" y="959"/>
                  </a:lnTo>
                  <a:lnTo>
                    <a:pt x="3412" y="964"/>
                  </a:lnTo>
                  <a:lnTo>
                    <a:pt x="3396" y="968"/>
                  </a:lnTo>
                  <a:lnTo>
                    <a:pt x="3381" y="971"/>
                  </a:lnTo>
                  <a:lnTo>
                    <a:pt x="3368" y="973"/>
                  </a:lnTo>
                  <a:lnTo>
                    <a:pt x="3356" y="975"/>
                  </a:lnTo>
                  <a:lnTo>
                    <a:pt x="3348" y="976"/>
                  </a:lnTo>
                  <a:lnTo>
                    <a:pt x="3342" y="977"/>
                  </a:lnTo>
                  <a:lnTo>
                    <a:pt x="3334" y="981"/>
                  </a:lnTo>
                  <a:lnTo>
                    <a:pt x="3331" y="986"/>
                  </a:lnTo>
                  <a:lnTo>
                    <a:pt x="3329" y="993"/>
                  </a:lnTo>
                  <a:lnTo>
                    <a:pt x="3327" y="1003"/>
                  </a:lnTo>
                  <a:lnTo>
                    <a:pt x="3323" y="1016"/>
                  </a:lnTo>
                  <a:lnTo>
                    <a:pt x="3320" y="1035"/>
                  </a:lnTo>
                  <a:lnTo>
                    <a:pt x="3318" y="1060"/>
                  </a:lnTo>
                  <a:lnTo>
                    <a:pt x="3319" y="1096"/>
                  </a:lnTo>
                  <a:lnTo>
                    <a:pt x="3291" y="1106"/>
                  </a:lnTo>
                  <a:lnTo>
                    <a:pt x="3287" y="1076"/>
                  </a:lnTo>
                  <a:lnTo>
                    <a:pt x="3286" y="1049"/>
                  </a:lnTo>
                  <a:lnTo>
                    <a:pt x="3287" y="1027"/>
                  </a:lnTo>
                  <a:lnTo>
                    <a:pt x="3289" y="1012"/>
                  </a:lnTo>
                  <a:lnTo>
                    <a:pt x="3293" y="1003"/>
                  </a:lnTo>
                  <a:lnTo>
                    <a:pt x="3298" y="995"/>
                  </a:lnTo>
                  <a:lnTo>
                    <a:pt x="3301" y="990"/>
                  </a:lnTo>
                  <a:lnTo>
                    <a:pt x="3302" y="989"/>
                  </a:lnTo>
                  <a:lnTo>
                    <a:pt x="3300" y="989"/>
                  </a:lnTo>
                  <a:lnTo>
                    <a:pt x="3298" y="989"/>
                  </a:lnTo>
                  <a:lnTo>
                    <a:pt x="3295" y="989"/>
                  </a:lnTo>
                  <a:lnTo>
                    <a:pt x="3290" y="989"/>
                  </a:lnTo>
                  <a:lnTo>
                    <a:pt x="3285" y="989"/>
                  </a:lnTo>
                  <a:lnTo>
                    <a:pt x="3278" y="989"/>
                  </a:lnTo>
                  <a:lnTo>
                    <a:pt x="3271" y="990"/>
                  </a:lnTo>
                  <a:lnTo>
                    <a:pt x="3263" y="991"/>
                  </a:lnTo>
                  <a:lnTo>
                    <a:pt x="3257" y="992"/>
                  </a:lnTo>
                  <a:lnTo>
                    <a:pt x="3250" y="994"/>
                  </a:lnTo>
                  <a:lnTo>
                    <a:pt x="3243" y="995"/>
                  </a:lnTo>
                  <a:lnTo>
                    <a:pt x="3236" y="967"/>
                  </a:lnTo>
                  <a:lnTo>
                    <a:pt x="3255" y="960"/>
                  </a:lnTo>
                  <a:lnTo>
                    <a:pt x="3253" y="956"/>
                  </a:lnTo>
                  <a:lnTo>
                    <a:pt x="3246" y="948"/>
                  </a:lnTo>
                  <a:lnTo>
                    <a:pt x="3237" y="936"/>
                  </a:lnTo>
                  <a:lnTo>
                    <a:pt x="3226" y="921"/>
                  </a:lnTo>
                  <a:lnTo>
                    <a:pt x="3212" y="904"/>
                  </a:lnTo>
                  <a:lnTo>
                    <a:pt x="3199" y="888"/>
                  </a:lnTo>
                  <a:lnTo>
                    <a:pt x="3187" y="875"/>
                  </a:lnTo>
                  <a:lnTo>
                    <a:pt x="3175" y="863"/>
                  </a:lnTo>
                  <a:lnTo>
                    <a:pt x="3165" y="854"/>
                  </a:lnTo>
                  <a:lnTo>
                    <a:pt x="3154" y="844"/>
                  </a:lnTo>
                  <a:lnTo>
                    <a:pt x="3142" y="835"/>
                  </a:lnTo>
                  <a:lnTo>
                    <a:pt x="3132" y="826"/>
                  </a:lnTo>
                  <a:lnTo>
                    <a:pt x="3120" y="817"/>
                  </a:lnTo>
                  <a:lnTo>
                    <a:pt x="3111" y="810"/>
                  </a:lnTo>
                  <a:lnTo>
                    <a:pt x="3102" y="804"/>
                  </a:lnTo>
                  <a:lnTo>
                    <a:pt x="3096" y="799"/>
                  </a:lnTo>
                  <a:lnTo>
                    <a:pt x="3087" y="793"/>
                  </a:lnTo>
                  <a:lnTo>
                    <a:pt x="3079" y="788"/>
                  </a:lnTo>
                  <a:lnTo>
                    <a:pt x="3073" y="786"/>
                  </a:lnTo>
                  <a:lnTo>
                    <a:pt x="3067" y="789"/>
                  </a:lnTo>
                  <a:lnTo>
                    <a:pt x="3051" y="585"/>
                  </a:lnTo>
                  <a:lnTo>
                    <a:pt x="3057" y="572"/>
                  </a:lnTo>
                  <a:lnTo>
                    <a:pt x="3064" y="561"/>
                  </a:lnTo>
                  <a:lnTo>
                    <a:pt x="3070" y="550"/>
                  </a:lnTo>
                  <a:lnTo>
                    <a:pt x="3076" y="540"/>
                  </a:lnTo>
                  <a:lnTo>
                    <a:pt x="3081" y="532"/>
                  </a:lnTo>
                  <a:lnTo>
                    <a:pt x="3086" y="523"/>
                  </a:lnTo>
                  <a:lnTo>
                    <a:pt x="3090" y="518"/>
                  </a:lnTo>
                  <a:lnTo>
                    <a:pt x="3093" y="514"/>
                  </a:lnTo>
                  <a:lnTo>
                    <a:pt x="3100" y="501"/>
                  </a:lnTo>
                  <a:lnTo>
                    <a:pt x="3102" y="493"/>
                  </a:lnTo>
                  <a:lnTo>
                    <a:pt x="3104" y="485"/>
                  </a:lnTo>
                  <a:lnTo>
                    <a:pt x="3109" y="477"/>
                  </a:lnTo>
                  <a:lnTo>
                    <a:pt x="3114" y="471"/>
                  </a:lnTo>
                  <a:lnTo>
                    <a:pt x="3121" y="462"/>
                  </a:lnTo>
                  <a:lnTo>
                    <a:pt x="3129" y="452"/>
                  </a:lnTo>
                  <a:lnTo>
                    <a:pt x="3141" y="437"/>
                  </a:lnTo>
                  <a:lnTo>
                    <a:pt x="3155" y="420"/>
                  </a:lnTo>
                  <a:lnTo>
                    <a:pt x="3170" y="398"/>
                  </a:lnTo>
                  <a:lnTo>
                    <a:pt x="3190" y="371"/>
                  </a:lnTo>
                  <a:lnTo>
                    <a:pt x="3212" y="341"/>
                  </a:lnTo>
                  <a:lnTo>
                    <a:pt x="3234" y="312"/>
                  </a:lnTo>
                  <a:lnTo>
                    <a:pt x="3253" y="290"/>
                  </a:lnTo>
                  <a:lnTo>
                    <a:pt x="3267" y="273"/>
                  </a:lnTo>
                  <a:lnTo>
                    <a:pt x="3279" y="262"/>
                  </a:lnTo>
                  <a:lnTo>
                    <a:pt x="3287" y="255"/>
                  </a:lnTo>
                  <a:lnTo>
                    <a:pt x="3293" y="252"/>
                  </a:lnTo>
                  <a:lnTo>
                    <a:pt x="3297" y="250"/>
                  </a:lnTo>
                  <a:lnTo>
                    <a:pt x="3298" y="250"/>
                  </a:lnTo>
                  <a:lnTo>
                    <a:pt x="3299" y="250"/>
                  </a:lnTo>
                  <a:lnTo>
                    <a:pt x="3303" y="250"/>
                  </a:lnTo>
                  <a:lnTo>
                    <a:pt x="3310" y="249"/>
                  </a:lnTo>
                  <a:lnTo>
                    <a:pt x="3319" y="249"/>
                  </a:lnTo>
                  <a:lnTo>
                    <a:pt x="3328" y="247"/>
                  </a:lnTo>
                  <a:lnTo>
                    <a:pt x="3338" y="245"/>
                  </a:lnTo>
                  <a:lnTo>
                    <a:pt x="3350" y="243"/>
                  </a:lnTo>
                  <a:lnTo>
                    <a:pt x="3361" y="238"/>
                  </a:lnTo>
                  <a:lnTo>
                    <a:pt x="3374" y="233"/>
                  </a:lnTo>
                  <a:lnTo>
                    <a:pt x="3387" y="227"/>
                  </a:lnTo>
                  <a:lnTo>
                    <a:pt x="3401" y="221"/>
                  </a:lnTo>
                  <a:lnTo>
                    <a:pt x="3414" y="214"/>
                  </a:lnTo>
                  <a:lnTo>
                    <a:pt x="3426" y="208"/>
                  </a:lnTo>
                  <a:lnTo>
                    <a:pt x="3436" y="203"/>
                  </a:lnTo>
                  <a:lnTo>
                    <a:pt x="3442" y="200"/>
                  </a:lnTo>
                  <a:lnTo>
                    <a:pt x="3444" y="199"/>
                  </a:lnTo>
                  <a:lnTo>
                    <a:pt x="3537" y="134"/>
                  </a:lnTo>
                  <a:lnTo>
                    <a:pt x="3547" y="153"/>
                  </a:lnTo>
                  <a:lnTo>
                    <a:pt x="3534" y="186"/>
                  </a:lnTo>
                  <a:lnTo>
                    <a:pt x="3506" y="364"/>
                  </a:lnTo>
                  <a:lnTo>
                    <a:pt x="3547" y="322"/>
                  </a:lnTo>
                  <a:lnTo>
                    <a:pt x="3537" y="280"/>
                  </a:lnTo>
                  <a:lnTo>
                    <a:pt x="3601" y="208"/>
                  </a:lnTo>
                  <a:lnTo>
                    <a:pt x="3622" y="205"/>
                  </a:lnTo>
                  <a:lnTo>
                    <a:pt x="3673" y="267"/>
                  </a:lnTo>
                  <a:lnTo>
                    <a:pt x="3617" y="322"/>
                  </a:lnTo>
                  <a:lnTo>
                    <a:pt x="3653" y="378"/>
                  </a:lnTo>
                  <a:lnTo>
                    <a:pt x="3839" y="72"/>
                  </a:lnTo>
                  <a:lnTo>
                    <a:pt x="3833" y="13"/>
                  </a:lnTo>
                  <a:lnTo>
                    <a:pt x="3892" y="0"/>
                  </a:lnTo>
                  <a:lnTo>
                    <a:pt x="3893" y="3"/>
                  </a:lnTo>
                  <a:lnTo>
                    <a:pt x="3896" y="11"/>
                  </a:lnTo>
                  <a:lnTo>
                    <a:pt x="3900" y="24"/>
                  </a:lnTo>
                  <a:lnTo>
                    <a:pt x="3906" y="38"/>
                  </a:lnTo>
                  <a:lnTo>
                    <a:pt x="3912" y="54"/>
                  </a:lnTo>
                  <a:lnTo>
                    <a:pt x="3918" y="70"/>
                  </a:lnTo>
                  <a:lnTo>
                    <a:pt x="3924" y="82"/>
                  </a:lnTo>
                  <a:lnTo>
                    <a:pt x="3931" y="91"/>
                  </a:lnTo>
                  <a:lnTo>
                    <a:pt x="3934" y="94"/>
                  </a:lnTo>
                  <a:lnTo>
                    <a:pt x="3940" y="97"/>
                  </a:lnTo>
                  <a:lnTo>
                    <a:pt x="3946" y="100"/>
                  </a:lnTo>
                  <a:lnTo>
                    <a:pt x="3956" y="103"/>
                  </a:lnTo>
                  <a:lnTo>
                    <a:pt x="3965" y="107"/>
                  </a:lnTo>
                  <a:lnTo>
                    <a:pt x="3977" y="109"/>
                  </a:lnTo>
                  <a:lnTo>
                    <a:pt x="3989" y="112"/>
                  </a:lnTo>
                  <a:lnTo>
                    <a:pt x="4003" y="115"/>
                  </a:lnTo>
                  <a:lnTo>
                    <a:pt x="4017" y="117"/>
                  </a:lnTo>
                  <a:lnTo>
                    <a:pt x="4032" y="119"/>
                  </a:lnTo>
                  <a:lnTo>
                    <a:pt x="4048" y="121"/>
                  </a:lnTo>
                  <a:lnTo>
                    <a:pt x="4063" y="123"/>
                  </a:lnTo>
                  <a:lnTo>
                    <a:pt x="4079" y="125"/>
                  </a:lnTo>
                  <a:lnTo>
                    <a:pt x="4096" y="127"/>
                  </a:lnTo>
                  <a:lnTo>
                    <a:pt x="4111" y="129"/>
                  </a:lnTo>
                  <a:lnTo>
                    <a:pt x="4127" y="130"/>
                  </a:lnTo>
                  <a:lnTo>
                    <a:pt x="4143" y="131"/>
                  </a:lnTo>
                  <a:lnTo>
                    <a:pt x="4159" y="132"/>
                  </a:lnTo>
                  <a:lnTo>
                    <a:pt x="4176" y="133"/>
                  </a:lnTo>
                  <a:lnTo>
                    <a:pt x="4192" y="134"/>
                  </a:lnTo>
                  <a:lnTo>
                    <a:pt x="4208" y="135"/>
                  </a:lnTo>
                  <a:lnTo>
                    <a:pt x="4225" y="136"/>
                  </a:lnTo>
                  <a:lnTo>
                    <a:pt x="4242" y="137"/>
                  </a:lnTo>
                  <a:lnTo>
                    <a:pt x="4259" y="138"/>
                  </a:lnTo>
                  <a:lnTo>
                    <a:pt x="4274" y="139"/>
                  </a:lnTo>
                  <a:lnTo>
                    <a:pt x="4290" y="140"/>
                  </a:lnTo>
                  <a:lnTo>
                    <a:pt x="4306" y="141"/>
                  </a:lnTo>
                  <a:lnTo>
                    <a:pt x="4320" y="142"/>
                  </a:lnTo>
                  <a:lnTo>
                    <a:pt x="4334" y="143"/>
                  </a:lnTo>
                  <a:lnTo>
                    <a:pt x="4347" y="144"/>
                  </a:lnTo>
                  <a:lnTo>
                    <a:pt x="4360" y="145"/>
                  </a:lnTo>
                  <a:lnTo>
                    <a:pt x="4371" y="146"/>
                  </a:lnTo>
                  <a:lnTo>
                    <a:pt x="4393" y="150"/>
                  </a:lnTo>
                  <a:lnTo>
                    <a:pt x="4415" y="159"/>
                  </a:lnTo>
                  <a:lnTo>
                    <a:pt x="4437" y="171"/>
                  </a:lnTo>
                  <a:lnTo>
                    <a:pt x="4459" y="185"/>
                  </a:lnTo>
                  <a:lnTo>
                    <a:pt x="4479" y="201"/>
                  </a:lnTo>
                  <a:lnTo>
                    <a:pt x="4498" y="217"/>
                  </a:lnTo>
                  <a:lnTo>
                    <a:pt x="4514" y="235"/>
                  </a:lnTo>
                  <a:lnTo>
                    <a:pt x="4529" y="252"/>
                  </a:lnTo>
                  <a:lnTo>
                    <a:pt x="4542" y="278"/>
                  </a:lnTo>
                  <a:lnTo>
                    <a:pt x="4551" y="321"/>
                  </a:lnTo>
                  <a:lnTo>
                    <a:pt x="4559" y="373"/>
                  </a:lnTo>
                  <a:lnTo>
                    <a:pt x="4565" y="432"/>
                  </a:lnTo>
                  <a:lnTo>
                    <a:pt x="4569" y="490"/>
                  </a:lnTo>
                  <a:lnTo>
                    <a:pt x="4571" y="541"/>
                  </a:lnTo>
                  <a:lnTo>
                    <a:pt x="4572" y="583"/>
                  </a:lnTo>
                  <a:lnTo>
                    <a:pt x="4571" y="607"/>
                  </a:lnTo>
                  <a:lnTo>
                    <a:pt x="4570" y="616"/>
                  </a:lnTo>
                  <a:lnTo>
                    <a:pt x="4567" y="632"/>
                  </a:lnTo>
                  <a:lnTo>
                    <a:pt x="4561" y="653"/>
                  </a:lnTo>
                  <a:lnTo>
                    <a:pt x="4554" y="678"/>
                  </a:lnTo>
                  <a:lnTo>
                    <a:pt x="3909" y="679"/>
                  </a:lnTo>
                  <a:close/>
                </a:path>
              </a:pathLst>
            </a:custGeom>
            <a:solidFill>
              <a:schemeClr val="tx1"/>
            </a:solidFill>
            <a:ln w="9525">
              <a:noFill/>
              <a:round/>
              <a:headEnd/>
              <a:tailEnd/>
            </a:ln>
          </p:spPr>
          <p:txBody>
            <a:bodyPr/>
            <a:lstStyle/>
            <a:p>
              <a:endParaRPr lang="tr-TR" sz="1400"/>
            </a:p>
          </p:txBody>
        </p:sp>
        <p:sp>
          <p:nvSpPr>
            <p:cNvPr id="17" name="Freeform 46"/>
            <p:cNvSpPr>
              <a:spLocks/>
            </p:cNvSpPr>
            <p:nvPr/>
          </p:nvSpPr>
          <p:spPr bwMode="auto">
            <a:xfrm>
              <a:off x="1423" y="838"/>
              <a:ext cx="142" cy="139"/>
            </a:xfrm>
            <a:custGeom>
              <a:avLst/>
              <a:gdLst>
                <a:gd name="T0" fmla="*/ 112 w 1416"/>
                <a:gd name="T1" fmla="*/ 39 h 1390"/>
                <a:gd name="T2" fmla="*/ 102 w 1416"/>
                <a:gd name="T3" fmla="*/ 28 h 1390"/>
                <a:gd name="T4" fmla="*/ 89 w 1416"/>
                <a:gd name="T5" fmla="*/ 21 h 1390"/>
                <a:gd name="T6" fmla="*/ 73 w 1416"/>
                <a:gd name="T7" fmla="*/ 17 h 1390"/>
                <a:gd name="T8" fmla="*/ 53 w 1416"/>
                <a:gd name="T9" fmla="*/ 19 h 1390"/>
                <a:gd name="T10" fmla="*/ 35 w 1416"/>
                <a:gd name="T11" fmla="*/ 29 h 1390"/>
                <a:gd name="T12" fmla="*/ 22 w 1416"/>
                <a:gd name="T13" fmla="*/ 45 h 1390"/>
                <a:gd name="T14" fmla="*/ 16 w 1416"/>
                <a:gd name="T15" fmla="*/ 65 h 1390"/>
                <a:gd name="T16" fmla="*/ 18 w 1416"/>
                <a:gd name="T17" fmla="*/ 86 h 1390"/>
                <a:gd name="T18" fmla="*/ 28 w 1416"/>
                <a:gd name="T19" fmla="*/ 104 h 1390"/>
                <a:gd name="T20" fmla="*/ 44 w 1416"/>
                <a:gd name="T21" fmla="*/ 117 h 1390"/>
                <a:gd name="T22" fmla="*/ 64 w 1416"/>
                <a:gd name="T23" fmla="*/ 123 h 1390"/>
                <a:gd name="T24" fmla="*/ 85 w 1416"/>
                <a:gd name="T25" fmla="*/ 121 h 1390"/>
                <a:gd name="T26" fmla="*/ 103 w 1416"/>
                <a:gd name="T27" fmla="*/ 111 h 1390"/>
                <a:gd name="T28" fmla="*/ 116 w 1416"/>
                <a:gd name="T29" fmla="*/ 95 h 1390"/>
                <a:gd name="T30" fmla="*/ 122 w 1416"/>
                <a:gd name="T31" fmla="*/ 75 h 1390"/>
                <a:gd name="T32" fmla="*/ 122 w 1416"/>
                <a:gd name="T33" fmla="*/ 62 h 1390"/>
                <a:gd name="T34" fmla="*/ 119 w 1416"/>
                <a:gd name="T35" fmla="*/ 52 h 1390"/>
                <a:gd name="T36" fmla="*/ 137 w 1416"/>
                <a:gd name="T37" fmla="*/ 46 h 1390"/>
                <a:gd name="T38" fmla="*/ 139 w 1416"/>
                <a:gd name="T39" fmla="*/ 57 h 1390"/>
                <a:gd name="T40" fmla="*/ 142 w 1416"/>
                <a:gd name="T41" fmla="*/ 71 h 1390"/>
                <a:gd name="T42" fmla="*/ 139 w 1416"/>
                <a:gd name="T43" fmla="*/ 85 h 1390"/>
                <a:gd name="T44" fmla="*/ 136 w 1416"/>
                <a:gd name="T45" fmla="*/ 95 h 1390"/>
                <a:gd name="T46" fmla="*/ 130 w 1416"/>
                <a:gd name="T47" fmla="*/ 107 h 1390"/>
                <a:gd name="T48" fmla="*/ 122 w 1416"/>
                <a:gd name="T49" fmla="*/ 117 h 1390"/>
                <a:gd name="T50" fmla="*/ 113 w 1416"/>
                <a:gd name="T51" fmla="*/ 125 h 1390"/>
                <a:gd name="T52" fmla="*/ 102 w 1416"/>
                <a:gd name="T53" fmla="*/ 131 h 1390"/>
                <a:gd name="T54" fmla="*/ 90 w 1416"/>
                <a:gd name="T55" fmla="*/ 136 h 1390"/>
                <a:gd name="T56" fmla="*/ 79 w 1416"/>
                <a:gd name="T57" fmla="*/ 138 h 1390"/>
                <a:gd name="T58" fmla="*/ 67 w 1416"/>
                <a:gd name="T59" fmla="*/ 139 h 1390"/>
                <a:gd name="T60" fmla="*/ 55 w 1416"/>
                <a:gd name="T61" fmla="*/ 137 h 1390"/>
                <a:gd name="T62" fmla="*/ 43 w 1416"/>
                <a:gd name="T63" fmla="*/ 133 h 1390"/>
                <a:gd name="T64" fmla="*/ 34 w 1416"/>
                <a:gd name="T65" fmla="*/ 129 h 1390"/>
                <a:gd name="T66" fmla="*/ 24 w 1416"/>
                <a:gd name="T67" fmla="*/ 122 h 1390"/>
                <a:gd name="T68" fmla="*/ 15 w 1416"/>
                <a:gd name="T69" fmla="*/ 113 h 1390"/>
                <a:gd name="T70" fmla="*/ 9 w 1416"/>
                <a:gd name="T71" fmla="*/ 103 h 1390"/>
                <a:gd name="T72" fmla="*/ 4 w 1416"/>
                <a:gd name="T73" fmla="*/ 94 h 1390"/>
                <a:gd name="T74" fmla="*/ 1 w 1416"/>
                <a:gd name="T75" fmla="*/ 81 h 1390"/>
                <a:gd name="T76" fmla="*/ 0 w 1416"/>
                <a:gd name="T77" fmla="*/ 70 h 1390"/>
                <a:gd name="T78" fmla="*/ 1 w 1416"/>
                <a:gd name="T79" fmla="*/ 59 h 1390"/>
                <a:gd name="T80" fmla="*/ 4 w 1416"/>
                <a:gd name="T81" fmla="*/ 48 h 1390"/>
                <a:gd name="T82" fmla="*/ 9 w 1416"/>
                <a:gd name="T83" fmla="*/ 36 h 1390"/>
                <a:gd name="T84" fmla="*/ 16 w 1416"/>
                <a:gd name="T85" fmla="*/ 25 h 1390"/>
                <a:gd name="T86" fmla="*/ 25 w 1416"/>
                <a:gd name="T87" fmla="*/ 16 h 1390"/>
                <a:gd name="T88" fmla="*/ 35 w 1416"/>
                <a:gd name="T89" fmla="*/ 10 h 1390"/>
                <a:gd name="T90" fmla="*/ 45 w 1416"/>
                <a:gd name="T91" fmla="*/ 4 h 1390"/>
                <a:gd name="T92" fmla="*/ 56 w 1416"/>
                <a:gd name="T93" fmla="*/ 1 h 1390"/>
                <a:gd name="T94" fmla="*/ 67 w 1416"/>
                <a:gd name="T95" fmla="*/ 0 h 1390"/>
                <a:gd name="T96" fmla="*/ 79 w 1416"/>
                <a:gd name="T97" fmla="*/ 1 h 1390"/>
                <a:gd name="T98" fmla="*/ 92 w 1416"/>
                <a:gd name="T99" fmla="*/ 4 h 1390"/>
                <a:gd name="T100" fmla="*/ 104 w 1416"/>
                <a:gd name="T101" fmla="*/ 9 h 1390"/>
                <a:gd name="T102" fmla="*/ 116 w 1416"/>
                <a:gd name="T103" fmla="*/ 16 h 1390"/>
                <a:gd name="T104" fmla="*/ 124 w 1416"/>
                <a:gd name="T105" fmla="*/ 25 h 1390"/>
                <a:gd name="T106" fmla="*/ 131 w 1416"/>
                <a:gd name="T107" fmla="*/ 35 h 1390"/>
                <a:gd name="T108" fmla="*/ 118 w 1416"/>
                <a:gd name="T109" fmla="*/ 50 h 13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6"/>
                <a:gd name="T166" fmla="*/ 0 h 1390"/>
                <a:gd name="T167" fmla="*/ 1416 w 1416"/>
                <a:gd name="T168" fmla="*/ 1390 h 13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6" h="1390">
                  <a:moveTo>
                    <a:pt x="1177" y="496"/>
                  </a:moveTo>
                  <a:lnTo>
                    <a:pt x="1160" y="460"/>
                  </a:lnTo>
                  <a:lnTo>
                    <a:pt x="1142" y="427"/>
                  </a:lnTo>
                  <a:lnTo>
                    <a:pt x="1121" y="394"/>
                  </a:lnTo>
                  <a:lnTo>
                    <a:pt x="1098" y="364"/>
                  </a:lnTo>
                  <a:lnTo>
                    <a:pt x="1073" y="336"/>
                  </a:lnTo>
                  <a:lnTo>
                    <a:pt x="1044" y="309"/>
                  </a:lnTo>
                  <a:lnTo>
                    <a:pt x="1015" y="283"/>
                  </a:lnTo>
                  <a:lnTo>
                    <a:pt x="985" y="260"/>
                  </a:lnTo>
                  <a:lnTo>
                    <a:pt x="953" y="240"/>
                  </a:lnTo>
                  <a:lnTo>
                    <a:pt x="918" y="222"/>
                  </a:lnTo>
                  <a:lnTo>
                    <a:pt x="883" y="207"/>
                  </a:lnTo>
                  <a:lnTo>
                    <a:pt x="846" y="193"/>
                  </a:lnTo>
                  <a:lnTo>
                    <a:pt x="808" y="183"/>
                  </a:lnTo>
                  <a:lnTo>
                    <a:pt x="769" y="176"/>
                  </a:lnTo>
                  <a:lnTo>
                    <a:pt x="729" y="170"/>
                  </a:lnTo>
                  <a:lnTo>
                    <a:pt x="688" y="169"/>
                  </a:lnTo>
                  <a:lnTo>
                    <a:pt x="634" y="172"/>
                  </a:lnTo>
                  <a:lnTo>
                    <a:pt x="581" y="180"/>
                  </a:lnTo>
                  <a:lnTo>
                    <a:pt x="531" y="193"/>
                  </a:lnTo>
                  <a:lnTo>
                    <a:pt x="481" y="211"/>
                  </a:lnTo>
                  <a:lnTo>
                    <a:pt x="434" y="233"/>
                  </a:lnTo>
                  <a:lnTo>
                    <a:pt x="391" y="260"/>
                  </a:lnTo>
                  <a:lnTo>
                    <a:pt x="350" y="291"/>
                  </a:lnTo>
                  <a:lnTo>
                    <a:pt x="312" y="325"/>
                  </a:lnTo>
                  <a:lnTo>
                    <a:pt x="278" y="363"/>
                  </a:lnTo>
                  <a:lnTo>
                    <a:pt x="247" y="404"/>
                  </a:lnTo>
                  <a:lnTo>
                    <a:pt x="220" y="448"/>
                  </a:lnTo>
                  <a:lnTo>
                    <a:pt x="198" y="494"/>
                  </a:lnTo>
                  <a:lnTo>
                    <a:pt x="181" y="543"/>
                  </a:lnTo>
                  <a:lnTo>
                    <a:pt x="167" y="593"/>
                  </a:lnTo>
                  <a:lnTo>
                    <a:pt x="160" y="647"/>
                  </a:lnTo>
                  <a:lnTo>
                    <a:pt x="157" y="701"/>
                  </a:lnTo>
                  <a:lnTo>
                    <a:pt x="160" y="755"/>
                  </a:lnTo>
                  <a:lnTo>
                    <a:pt x="167" y="809"/>
                  </a:lnTo>
                  <a:lnTo>
                    <a:pt x="181" y="859"/>
                  </a:lnTo>
                  <a:lnTo>
                    <a:pt x="198" y="908"/>
                  </a:lnTo>
                  <a:lnTo>
                    <a:pt x="220" y="954"/>
                  </a:lnTo>
                  <a:lnTo>
                    <a:pt x="247" y="998"/>
                  </a:lnTo>
                  <a:lnTo>
                    <a:pt x="278" y="1039"/>
                  </a:lnTo>
                  <a:lnTo>
                    <a:pt x="312" y="1077"/>
                  </a:lnTo>
                  <a:lnTo>
                    <a:pt x="350" y="1111"/>
                  </a:lnTo>
                  <a:lnTo>
                    <a:pt x="391" y="1142"/>
                  </a:lnTo>
                  <a:lnTo>
                    <a:pt x="434" y="1169"/>
                  </a:lnTo>
                  <a:lnTo>
                    <a:pt x="481" y="1191"/>
                  </a:lnTo>
                  <a:lnTo>
                    <a:pt x="531" y="1209"/>
                  </a:lnTo>
                  <a:lnTo>
                    <a:pt x="581" y="1222"/>
                  </a:lnTo>
                  <a:lnTo>
                    <a:pt x="634" y="1230"/>
                  </a:lnTo>
                  <a:lnTo>
                    <a:pt x="688" y="1233"/>
                  </a:lnTo>
                  <a:lnTo>
                    <a:pt x="743" y="1230"/>
                  </a:lnTo>
                  <a:lnTo>
                    <a:pt x="795" y="1222"/>
                  </a:lnTo>
                  <a:lnTo>
                    <a:pt x="845" y="1209"/>
                  </a:lnTo>
                  <a:lnTo>
                    <a:pt x="894" y="1191"/>
                  </a:lnTo>
                  <a:lnTo>
                    <a:pt x="940" y="1169"/>
                  </a:lnTo>
                  <a:lnTo>
                    <a:pt x="984" y="1142"/>
                  </a:lnTo>
                  <a:lnTo>
                    <a:pt x="1025" y="1111"/>
                  </a:lnTo>
                  <a:lnTo>
                    <a:pt x="1062" y="1077"/>
                  </a:lnTo>
                  <a:lnTo>
                    <a:pt x="1097" y="1039"/>
                  </a:lnTo>
                  <a:lnTo>
                    <a:pt x="1127" y="998"/>
                  </a:lnTo>
                  <a:lnTo>
                    <a:pt x="1154" y="954"/>
                  </a:lnTo>
                  <a:lnTo>
                    <a:pt x="1176" y="908"/>
                  </a:lnTo>
                  <a:lnTo>
                    <a:pt x="1194" y="859"/>
                  </a:lnTo>
                  <a:lnTo>
                    <a:pt x="1207" y="809"/>
                  </a:lnTo>
                  <a:lnTo>
                    <a:pt x="1215" y="755"/>
                  </a:lnTo>
                  <a:lnTo>
                    <a:pt x="1218" y="701"/>
                  </a:lnTo>
                  <a:lnTo>
                    <a:pt x="1217" y="674"/>
                  </a:lnTo>
                  <a:lnTo>
                    <a:pt x="1215" y="648"/>
                  </a:lnTo>
                  <a:lnTo>
                    <a:pt x="1212" y="620"/>
                  </a:lnTo>
                  <a:lnTo>
                    <a:pt x="1207" y="595"/>
                  </a:lnTo>
                  <a:lnTo>
                    <a:pt x="1201" y="569"/>
                  </a:lnTo>
                  <a:lnTo>
                    <a:pt x="1195" y="544"/>
                  </a:lnTo>
                  <a:lnTo>
                    <a:pt x="1186" y="520"/>
                  </a:lnTo>
                  <a:lnTo>
                    <a:pt x="1177" y="496"/>
                  </a:lnTo>
                  <a:lnTo>
                    <a:pt x="1270" y="459"/>
                  </a:lnTo>
                  <a:lnTo>
                    <a:pt x="1277" y="473"/>
                  </a:lnTo>
                  <a:lnTo>
                    <a:pt x="1364" y="460"/>
                  </a:lnTo>
                  <a:lnTo>
                    <a:pt x="1373" y="502"/>
                  </a:lnTo>
                  <a:lnTo>
                    <a:pt x="1301" y="546"/>
                  </a:lnTo>
                  <a:lnTo>
                    <a:pt x="1307" y="578"/>
                  </a:lnTo>
                  <a:lnTo>
                    <a:pt x="1383" y="571"/>
                  </a:lnTo>
                  <a:lnTo>
                    <a:pt x="1402" y="620"/>
                  </a:lnTo>
                  <a:lnTo>
                    <a:pt x="1318" y="649"/>
                  </a:lnTo>
                  <a:lnTo>
                    <a:pt x="1317" y="708"/>
                  </a:lnTo>
                  <a:lnTo>
                    <a:pt x="1414" y="714"/>
                  </a:lnTo>
                  <a:lnTo>
                    <a:pt x="1416" y="780"/>
                  </a:lnTo>
                  <a:lnTo>
                    <a:pt x="1316" y="779"/>
                  </a:lnTo>
                  <a:lnTo>
                    <a:pt x="1308" y="818"/>
                  </a:lnTo>
                  <a:lnTo>
                    <a:pt x="1388" y="846"/>
                  </a:lnTo>
                  <a:lnTo>
                    <a:pt x="1373" y="896"/>
                  </a:lnTo>
                  <a:lnTo>
                    <a:pt x="1291" y="888"/>
                  </a:lnTo>
                  <a:lnTo>
                    <a:pt x="1280" y="916"/>
                  </a:lnTo>
                  <a:lnTo>
                    <a:pt x="1355" y="951"/>
                  </a:lnTo>
                  <a:lnTo>
                    <a:pt x="1332" y="996"/>
                  </a:lnTo>
                  <a:lnTo>
                    <a:pt x="1257" y="981"/>
                  </a:lnTo>
                  <a:lnTo>
                    <a:pt x="1236" y="1017"/>
                  </a:lnTo>
                  <a:lnTo>
                    <a:pt x="1296" y="1066"/>
                  </a:lnTo>
                  <a:lnTo>
                    <a:pt x="1270" y="1103"/>
                  </a:lnTo>
                  <a:lnTo>
                    <a:pt x="1193" y="1079"/>
                  </a:lnTo>
                  <a:lnTo>
                    <a:pt x="1166" y="1108"/>
                  </a:lnTo>
                  <a:lnTo>
                    <a:pt x="1216" y="1167"/>
                  </a:lnTo>
                  <a:lnTo>
                    <a:pt x="1183" y="1194"/>
                  </a:lnTo>
                  <a:lnTo>
                    <a:pt x="1116" y="1160"/>
                  </a:lnTo>
                  <a:lnTo>
                    <a:pt x="1090" y="1183"/>
                  </a:lnTo>
                  <a:lnTo>
                    <a:pt x="1124" y="1247"/>
                  </a:lnTo>
                  <a:lnTo>
                    <a:pt x="1078" y="1277"/>
                  </a:lnTo>
                  <a:lnTo>
                    <a:pt x="1027" y="1224"/>
                  </a:lnTo>
                  <a:lnTo>
                    <a:pt x="1000" y="1239"/>
                  </a:lnTo>
                  <a:lnTo>
                    <a:pt x="1018" y="1311"/>
                  </a:lnTo>
                  <a:lnTo>
                    <a:pt x="994" y="1325"/>
                  </a:lnTo>
                  <a:lnTo>
                    <a:pt x="910" y="1278"/>
                  </a:lnTo>
                  <a:lnTo>
                    <a:pt x="892" y="1283"/>
                  </a:lnTo>
                  <a:lnTo>
                    <a:pt x="902" y="1358"/>
                  </a:lnTo>
                  <a:lnTo>
                    <a:pt x="849" y="1369"/>
                  </a:lnTo>
                  <a:lnTo>
                    <a:pt x="814" y="1307"/>
                  </a:lnTo>
                  <a:lnTo>
                    <a:pt x="781" y="1309"/>
                  </a:lnTo>
                  <a:lnTo>
                    <a:pt x="784" y="1381"/>
                  </a:lnTo>
                  <a:lnTo>
                    <a:pt x="732" y="1390"/>
                  </a:lnTo>
                  <a:lnTo>
                    <a:pt x="706" y="1321"/>
                  </a:lnTo>
                  <a:lnTo>
                    <a:pt x="683" y="1320"/>
                  </a:lnTo>
                  <a:lnTo>
                    <a:pt x="664" y="1389"/>
                  </a:lnTo>
                  <a:lnTo>
                    <a:pt x="612" y="1387"/>
                  </a:lnTo>
                  <a:lnTo>
                    <a:pt x="604" y="1314"/>
                  </a:lnTo>
                  <a:lnTo>
                    <a:pt x="574" y="1310"/>
                  </a:lnTo>
                  <a:lnTo>
                    <a:pt x="551" y="1373"/>
                  </a:lnTo>
                  <a:lnTo>
                    <a:pt x="498" y="1361"/>
                  </a:lnTo>
                  <a:lnTo>
                    <a:pt x="507" y="1288"/>
                  </a:lnTo>
                  <a:lnTo>
                    <a:pt x="473" y="1280"/>
                  </a:lnTo>
                  <a:lnTo>
                    <a:pt x="431" y="1334"/>
                  </a:lnTo>
                  <a:lnTo>
                    <a:pt x="387" y="1315"/>
                  </a:lnTo>
                  <a:lnTo>
                    <a:pt x="402" y="1250"/>
                  </a:lnTo>
                  <a:lnTo>
                    <a:pt x="387" y="1237"/>
                  </a:lnTo>
                  <a:lnTo>
                    <a:pt x="337" y="1286"/>
                  </a:lnTo>
                  <a:lnTo>
                    <a:pt x="291" y="1254"/>
                  </a:lnTo>
                  <a:lnTo>
                    <a:pt x="313" y="1192"/>
                  </a:lnTo>
                  <a:lnTo>
                    <a:pt x="294" y="1177"/>
                  </a:lnTo>
                  <a:lnTo>
                    <a:pt x="238" y="1216"/>
                  </a:lnTo>
                  <a:lnTo>
                    <a:pt x="197" y="1176"/>
                  </a:lnTo>
                  <a:lnTo>
                    <a:pt x="232" y="1123"/>
                  </a:lnTo>
                  <a:lnTo>
                    <a:pt x="216" y="1105"/>
                  </a:lnTo>
                  <a:lnTo>
                    <a:pt x="152" y="1131"/>
                  </a:lnTo>
                  <a:lnTo>
                    <a:pt x="118" y="1087"/>
                  </a:lnTo>
                  <a:lnTo>
                    <a:pt x="163" y="1038"/>
                  </a:lnTo>
                  <a:lnTo>
                    <a:pt x="152" y="1020"/>
                  </a:lnTo>
                  <a:lnTo>
                    <a:pt x="90" y="1034"/>
                  </a:lnTo>
                  <a:lnTo>
                    <a:pt x="66" y="989"/>
                  </a:lnTo>
                  <a:lnTo>
                    <a:pt x="119" y="964"/>
                  </a:lnTo>
                  <a:lnTo>
                    <a:pt x="106" y="929"/>
                  </a:lnTo>
                  <a:lnTo>
                    <a:pt x="42" y="938"/>
                  </a:lnTo>
                  <a:lnTo>
                    <a:pt x="25" y="876"/>
                  </a:lnTo>
                  <a:lnTo>
                    <a:pt x="85" y="864"/>
                  </a:lnTo>
                  <a:lnTo>
                    <a:pt x="74" y="820"/>
                  </a:lnTo>
                  <a:lnTo>
                    <a:pt x="7" y="814"/>
                  </a:lnTo>
                  <a:lnTo>
                    <a:pt x="7" y="761"/>
                  </a:lnTo>
                  <a:lnTo>
                    <a:pt x="63" y="753"/>
                  </a:lnTo>
                  <a:lnTo>
                    <a:pt x="63" y="720"/>
                  </a:lnTo>
                  <a:lnTo>
                    <a:pt x="0" y="699"/>
                  </a:lnTo>
                  <a:lnTo>
                    <a:pt x="0" y="648"/>
                  </a:lnTo>
                  <a:lnTo>
                    <a:pt x="66" y="645"/>
                  </a:lnTo>
                  <a:lnTo>
                    <a:pt x="69" y="611"/>
                  </a:lnTo>
                  <a:lnTo>
                    <a:pt x="5" y="587"/>
                  </a:lnTo>
                  <a:lnTo>
                    <a:pt x="20" y="534"/>
                  </a:lnTo>
                  <a:lnTo>
                    <a:pt x="84" y="541"/>
                  </a:lnTo>
                  <a:lnTo>
                    <a:pt x="91" y="503"/>
                  </a:lnTo>
                  <a:lnTo>
                    <a:pt x="37" y="477"/>
                  </a:lnTo>
                  <a:lnTo>
                    <a:pt x="54" y="423"/>
                  </a:lnTo>
                  <a:lnTo>
                    <a:pt x="118" y="437"/>
                  </a:lnTo>
                  <a:lnTo>
                    <a:pt x="136" y="405"/>
                  </a:lnTo>
                  <a:lnTo>
                    <a:pt x="86" y="360"/>
                  </a:lnTo>
                  <a:lnTo>
                    <a:pt x="110" y="318"/>
                  </a:lnTo>
                  <a:lnTo>
                    <a:pt x="180" y="339"/>
                  </a:lnTo>
                  <a:lnTo>
                    <a:pt x="199" y="307"/>
                  </a:lnTo>
                  <a:lnTo>
                    <a:pt x="156" y="251"/>
                  </a:lnTo>
                  <a:lnTo>
                    <a:pt x="194" y="214"/>
                  </a:lnTo>
                  <a:lnTo>
                    <a:pt x="254" y="252"/>
                  </a:lnTo>
                  <a:lnTo>
                    <a:pt x="286" y="223"/>
                  </a:lnTo>
                  <a:lnTo>
                    <a:pt x="250" y="161"/>
                  </a:lnTo>
                  <a:lnTo>
                    <a:pt x="290" y="130"/>
                  </a:lnTo>
                  <a:lnTo>
                    <a:pt x="345" y="172"/>
                  </a:lnTo>
                  <a:lnTo>
                    <a:pt x="371" y="161"/>
                  </a:lnTo>
                  <a:lnTo>
                    <a:pt x="346" y="96"/>
                  </a:lnTo>
                  <a:lnTo>
                    <a:pt x="402" y="61"/>
                  </a:lnTo>
                  <a:lnTo>
                    <a:pt x="443" y="122"/>
                  </a:lnTo>
                  <a:lnTo>
                    <a:pt x="469" y="115"/>
                  </a:lnTo>
                  <a:lnTo>
                    <a:pt x="451" y="45"/>
                  </a:lnTo>
                  <a:lnTo>
                    <a:pt x="500" y="26"/>
                  </a:lnTo>
                  <a:lnTo>
                    <a:pt x="539" y="93"/>
                  </a:lnTo>
                  <a:lnTo>
                    <a:pt x="562" y="87"/>
                  </a:lnTo>
                  <a:lnTo>
                    <a:pt x="561" y="12"/>
                  </a:lnTo>
                  <a:lnTo>
                    <a:pt x="612" y="6"/>
                  </a:lnTo>
                  <a:lnTo>
                    <a:pt x="635" y="76"/>
                  </a:lnTo>
                  <a:lnTo>
                    <a:pt x="660" y="76"/>
                  </a:lnTo>
                  <a:lnTo>
                    <a:pt x="669" y="2"/>
                  </a:lnTo>
                  <a:lnTo>
                    <a:pt x="721" y="0"/>
                  </a:lnTo>
                  <a:lnTo>
                    <a:pt x="730" y="76"/>
                  </a:lnTo>
                  <a:lnTo>
                    <a:pt x="762" y="78"/>
                  </a:lnTo>
                  <a:lnTo>
                    <a:pt x="786" y="10"/>
                  </a:lnTo>
                  <a:lnTo>
                    <a:pt x="840" y="18"/>
                  </a:lnTo>
                  <a:lnTo>
                    <a:pt x="838" y="96"/>
                  </a:lnTo>
                  <a:lnTo>
                    <a:pt x="877" y="107"/>
                  </a:lnTo>
                  <a:lnTo>
                    <a:pt x="920" y="35"/>
                  </a:lnTo>
                  <a:lnTo>
                    <a:pt x="970" y="56"/>
                  </a:lnTo>
                  <a:lnTo>
                    <a:pt x="950" y="134"/>
                  </a:lnTo>
                  <a:lnTo>
                    <a:pt x="988" y="149"/>
                  </a:lnTo>
                  <a:lnTo>
                    <a:pt x="1037" y="89"/>
                  </a:lnTo>
                  <a:lnTo>
                    <a:pt x="1084" y="118"/>
                  </a:lnTo>
                  <a:lnTo>
                    <a:pt x="1049" y="185"/>
                  </a:lnTo>
                  <a:lnTo>
                    <a:pt x="1077" y="204"/>
                  </a:lnTo>
                  <a:lnTo>
                    <a:pt x="1152" y="163"/>
                  </a:lnTo>
                  <a:lnTo>
                    <a:pt x="1185" y="195"/>
                  </a:lnTo>
                  <a:lnTo>
                    <a:pt x="1131" y="261"/>
                  </a:lnTo>
                  <a:lnTo>
                    <a:pt x="1165" y="293"/>
                  </a:lnTo>
                  <a:lnTo>
                    <a:pt x="1232" y="251"/>
                  </a:lnTo>
                  <a:lnTo>
                    <a:pt x="1268" y="289"/>
                  </a:lnTo>
                  <a:lnTo>
                    <a:pt x="1204" y="348"/>
                  </a:lnTo>
                  <a:lnTo>
                    <a:pt x="1227" y="382"/>
                  </a:lnTo>
                  <a:lnTo>
                    <a:pt x="1309" y="351"/>
                  </a:lnTo>
                  <a:lnTo>
                    <a:pt x="1333" y="396"/>
                  </a:lnTo>
                  <a:lnTo>
                    <a:pt x="1262" y="445"/>
                  </a:lnTo>
                  <a:lnTo>
                    <a:pt x="1270" y="459"/>
                  </a:lnTo>
                  <a:lnTo>
                    <a:pt x="1177" y="496"/>
                  </a:lnTo>
                  <a:close/>
                </a:path>
              </a:pathLst>
            </a:custGeom>
            <a:solidFill>
              <a:schemeClr val="tx1"/>
            </a:solidFill>
            <a:ln w="9525">
              <a:noFill/>
              <a:round/>
              <a:headEnd/>
              <a:tailEnd/>
            </a:ln>
          </p:spPr>
          <p:txBody>
            <a:bodyPr/>
            <a:lstStyle/>
            <a:p>
              <a:endParaRPr lang="tr-TR" sz="1400"/>
            </a:p>
          </p:txBody>
        </p:sp>
        <p:sp>
          <p:nvSpPr>
            <p:cNvPr id="18" name="Freeform 47"/>
            <p:cNvSpPr>
              <a:spLocks/>
            </p:cNvSpPr>
            <p:nvPr/>
          </p:nvSpPr>
          <p:spPr bwMode="auto">
            <a:xfrm>
              <a:off x="1561" y="820"/>
              <a:ext cx="144" cy="144"/>
            </a:xfrm>
            <a:custGeom>
              <a:avLst/>
              <a:gdLst>
                <a:gd name="T0" fmla="*/ 120 w 1441"/>
                <a:gd name="T1" fmla="*/ 52 h 1440"/>
                <a:gd name="T2" fmla="*/ 124 w 1441"/>
                <a:gd name="T3" fmla="*/ 68 h 1440"/>
                <a:gd name="T4" fmla="*/ 122 w 1441"/>
                <a:gd name="T5" fmla="*/ 87 h 1440"/>
                <a:gd name="T6" fmla="*/ 112 w 1441"/>
                <a:gd name="T7" fmla="*/ 105 h 1440"/>
                <a:gd name="T8" fmla="*/ 97 w 1441"/>
                <a:gd name="T9" fmla="*/ 117 h 1440"/>
                <a:gd name="T10" fmla="*/ 78 w 1441"/>
                <a:gd name="T11" fmla="*/ 123 h 1440"/>
                <a:gd name="T12" fmla="*/ 57 w 1441"/>
                <a:gd name="T13" fmla="*/ 121 h 1440"/>
                <a:gd name="T14" fmla="*/ 40 w 1441"/>
                <a:gd name="T15" fmla="*/ 112 h 1440"/>
                <a:gd name="T16" fmla="*/ 27 w 1441"/>
                <a:gd name="T17" fmla="*/ 96 h 1440"/>
                <a:gd name="T18" fmla="*/ 21 w 1441"/>
                <a:gd name="T19" fmla="*/ 77 h 1440"/>
                <a:gd name="T20" fmla="*/ 23 w 1441"/>
                <a:gd name="T21" fmla="*/ 57 h 1440"/>
                <a:gd name="T22" fmla="*/ 33 w 1441"/>
                <a:gd name="T23" fmla="*/ 39 h 1440"/>
                <a:gd name="T24" fmla="*/ 48 w 1441"/>
                <a:gd name="T25" fmla="*/ 27 h 1440"/>
                <a:gd name="T26" fmla="*/ 67 w 1441"/>
                <a:gd name="T27" fmla="*/ 21 h 1440"/>
                <a:gd name="T28" fmla="*/ 82 w 1441"/>
                <a:gd name="T29" fmla="*/ 21 h 1440"/>
                <a:gd name="T30" fmla="*/ 93 w 1441"/>
                <a:gd name="T31" fmla="*/ 25 h 1440"/>
                <a:gd name="T32" fmla="*/ 104 w 1441"/>
                <a:gd name="T33" fmla="*/ 31 h 1440"/>
                <a:gd name="T34" fmla="*/ 112 w 1441"/>
                <a:gd name="T35" fmla="*/ 39 h 1440"/>
                <a:gd name="T36" fmla="*/ 127 w 1441"/>
                <a:gd name="T37" fmla="*/ 27 h 1440"/>
                <a:gd name="T38" fmla="*/ 118 w 1441"/>
                <a:gd name="T39" fmla="*/ 17 h 1440"/>
                <a:gd name="T40" fmla="*/ 109 w 1441"/>
                <a:gd name="T41" fmla="*/ 10 h 1440"/>
                <a:gd name="T42" fmla="*/ 98 w 1441"/>
                <a:gd name="T43" fmla="*/ 5 h 1440"/>
                <a:gd name="T44" fmla="*/ 86 w 1441"/>
                <a:gd name="T45" fmla="*/ 1 h 1440"/>
                <a:gd name="T46" fmla="*/ 72 w 1441"/>
                <a:gd name="T47" fmla="*/ 0 h 1440"/>
                <a:gd name="T48" fmla="*/ 60 w 1441"/>
                <a:gd name="T49" fmla="*/ 1 h 1440"/>
                <a:gd name="T50" fmla="*/ 48 w 1441"/>
                <a:gd name="T51" fmla="*/ 4 h 1440"/>
                <a:gd name="T52" fmla="*/ 37 w 1441"/>
                <a:gd name="T53" fmla="*/ 9 h 1440"/>
                <a:gd name="T54" fmla="*/ 28 w 1441"/>
                <a:gd name="T55" fmla="*/ 15 h 1440"/>
                <a:gd name="T56" fmla="*/ 19 w 1441"/>
                <a:gd name="T57" fmla="*/ 23 h 1440"/>
                <a:gd name="T58" fmla="*/ 12 w 1441"/>
                <a:gd name="T59" fmla="*/ 32 h 1440"/>
                <a:gd name="T60" fmla="*/ 6 w 1441"/>
                <a:gd name="T61" fmla="*/ 42 h 1440"/>
                <a:gd name="T62" fmla="*/ 2 w 1441"/>
                <a:gd name="T63" fmla="*/ 55 h 1440"/>
                <a:gd name="T64" fmla="*/ 0 w 1441"/>
                <a:gd name="T65" fmla="*/ 68 h 1440"/>
                <a:gd name="T66" fmla="*/ 1 w 1441"/>
                <a:gd name="T67" fmla="*/ 82 h 1440"/>
                <a:gd name="T68" fmla="*/ 3 w 1441"/>
                <a:gd name="T69" fmla="*/ 94 h 1440"/>
                <a:gd name="T70" fmla="*/ 9 w 1441"/>
                <a:gd name="T71" fmla="*/ 108 h 1440"/>
                <a:gd name="T72" fmla="*/ 16 w 1441"/>
                <a:gd name="T73" fmla="*/ 118 h 1440"/>
                <a:gd name="T74" fmla="*/ 25 w 1441"/>
                <a:gd name="T75" fmla="*/ 126 h 1440"/>
                <a:gd name="T76" fmla="*/ 35 w 1441"/>
                <a:gd name="T77" fmla="*/ 134 h 1440"/>
                <a:gd name="T78" fmla="*/ 46 w 1441"/>
                <a:gd name="T79" fmla="*/ 140 h 1440"/>
                <a:gd name="T80" fmla="*/ 59 w 1441"/>
                <a:gd name="T81" fmla="*/ 143 h 1440"/>
                <a:gd name="T82" fmla="*/ 72 w 1441"/>
                <a:gd name="T83" fmla="*/ 144 h 1440"/>
                <a:gd name="T84" fmla="*/ 84 w 1441"/>
                <a:gd name="T85" fmla="*/ 143 h 1440"/>
                <a:gd name="T86" fmla="*/ 95 w 1441"/>
                <a:gd name="T87" fmla="*/ 140 h 1440"/>
                <a:gd name="T88" fmla="*/ 104 w 1441"/>
                <a:gd name="T89" fmla="*/ 133 h 1440"/>
                <a:gd name="T90" fmla="*/ 116 w 1441"/>
                <a:gd name="T91" fmla="*/ 129 h 1440"/>
                <a:gd name="T92" fmla="*/ 126 w 1441"/>
                <a:gd name="T93" fmla="*/ 120 h 1440"/>
                <a:gd name="T94" fmla="*/ 133 w 1441"/>
                <a:gd name="T95" fmla="*/ 110 h 1440"/>
                <a:gd name="T96" fmla="*/ 139 w 1441"/>
                <a:gd name="T97" fmla="*/ 100 h 1440"/>
                <a:gd name="T98" fmla="*/ 143 w 1441"/>
                <a:gd name="T99" fmla="*/ 86 h 1440"/>
                <a:gd name="T100" fmla="*/ 143 w 1441"/>
                <a:gd name="T101" fmla="*/ 72 h 1440"/>
                <a:gd name="T102" fmla="*/ 142 w 1441"/>
                <a:gd name="T103" fmla="*/ 61 h 1440"/>
                <a:gd name="T104" fmla="*/ 140 w 1441"/>
                <a:gd name="T105" fmla="*/ 50 h 1440"/>
                <a:gd name="T106" fmla="*/ 136 w 1441"/>
                <a:gd name="T107" fmla="*/ 38 h 1440"/>
                <a:gd name="T108" fmla="*/ 114 w 1441"/>
                <a:gd name="T109" fmla="*/ 41 h 14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1440"/>
                <a:gd name="T167" fmla="*/ 1441 w 1441"/>
                <a:gd name="T168" fmla="*/ 1440 h 14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1440">
                  <a:moveTo>
                    <a:pt x="1139" y="410"/>
                  </a:moveTo>
                  <a:lnTo>
                    <a:pt x="1162" y="444"/>
                  </a:lnTo>
                  <a:lnTo>
                    <a:pt x="1182" y="478"/>
                  </a:lnTo>
                  <a:lnTo>
                    <a:pt x="1200" y="515"/>
                  </a:lnTo>
                  <a:lnTo>
                    <a:pt x="1214" y="554"/>
                  </a:lnTo>
                  <a:lnTo>
                    <a:pt x="1226" y="593"/>
                  </a:lnTo>
                  <a:lnTo>
                    <a:pt x="1234" y="634"/>
                  </a:lnTo>
                  <a:lnTo>
                    <a:pt x="1239" y="676"/>
                  </a:lnTo>
                  <a:lnTo>
                    <a:pt x="1241" y="719"/>
                  </a:lnTo>
                  <a:lnTo>
                    <a:pt x="1238" y="771"/>
                  </a:lnTo>
                  <a:lnTo>
                    <a:pt x="1231" y="823"/>
                  </a:lnTo>
                  <a:lnTo>
                    <a:pt x="1218" y="873"/>
                  </a:lnTo>
                  <a:lnTo>
                    <a:pt x="1201" y="920"/>
                  </a:lnTo>
                  <a:lnTo>
                    <a:pt x="1179" y="965"/>
                  </a:lnTo>
                  <a:lnTo>
                    <a:pt x="1154" y="1008"/>
                  </a:lnTo>
                  <a:lnTo>
                    <a:pt x="1123" y="1047"/>
                  </a:lnTo>
                  <a:lnTo>
                    <a:pt x="1091" y="1083"/>
                  </a:lnTo>
                  <a:lnTo>
                    <a:pt x="1053" y="1117"/>
                  </a:lnTo>
                  <a:lnTo>
                    <a:pt x="1015" y="1147"/>
                  </a:lnTo>
                  <a:lnTo>
                    <a:pt x="972" y="1172"/>
                  </a:lnTo>
                  <a:lnTo>
                    <a:pt x="927" y="1194"/>
                  </a:lnTo>
                  <a:lnTo>
                    <a:pt x="880" y="1212"/>
                  </a:lnTo>
                  <a:lnTo>
                    <a:pt x="830" y="1224"/>
                  </a:lnTo>
                  <a:lnTo>
                    <a:pt x="779" y="1232"/>
                  </a:lnTo>
                  <a:lnTo>
                    <a:pt x="726" y="1235"/>
                  </a:lnTo>
                  <a:lnTo>
                    <a:pt x="673" y="1232"/>
                  </a:lnTo>
                  <a:lnTo>
                    <a:pt x="622" y="1224"/>
                  </a:lnTo>
                  <a:lnTo>
                    <a:pt x="573" y="1212"/>
                  </a:lnTo>
                  <a:lnTo>
                    <a:pt x="526" y="1194"/>
                  </a:lnTo>
                  <a:lnTo>
                    <a:pt x="480" y="1172"/>
                  </a:lnTo>
                  <a:lnTo>
                    <a:pt x="438" y="1147"/>
                  </a:lnTo>
                  <a:lnTo>
                    <a:pt x="399" y="1117"/>
                  </a:lnTo>
                  <a:lnTo>
                    <a:pt x="362" y="1083"/>
                  </a:lnTo>
                  <a:lnTo>
                    <a:pt x="329" y="1047"/>
                  </a:lnTo>
                  <a:lnTo>
                    <a:pt x="298" y="1008"/>
                  </a:lnTo>
                  <a:lnTo>
                    <a:pt x="273" y="965"/>
                  </a:lnTo>
                  <a:lnTo>
                    <a:pt x="251" y="920"/>
                  </a:lnTo>
                  <a:lnTo>
                    <a:pt x="233" y="873"/>
                  </a:lnTo>
                  <a:lnTo>
                    <a:pt x="221" y="823"/>
                  </a:lnTo>
                  <a:lnTo>
                    <a:pt x="214" y="771"/>
                  </a:lnTo>
                  <a:lnTo>
                    <a:pt x="210" y="719"/>
                  </a:lnTo>
                  <a:lnTo>
                    <a:pt x="214" y="666"/>
                  </a:lnTo>
                  <a:lnTo>
                    <a:pt x="221" y="614"/>
                  </a:lnTo>
                  <a:lnTo>
                    <a:pt x="233" y="565"/>
                  </a:lnTo>
                  <a:lnTo>
                    <a:pt x="251" y="518"/>
                  </a:lnTo>
                  <a:lnTo>
                    <a:pt x="273" y="473"/>
                  </a:lnTo>
                  <a:lnTo>
                    <a:pt x="298" y="430"/>
                  </a:lnTo>
                  <a:lnTo>
                    <a:pt x="329" y="390"/>
                  </a:lnTo>
                  <a:lnTo>
                    <a:pt x="362" y="354"/>
                  </a:lnTo>
                  <a:lnTo>
                    <a:pt x="399" y="320"/>
                  </a:lnTo>
                  <a:lnTo>
                    <a:pt x="438" y="291"/>
                  </a:lnTo>
                  <a:lnTo>
                    <a:pt x="480" y="265"/>
                  </a:lnTo>
                  <a:lnTo>
                    <a:pt x="526" y="244"/>
                  </a:lnTo>
                  <a:lnTo>
                    <a:pt x="573" y="226"/>
                  </a:lnTo>
                  <a:lnTo>
                    <a:pt x="622" y="213"/>
                  </a:lnTo>
                  <a:lnTo>
                    <a:pt x="673" y="206"/>
                  </a:lnTo>
                  <a:lnTo>
                    <a:pt x="726" y="203"/>
                  </a:lnTo>
                  <a:lnTo>
                    <a:pt x="758" y="204"/>
                  </a:lnTo>
                  <a:lnTo>
                    <a:pt x="789" y="207"/>
                  </a:lnTo>
                  <a:lnTo>
                    <a:pt x="819" y="211"/>
                  </a:lnTo>
                  <a:lnTo>
                    <a:pt x="849" y="218"/>
                  </a:lnTo>
                  <a:lnTo>
                    <a:pt x="878" y="226"/>
                  </a:lnTo>
                  <a:lnTo>
                    <a:pt x="906" y="235"/>
                  </a:lnTo>
                  <a:lnTo>
                    <a:pt x="933" y="246"/>
                  </a:lnTo>
                  <a:lnTo>
                    <a:pt x="960" y="259"/>
                  </a:lnTo>
                  <a:lnTo>
                    <a:pt x="987" y="273"/>
                  </a:lnTo>
                  <a:lnTo>
                    <a:pt x="1012" y="289"/>
                  </a:lnTo>
                  <a:lnTo>
                    <a:pt x="1036" y="305"/>
                  </a:lnTo>
                  <a:lnTo>
                    <a:pt x="1059" y="324"/>
                  </a:lnTo>
                  <a:lnTo>
                    <a:pt x="1081" y="344"/>
                  </a:lnTo>
                  <a:lnTo>
                    <a:pt x="1101" y="365"/>
                  </a:lnTo>
                  <a:lnTo>
                    <a:pt x="1121" y="387"/>
                  </a:lnTo>
                  <a:lnTo>
                    <a:pt x="1139" y="410"/>
                  </a:lnTo>
                  <a:lnTo>
                    <a:pt x="1237" y="340"/>
                  </a:lnTo>
                  <a:lnTo>
                    <a:pt x="1224" y="322"/>
                  </a:lnTo>
                  <a:lnTo>
                    <a:pt x="1273" y="270"/>
                  </a:lnTo>
                  <a:lnTo>
                    <a:pt x="1239" y="216"/>
                  </a:lnTo>
                  <a:lnTo>
                    <a:pt x="1167" y="256"/>
                  </a:lnTo>
                  <a:lnTo>
                    <a:pt x="1135" y="230"/>
                  </a:lnTo>
                  <a:lnTo>
                    <a:pt x="1180" y="171"/>
                  </a:lnTo>
                  <a:lnTo>
                    <a:pt x="1142" y="134"/>
                  </a:lnTo>
                  <a:lnTo>
                    <a:pt x="1077" y="187"/>
                  </a:lnTo>
                  <a:lnTo>
                    <a:pt x="1057" y="171"/>
                  </a:lnTo>
                  <a:lnTo>
                    <a:pt x="1086" y="104"/>
                  </a:lnTo>
                  <a:lnTo>
                    <a:pt x="1047" y="76"/>
                  </a:lnTo>
                  <a:lnTo>
                    <a:pt x="985" y="138"/>
                  </a:lnTo>
                  <a:lnTo>
                    <a:pt x="961" y="127"/>
                  </a:lnTo>
                  <a:lnTo>
                    <a:pt x="983" y="51"/>
                  </a:lnTo>
                  <a:lnTo>
                    <a:pt x="929" y="30"/>
                  </a:lnTo>
                  <a:lnTo>
                    <a:pt x="889" y="106"/>
                  </a:lnTo>
                  <a:lnTo>
                    <a:pt x="853" y="98"/>
                  </a:lnTo>
                  <a:lnTo>
                    <a:pt x="857" y="15"/>
                  </a:lnTo>
                  <a:lnTo>
                    <a:pt x="808" y="5"/>
                  </a:lnTo>
                  <a:lnTo>
                    <a:pt x="780" y="85"/>
                  </a:lnTo>
                  <a:lnTo>
                    <a:pt x="734" y="82"/>
                  </a:lnTo>
                  <a:lnTo>
                    <a:pt x="723" y="0"/>
                  </a:lnTo>
                  <a:lnTo>
                    <a:pt x="678" y="1"/>
                  </a:lnTo>
                  <a:lnTo>
                    <a:pt x="670" y="87"/>
                  </a:lnTo>
                  <a:lnTo>
                    <a:pt x="631" y="89"/>
                  </a:lnTo>
                  <a:lnTo>
                    <a:pt x="603" y="10"/>
                  </a:lnTo>
                  <a:lnTo>
                    <a:pt x="556" y="14"/>
                  </a:lnTo>
                  <a:lnTo>
                    <a:pt x="558" y="102"/>
                  </a:lnTo>
                  <a:lnTo>
                    <a:pt x="529" y="112"/>
                  </a:lnTo>
                  <a:lnTo>
                    <a:pt x="484" y="42"/>
                  </a:lnTo>
                  <a:lnTo>
                    <a:pt x="443" y="55"/>
                  </a:lnTo>
                  <a:lnTo>
                    <a:pt x="461" y="138"/>
                  </a:lnTo>
                  <a:lnTo>
                    <a:pt x="427" y="152"/>
                  </a:lnTo>
                  <a:lnTo>
                    <a:pt x="373" y="91"/>
                  </a:lnTo>
                  <a:lnTo>
                    <a:pt x="326" y="117"/>
                  </a:lnTo>
                  <a:lnTo>
                    <a:pt x="358" y="197"/>
                  </a:lnTo>
                  <a:lnTo>
                    <a:pt x="343" y="206"/>
                  </a:lnTo>
                  <a:lnTo>
                    <a:pt x="278" y="151"/>
                  </a:lnTo>
                  <a:lnTo>
                    <a:pt x="241" y="182"/>
                  </a:lnTo>
                  <a:lnTo>
                    <a:pt x="282" y="258"/>
                  </a:lnTo>
                  <a:lnTo>
                    <a:pt x="262" y="277"/>
                  </a:lnTo>
                  <a:lnTo>
                    <a:pt x="194" y="228"/>
                  </a:lnTo>
                  <a:lnTo>
                    <a:pt x="156" y="269"/>
                  </a:lnTo>
                  <a:lnTo>
                    <a:pt x="218" y="335"/>
                  </a:lnTo>
                  <a:lnTo>
                    <a:pt x="199" y="358"/>
                  </a:lnTo>
                  <a:lnTo>
                    <a:pt x="123" y="318"/>
                  </a:lnTo>
                  <a:lnTo>
                    <a:pt x="92" y="356"/>
                  </a:lnTo>
                  <a:lnTo>
                    <a:pt x="162" y="426"/>
                  </a:lnTo>
                  <a:lnTo>
                    <a:pt x="147" y="451"/>
                  </a:lnTo>
                  <a:lnTo>
                    <a:pt x="63" y="425"/>
                  </a:lnTo>
                  <a:lnTo>
                    <a:pt x="41" y="471"/>
                  </a:lnTo>
                  <a:lnTo>
                    <a:pt x="121" y="528"/>
                  </a:lnTo>
                  <a:lnTo>
                    <a:pt x="110" y="559"/>
                  </a:lnTo>
                  <a:lnTo>
                    <a:pt x="19" y="547"/>
                  </a:lnTo>
                  <a:lnTo>
                    <a:pt x="7" y="595"/>
                  </a:lnTo>
                  <a:lnTo>
                    <a:pt x="92" y="640"/>
                  </a:lnTo>
                  <a:lnTo>
                    <a:pt x="91" y="678"/>
                  </a:lnTo>
                  <a:lnTo>
                    <a:pt x="2" y="682"/>
                  </a:lnTo>
                  <a:lnTo>
                    <a:pt x="0" y="736"/>
                  </a:lnTo>
                  <a:lnTo>
                    <a:pt x="92" y="762"/>
                  </a:lnTo>
                  <a:lnTo>
                    <a:pt x="96" y="794"/>
                  </a:lnTo>
                  <a:lnTo>
                    <a:pt x="7" y="819"/>
                  </a:lnTo>
                  <a:lnTo>
                    <a:pt x="13" y="864"/>
                  </a:lnTo>
                  <a:lnTo>
                    <a:pt x="114" y="878"/>
                  </a:lnTo>
                  <a:lnTo>
                    <a:pt x="123" y="908"/>
                  </a:lnTo>
                  <a:lnTo>
                    <a:pt x="30" y="939"/>
                  </a:lnTo>
                  <a:lnTo>
                    <a:pt x="44" y="991"/>
                  </a:lnTo>
                  <a:lnTo>
                    <a:pt x="156" y="991"/>
                  </a:lnTo>
                  <a:lnTo>
                    <a:pt x="171" y="1022"/>
                  </a:lnTo>
                  <a:lnTo>
                    <a:pt x="90" y="1075"/>
                  </a:lnTo>
                  <a:lnTo>
                    <a:pt x="122" y="1112"/>
                  </a:lnTo>
                  <a:lnTo>
                    <a:pt x="217" y="1092"/>
                  </a:lnTo>
                  <a:lnTo>
                    <a:pt x="230" y="1106"/>
                  </a:lnTo>
                  <a:lnTo>
                    <a:pt x="161" y="1176"/>
                  </a:lnTo>
                  <a:lnTo>
                    <a:pt x="193" y="1210"/>
                  </a:lnTo>
                  <a:lnTo>
                    <a:pt x="286" y="1168"/>
                  </a:lnTo>
                  <a:lnTo>
                    <a:pt x="303" y="1185"/>
                  </a:lnTo>
                  <a:lnTo>
                    <a:pt x="248" y="1263"/>
                  </a:lnTo>
                  <a:lnTo>
                    <a:pt x="282" y="1298"/>
                  </a:lnTo>
                  <a:lnTo>
                    <a:pt x="367" y="1237"/>
                  </a:lnTo>
                  <a:lnTo>
                    <a:pt x="389" y="1250"/>
                  </a:lnTo>
                  <a:lnTo>
                    <a:pt x="355" y="1341"/>
                  </a:lnTo>
                  <a:lnTo>
                    <a:pt x="399" y="1362"/>
                  </a:lnTo>
                  <a:lnTo>
                    <a:pt x="460" y="1288"/>
                  </a:lnTo>
                  <a:lnTo>
                    <a:pt x="487" y="1299"/>
                  </a:lnTo>
                  <a:lnTo>
                    <a:pt x="461" y="1395"/>
                  </a:lnTo>
                  <a:lnTo>
                    <a:pt x="518" y="1413"/>
                  </a:lnTo>
                  <a:lnTo>
                    <a:pt x="565" y="1326"/>
                  </a:lnTo>
                  <a:lnTo>
                    <a:pt x="588" y="1328"/>
                  </a:lnTo>
                  <a:lnTo>
                    <a:pt x="588" y="1430"/>
                  </a:lnTo>
                  <a:lnTo>
                    <a:pt x="640" y="1437"/>
                  </a:lnTo>
                  <a:lnTo>
                    <a:pt x="674" y="1342"/>
                  </a:lnTo>
                  <a:lnTo>
                    <a:pt x="693" y="1343"/>
                  </a:lnTo>
                  <a:lnTo>
                    <a:pt x="719" y="1440"/>
                  </a:lnTo>
                  <a:lnTo>
                    <a:pt x="761" y="1440"/>
                  </a:lnTo>
                  <a:lnTo>
                    <a:pt x="776" y="1341"/>
                  </a:lnTo>
                  <a:lnTo>
                    <a:pt x="806" y="1336"/>
                  </a:lnTo>
                  <a:lnTo>
                    <a:pt x="837" y="1434"/>
                  </a:lnTo>
                  <a:lnTo>
                    <a:pt x="889" y="1425"/>
                  </a:lnTo>
                  <a:lnTo>
                    <a:pt x="888" y="1316"/>
                  </a:lnTo>
                  <a:lnTo>
                    <a:pt x="907" y="1310"/>
                  </a:lnTo>
                  <a:lnTo>
                    <a:pt x="951" y="1400"/>
                  </a:lnTo>
                  <a:lnTo>
                    <a:pt x="1002" y="1356"/>
                  </a:lnTo>
                  <a:lnTo>
                    <a:pt x="989" y="1285"/>
                  </a:lnTo>
                  <a:lnTo>
                    <a:pt x="1006" y="1280"/>
                  </a:lnTo>
                  <a:lnTo>
                    <a:pt x="1040" y="1334"/>
                  </a:lnTo>
                  <a:lnTo>
                    <a:pt x="1104" y="1318"/>
                  </a:lnTo>
                  <a:lnTo>
                    <a:pt x="1074" y="1236"/>
                  </a:lnTo>
                  <a:lnTo>
                    <a:pt x="1094" y="1227"/>
                  </a:lnTo>
                  <a:lnTo>
                    <a:pt x="1160" y="1294"/>
                  </a:lnTo>
                  <a:lnTo>
                    <a:pt x="1200" y="1254"/>
                  </a:lnTo>
                  <a:lnTo>
                    <a:pt x="1161" y="1172"/>
                  </a:lnTo>
                  <a:lnTo>
                    <a:pt x="1178" y="1154"/>
                  </a:lnTo>
                  <a:lnTo>
                    <a:pt x="1259" y="1201"/>
                  </a:lnTo>
                  <a:lnTo>
                    <a:pt x="1293" y="1161"/>
                  </a:lnTo>
                  <a:lnTo>
                    <a:pt x="1230" y="1097"/>
                  </a:lnTo>
                  <a:lnTo>
                    <a:pt x="1254" y="1069"/>
                  </a:lnTo>
                  <a:lnTo>
                    <a:pt x="1330" y="1102"/>
                  </a:lnTo>
                  <a:lnTo>
                    <a:pt x="1360" y="1055"/>
                  </a:lnTo>
                  <a:lnTo>
                    <a:pt x="1288" y="998"/>
                  </a:lnTo>
                  <a:lnTo>
                    <a:pt x="1306" y="969"/>
                  </a:lnTo>
                  <a:lnTo>
                    <a:pt x="1387" y="997"/>
                  </a:lnTo>
                  <a:lnTo>
                    <a:pt x="1406" y="945"/>
                  </a:lnTo>
                  <a:lnTo>
                    <a:pt x="1328" y="900"/>
                  </a:lnTo>
                  <a:lnTo>
                    <a:pt x="1337" y="860"/>
                  </a:lnTo>
                  <a:lnTo>
                    <a:pt x="1430" y="863"/>
                  </a:lnTo>
                  <a:lnTo>
                    <a:pt x="1441" y="803"/>
                  </a:lnTo>
                  <a:lnTo>
                    <a:pt x="1350" y="780"/>
                  </a:lnTo>
                  <a:lnTo>
                    <a:pt x="1354" y="738"/>
                  </a:lnTo>
                  <a:lnTo>
                    <a:pt x="1429" y="725"/>
                  </a:lnTo>
                  <a:lnTo>
                    <a:pt x="1429" y="674"/>
                  </a:lnTo>
                  <a:lnTo>
                    <a:pt x="1351" y="661"/>
                  </a:lnTo>
                  <a:lnTo>
                    <a:pt x="1349" y="627"/>
                  </a:lnTo>
                  <a:lnTo>
                    <a:pt x="1422" y="606"/>
                  </a:lnTo>
                  <a:lnTo>
                    <a:pt x="1418" y="552"/>
                  </a:lnTo>
                  <a:lnTo>
                    <a:pt x="1339" y="554"/>
                  </a:lnTo>
                  <a:lnTo>
                    <a:pt x="1330" y="527"/>
                  </a:lnTo>
                  <a:lnTo>
                    <a:pt x="1403" y="499"/>
                  </a:lnTo>
                  <a:lnTo>
                    <a:pt x="1388" y="450"/>
                  </a:lnTo>
                  <a:lnTo>
                    <a:pt x="1304" y="456"/>
                  </a:lnTo>
                  <a:lnTo>
                    <a:pt x="1292" y="432"/>
                  </a:lnTo>
                  <a:lnTo>
                    <a:pt x="1358" y="380"/>
                  </a:lnTo>
                  <a:lnTo>
                    <a:pt x="1326" y="330"/>
                  </a:lnTo>
                  <a:lnTo>
                    <a:pt x="1252" y="359"/>
                  </a:lnTo>
                  <a:lnTo>
                    <a:pt x="1237" y="340"/>
                  </a:lnTo>
                  <a:lnTo>
                    <a:pt x="1139" y="410"/>
                  </a:lnTo>
                  <a:close/>
                </a:path>
              </a:pathLst>
            </a:custGeom>
            <a:solidFill>
              <a:schemeClr val="tx1"/>
            </a:solidFill>
            <a:ln w="9525">
              <a:noFill/>
              <a:round/>
              <a:headEnd/>
              <a:tailEnd/>
            </a:ln>
          </p:spPr>
          <p:txBody>
            <a:bodyPr/>
            <a:lstStyle/>
            <a:p>
              <a:endParaRPr lang="tr-TR" sz="1400"/>
            </a:p>
          </p:txBody>
        </p:sp>
      </p:grpSp>
      <p:sp>
        <p:nvSpPr>
          <p:cNvPr id="19" name="Text Box 54"/>
          <p:cNvSpPr txBox="1">
            <a:spLocks noChangeArrowheads="1"/>
          </p:cNvSpPr>
          <p:nvPr/>
        </p:nvSpPr>
        <p:spPr bwMode="auto">
          <a:xfrm>
            <a:off x="1568450" y="2506663"/>
            <a:ext cx="3749744" cy="307777"/>
          </a:xfrm>
          <a:prstGeom prst="rect">
            <a:avLst/>
          </a:prstGeom>
          <a:noFill/>
          <a:ln w="12700">
            <a:noFill/>
            <a:miter lim="800000"/>
            <a:headEnd/>
            <a:tailEnd/>
          </a:ln>
          <a:effectLst/>
        </p:spPr>
        <p:txBody>
          <a:bodyPr wrap="none">
            <a:spAutoFit/>
          </a:bodyPr>
          <a:lstStyle/>
          <a:p>
            <a:pPr>
              <a:defRPr/>
            </a:pPr>
            <a:r>
              <a:rPr lang="tr-TR" sz="1400">
                <a:effectLst>
                  <a:outerShdw blurRad="38100" dist="38100" dir="2700000" algn="tl">
                    <a:srgbClr val="000000"/>
                  </a:outerShdw>
                </a:effectLst>
                <a:latin typeface="Arial" charset="0"/>
              </a:rPr>
              <a:t>Yönetim Kurulu’nun Başlıca Rolü Ne Olmalı?</a:t>
            </a:r>
          </a:p>
        </p:txBody>
      </p:sp>
      <p:sp>
        <p:nvSpPr>
          <p:cNvPr id="20" name="Text Box 55"/>
          <p:cNvSpPr txBox="1">
            <a:spLocks noChangeArrowheads="1"/>
          </p:cNvSpPr>
          <p:nvPr/>
        </p:nvSpPr>
        <p:spPr bwMode="auto">
          <a:xfrm>
            <a:off x="6318250" y="2506663"/>
            <a:ext cx="1329210" cy="307777"/>
          </a:xfrm>
          <a:prstGeom prst="rect">
            <a:avLst/>
          </a:prstGeom>
          <a:noFill/>
          <a:ln w="12700">
            <a:noFill/>
            <a:miter lim="800000"/>
            <a:headEnd/>
            <a:tailEnd/>
          </a:ln>
          <a:effectLst/>
        </p:spPr>
        <p:txBody>
          <a:bodyPr wrap="none">
            <a:spAutoFit/>
          </a:bodyPr>
          <a:lstStyle/>
          <a:p>
            <a:pPr>
              <a:buClr>
                <a:srgbClr val="FF0066"/>
              </a:buClr>
              <a:defRPr/>
            </a:pPr>
            <a:r>
              <a:rPr lang="tr-TR" sz="1400">
                <a:solidFill>
                  <a:srgbClr val="FF0066"/>
                </a:solidFill>
                <a:effectLst>
                  <a:outerShdw blurRad="38100" dist="38100" dir="2700000" algn="tl">
                    <a:srgbClr val="000000"/>
                  </a:outerShdw>
                </a:effectLst>
                <a:latin typeface="Arial" charset="0"/>
              </a:rPr>
              <a:t>Ne Olmamalı?</a:t>
            </a:r>
          </a:p>
        </p:txBody>
      </p:sp>
      <p:sp>
        <p:nvSpPr>
          <p:cNvPr id="21" name="Line 56"/>
          <p:cNvSpPr>
            <a:spLocks noChangeShapeType="1"/>
          </p:cNvSpPr>
          <p:nvPr/>
        </p:nvSpPr>
        <p:spPr bwMode="blackWhite">
          <a:xfrm>
            <a:off x="1352550" y="2997200"/>
            <a:ext cx="3744913" cy="0"/>
          </a:xfrm>
          <a:prstGeom prst="line">
            <a:avLst/>
          </a:prstGeom>
          <a:noFill/>
          <a:ln w="12700">
            <a:solidFill>
              <a:schemeClr val="tx1"/>
            </a:solidFill>
            <a:round/>
            <a:headEnd/>
            <a:tailEnd/>
          </a:ln>
        </p:spPr>
        <p:txBody>
          <a:bodyPr wrap="none" anchor="ctr"/>
          <a:lstStyle/>
          <a:p>
            <a:endParaRPr lang="tr-TR" sz="1400"/>
          </a:p>
        </p:txBody>
      </p:sp>
      <p:sp>
        <p:nvSpPr>
          <p:cNvPr id="22" name="Line 57"/>
          <p:cNvSpPr>
            <a:spLocks noChangeShapeType="1"/>
          </p:cNvSpPr>
          <p:nvPr/>
        </p:nvSpPr>
        <p:spPr bwMode="blackWhite">
          <a:xfrm>
            <a:off x="5557838" y="2997200"/>
            <a:ext cx="3787775" cy="0"/>
          </a:xfrm>
          <a:prstGeom prst="line">
            <a:avLst/>
          </a:prstGeom>
          <a:noFill/>
          <a:ln w="12700">
            <a:solidFill>
              <a:srgbClr val="FF0066"/>
            </a:solidFill>
            <a:round/>
            <a:headEnd/>
            <a:tailEnd/>
          </a:ln>
        </p:spPr>
        <p:txBody>
          <a:bodyPr wrap="none" anchor="ctr"/>
          <a:lstStyle/>
          <a:p>
            <a:endParaRPr lang="tr-TR" sz="1400"/>
          </a:p>
        </p:txBody>
      </p:sp>
      <p:sp>
        <p:nvSpPr>
          <p:cNvPr id="23" name="Text Box 58"/>
          <p:cNvSpPr txBox="1">
            <a:spLocks noChangeArrowheads="1"/>
          </p:cNvSpPr>
          <p:nvPr/>
        </p:nvSpPr>
        <p:spPr bwMode="auto">
          <a:xfrm>
            <a:off x="488950" y="3068638"/>
            <a:ext cx="4895850" cy="3323987"/>
          </a:xfrm>
          <a:prstGeom prst="rect">
            <a:avLst/>
          </a:prstGeom>
          <a:noFill/>
          <a:ln w="12700">
            <a:noFill/>
            <a:miter lim="800000"/>
            <a:headEnd/>
            <a:tailEnd/>
          </a:ln>
          <a:effectLst/>
        </p:spPr>
        <p:txBody>
          <a:bodyPr>
            <a:spAutoFit/>
          </a:bodyPr>
          <a:lstStyle/>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Kurumun misyon ve vizyonunu belirlemeli,</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Vizyona ulaştıracak stratejileri irdelemeli, geliştirilmesine destek olmalı ve uygulanmasını sağlamalı,</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Kurumun stratejik ve mali performansını irdelemeli ve iyileştirici önlemler almalı,   </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CEO’yu seçmeli, ücretlendirilmesini belirlemeli, performansını değerlendirmeli, diğer üst düzey yöneticiler için CEO’nun önerilerini değerlendirmeli ve onaylamalı,</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Kurumun idari ve mali denetimini sağlamalı,</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Kurumun hissedarlara ve dış mercilere yönelik iletişim ve ilişki yaklaşımını belirlemeli,</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 ve çalışanları için iş ahlakı kurallarını belirlemeli ve bu kuralların uygulanmasını sağlamalı,</a:t>
            </a:r>
          </a:p>
          <a:p>
            <a:pPr algn="l">
              <a:buClr>
                <a:schemeClr val="hlink"/>
              </a:buClr>
              <a:buFont typeface="Wingdings" pitchFamily="2" charset="2"/>
              <a:buChar char="v"/>
              <a:defRPr/>
            </a:pPr>
            <a:r>
              <a:rPr lang="tr-TR" sz="1400">
                <a:effectLst>
                  <a:outerShdw blurRad="38100" dist="38100" dir="2700000" algn="tl">
                    <a:srgbClr val="000000"/>
                  </a:outerShdw>
                </a:effectLst>
                <a:latin typeface="Arial" charset="0"/>
              </a:rPr>
              <a:t>Kurumun dahili ve harici tasarruflarının, faaliyet ve davranışlarının ilgili mevzuata uygunluğunu sağlamalı. </a:t>
            </a:r>
          </a:p>
        </p:txBody>
      </p:sp>
      <p:sp>
        <p:nvSpPr>
          <p:cNvPr id="24" name="Text Box 59"/>
          <p:cNvSpPr txBox="1">
            <a:spLocks noChangeArrowheads="1"/>
          </p:cNvSpPr>
          <p:nvPr/>
        </p:nvSpPr>
        <p:spPr bwMode="auto">
          <a:xfrm>
            <a:off x="5456238" y="3082925"/>
            <a:ext cx="4033837" cy="1600438"/>
          </a:xfrm>
          <a:prstGeom prst="rect">
            <a:avLst/>
          </a:prstGeom>
          <a:noFill/>
          <a:ln w="12700">
            <a:noFill/>
            <a:miter lim="800000"/>
            <a:headEnd/>
            <a:tailEnd/>
          </a:ln>
          <a:effectLst/>
        </p:spPr>
        <p:txBody>
          <a:bodyPr>
            <a:spAutoFit/>
          </a:bodyPr>
          <a:lstStyle/>
          <a:p>
            <a:pPr algn="l">
              <a:buClr>
                <a:srgbClr val="FF0066"/>
              </a:buClr>
              <a:buFont typeface="Wingdings" pitchFamily="2" charset="2"/>
              <a:buChar char="v"/>
              <a:defRPr/>
            </a:pPr>
            <a:r>
              <a:rPr lang="tr-TR" sz="1400" dirty="0">
                <a:solidFill>
                  <a:srgbClr val="FF0066"/>
                </a:solidFill>
                <a:effectLst>
                  <a:outerShdw blurRad="38100" dist="38100" dir="2700000" algn="tl">
                    <a:srgbClr val="000000"/>
                  </a:outerShdw>
                </a:effectLst>
                <a:latin typeface="Arial" charset="0"/>
              </a:rPr>
              <a:t>Kurumun strateji, taktik ve hedeflerini dikte etmek,</a:t>
            </a:r>
          </a:p>
          <a:p>
            <a:pPr algn="l">
              <a:buClr>
                <a:srgbClr val="FF0066"/>
              </a:buClr>
              <a:buFont typeface="Wingdings" pitchFamily="2" charset="2"/>
              <a:buChar char="v"/>
              <a:defRPr/>
            </a:pPr>
            <a:r>
              <a:rPr lang="tr-TR" sz="1400" dirty="0">
                <a:solidFill>
                  <a:srgbClr val="FF0066"/>
                </a:solidFill>
                <a:effectLst>
                  <a:outerShdw blurRad="38100" dist="38100" dir="2700000" algn="tl">
                    <a:srgbClr val="000000"/>
                  </a:outerShdw>
                </a:effectLst>
                <a:latin typeface="Arial" charset="0"/>
              </a:rPr>
              <a:t>İcranın içine girmek,</a:t>
            </a:r>
          </a:p>
          <a:p>
            <a:pPr algn="l">
              <a:buClr>
                <a:srgbClr val="FF0066"/>
              </a:buClr>
              <a:buFont typeface="Wingdings" pitchFamily="2" charset="2"/>
              <a:buChar char="v"/>
              <a:defRPr/>
            </a:pPr>
            <a:r>
              <a:rPr lang="tr-TR" sz="1400" dirty="0">
                <a:solidFill>
                  <a:srgbClr val="FF0066"/>
                </a:solidFill>
                <a:effectLst>
                  <a:outerShdw blurRad="38100" dist="38100" dir="2700000" algn="tl">
                    <a:srgbClr val="000000"/>
                  </a:outerShdw>
                </a:effectLst>
                <a:latin typeface="Arial" charset="0"/>
              </a:rPr>
              <a:t>Performansı gündem dışında tutmak,</a:t>
            </a:r>
          </a:p>
          <a:p>
            <a:pPr algn="l">
              <a:buClr>
                <a:srgbClr val="FF0066"/>
              </a:buClr>
              <a:buFont typeface="Wingdings" pitchFamily="2" charset="2"/>
              <a:buChar char="v"/>
              <a:defRPr/>
            </a:pPr>
            <a:r>
              <a:rPr lang="tr-TR" sz="1400" dirty="0">
                <a:solidFill>
                  <a:srgbClr val="FF0066"/>
                </a:solidFill>
                <a:effectLst>
                  <a:outerShdw blurRad="38100" dist="38100" dir="2700000" algn="tl">
                    <a:srgbClr val="000000"/>
                  </a:outerShdw>
                </a:effectLst>
                <a:latin typeface="Arial" charset="0"/>
              </a:rPr>
              <a:t>Denetimden uzak durmak,</a:t>
            </a:r>
          </a:p>
          <a:p>
            <a:pPr algn="l">
              <a:buClr>
                <a:srgbClr val="FF0066"/>
              </a:buClr>
              <a:buFont typeface="Wingdings" pitchFamily="2" charset="2"/>
              <a:buChar char="v"/>
              <a:defRPr/>
            </a:pPr>
            <a:r>
              <a:rPr lang="tr-TR" sz="1400" dirty="0">
                <a:solidFill>
                  <a:srgbClr val="FF0066"/>
                </a:solidFill>
                <a:effectLst>
                  <a:outerShdw blurRad="38100" dist="38100" dir="2700000" algn="tl">
                    <a:srgbClr val="000000"/>
                  </a:outerShdw>
                </a:effectLst>
                <a:latin typeface="Arial" charset="0"/>
              </a:rPr>
              <a:t>Mevzuata hakim olacak bir yapılanma oluşturmamak.</a:t>
            </a: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D92351CD-EA8B-40F7-A4FD-3867A3B164F2}" type="slidenum">
              <a:rPr lang="tr-TR"/>
              <a:pPr/>
              <a:t>11</a:t>
            </a:fld>
            <a:endParaRPr lang="tr-TR"/>
          </a:p>
        </p:txBody>
      </p:sp>
      <p:sp>
        <p:nvSpPr>
          <p:cNvPr id="58370" name="Rectangle 2"/>
          <p:cNvSpPr>
            <a:spLocks noGrp="1" noChangeArrowheads="1"/>
          </p:cNvSpPr>
          <p:nvPr>
            <p:ph type="title"/>
          </p:nvPr>
        </p:nvSpPr>
        <p:spPr/>
        <p:txBody>
          <a:bodyPr/>
          <a:lstStyle/>
          <a:p>
            <a:pPr algn="ctr"/>
            <a:r>
              <a:rPr lang="tr-TR" sz="3200" b="1" dirty="0" smtClean="0">
                <a:effectLst>
                  <a:outerShdw blurRad="38100" dist="38100" dir="2700000" algn="tl">
                    <a:srgbClr val="FFFFFF"/>
                  </a:outerShdw>
                </a:effectLst>
              </a:rPr>
              <a:t>SAĞLIK İŞLETMECİLİĞİ – HEKİM İLİŞKİLERİ</a:t>
            </a:r>
            <a:endParaRPr lang="tr-TR" sz="3200" b="1" dirty="0">
              <a:effectLst>
                <a:outerShdw blurRad="38100" dist="38100" dir="2700000" algn="tl">
                  <a:srgbClr val="FFFFFF"/>
                </a:outerShdw>
              </a:effectLst>
            </a:endParaRPr>
          </a:p>
        </p:txBody>
      </p:sp>
      <p:sp>
        <p:nvSpPr>
          <p:cNvPr id="7" name="6 İçerik Yer Tutucusu"/>
          <p:cNvSpPr>
            <a:spLocks noGrp="1"/>
          </p:cNvSpPr>
          <p:nvPr>
            <p:ph idx="1"/>
          </p:nvPr>
        </p:nvSpPr>
        <p:spPr/>
        <p:txBody>
          <a:bodyPr/>
          <a:lstStyle/>
          <a:p>
            <a:r>
              <a:rPr lang="tr-TR" sz="2800" dirty="0" smtClean="0"/>
              <a:t>Hekimler sağlık işletmecileri için en önemli personellerdir.</a:t>
            </a:r>
          </a:p>
          <a:p>
            <a:r>
              <a:rPr lang="tr-TR" sz="2800" dirty="0" smtClean="0"/>
              <a:t>Hekimler </a:t>
            </a:r>
            <a:r>
              <a:rPr lang="tr-TR" sz="2800" dirty="0" err="1" smtClean="0"/>
              <a:t>maximum</a:t>
            </a:r>
            <a:r>
              <a:rPr lang="tr-TR" sz="2800" dirty="0" smtClean="0"/>
              <a:t> gelir etmek için özel sağlık kuruluşlarını tercih ederler.</a:t>
            </a:r>
          </a:p>
          <a:p>
            <a:r>
              <a:rPr lang="tr-TR" sz="2800" dirty="0" smtClean="0"/>
              <a:t>Özel Sağlık İşletmelerinde kadro sınırlaması olduğundan Hekimler her anlamda daha fazla motive edilmektedir.</a:t>
            </a:r>
          </a:p>
          <a:p>
            <a:r>
              <a:rPr lang="tr-TR" sz="2800" dirty="0" smtClean="0"/>
              <a:t>Özel sağlık işletmelerinde iş güvencesi ve garantisi maalesef yoktur.</a:t>
            </a:r>
            <a:endParaRPr lang="tr-TR" sz="2800" dirty="0"/>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D92351CD-EA8B-40F7-A4FD-3867A3B164F2}" type="slidenum">
              <a:rPr lang="tr-TR"/>
              <a:pPr/>
              <a:t>12</a:t>
            </a:fld>
            <a:endParaRPr lang="tr-TR"/>
          </a:p>
        </p:txBody>
      </p:sp>
      <p:sp>
        <p:nvSpPr>
          <p:cNvPr id="58370" name="Rectangle 2"/>
          <p:cNvSpPr>
            <a:spLocks noGrp="1" noChangeArrowheads="1"/>
          </p:cNvSpPr>
          <p:nvPr>
            <p:ph type="title"/>
          </p:nvPr>
        </p:nvSpPr>
        <p:spPr/>
        <p:txBody>
          <a:bodyPr/>
          <a:lstStyle/>
          <a:p>
            <a:pPr algn="ctr"/>
            <a:r>
              <a:rPr lang="tr-TR" sz="3200" b="1" dirty="0" smtClean="0">
                <a:effectLst>
                  <a:outerShdw blurRad="38100" dist="38100" dir="2700000" algn="tl">
                    <a:srgbClr val="FFFFFF"/>
                  </a:outerShdw>
                </a:effectLst>
              </a:rPr>
              <a:t>SAĞLIK İŞLETMECİLİĞİ – HEKİM İLİŞKİLERİ</a:t>
            </a:r>
            <a:endParaRPr lang="tr-TR" sz="3200" b="1" dirty="0">
              <a:effectLst>
                <a:outerShdw blurRad="38100" dist="38100" dir="2700000" algn="tl">
                  <a:srgbClr val="FFFFFF"/>
                </a:outerShdw>
              </a:effectLst>
            </a:endParaRPr>
          </a:p>
        </p:txBody>
      </p:sp>
      <p:sp>
        <p:nvSpPr>
          <p:cNvPr id="7" name="6 İçerik Yer Tutucusu"/>
          <p:cNvSpPr>
            <a:spLocks noGrp="1"/>
          </p:cNvSpPr>
          <p:nvPr>
            <p:ph idx="1"/>
          </p:nvPr>
        </p:nvSpPr>
        <p:spPr/>
        <p:txBody>
          <a:bodyPr/>
          <a:lstStyle/>
          <a:p>
            <a:r>
              <a:rPr lang="tr-TR" sz="2800" dirty="0" smtClean="0"/>
              <a:t>Özel Sağlık sektöründeki hekimler; aynı ücreti alabilmek için 5 yıl öncesine göre daha fazla çalışmak durumunda kalmaktadırlar .( GSS sebebi ile)</a:t>
            </a:r>
          </a:p>
          <a:p>
            <a:r>
              <a:rPr lang="tr-TR" sz="2800" dirty="0" smtClean="0"/>
              <a:t>Hekimlerin işlem başına kazançları geçmiş senelere nazaran ciddi düşüşler göstermektedir.</a:t>
            </a:r>
          </a:p>
          <a:p>
            <a:r>
              <a:rPr lang="tr-TR" sz="2800" dirty="0" smtClean="0"/>
              <a:t>Özel Sağlık İşletmelerinde hekimlik adına ciddi bir rekabet vardır.</a:t>
            </a:r>
          </a:p>
          <a:p>
            <a:r>
              <a:rPr lang="tr-TR" sz="2800" dirty="0" smtClean="0"/>
              <a:t>Hekim-işletme değişim hızı inanılmaz yüksektir.</a:t>
            </a:r>
            <a:endParaRPr lang="tr-TR" sz="2800" dirty="0"/>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fld id="{8F3761C0-523A-4870-B3C8-73F431A8ABC3}" type="slidenum">
              <a:rPr lang="tr-TR"/>
              <a:pPr/>
              <a:t>13</a:t>
            </a:fld>
            <a:endParaRPr lang="tr-TR"/>
          </a:p>
        </p:txBody>
      </p:sp>
      <p:sp>
        <p:nvSpPr>
          <p:cNvPr id="60418" name="Rectangle 2"/>
          <p:cNvSpPr>
            <a:spLocks noGrp="1" noChangeArrowheads="1"/>
          </p:cNvSpPr>
          <p:nvPr>
            <p:ph type="title"/>
          </p:nvPr>
        </p:nvSpPr>
        <p:spPr>
          <a:xfrm>
            <a:off x="685800" y="228600"/>
            <a:ext cx="7772400" cy="1143000"/>
          </a:xfrm>
        </p:spPr>
        <p:txBody>
          <a:bodyPr/>
          <a:lstStyle/>
          <a:p>
            <a:pPr algn="ctr"/>
            <a:r>
              <a:rPr lang="tr-TR" sz="3200" b="1" dirty="0" smtClean="0">
                <a:effectLst>
                  <a:outerShdw blurRad="38100" dist="38100" dir="2700000" algn="tl">
                    <a:srgbClr val="FFFFFF"/>
                  </a:outerShdw>
                </a:effectLst>
                <a:latin typeface="Verdana Ref" pitchFamily="34" charset="0"/>
              </a:rPr>
              <a:t>Özel-Kamu Sağlık İşletmeciliği</a:t>
            </a:r>
            <a:endParaRPr lang="en-GB" sz="1400" b="1" dirty="0">
              <a:effectLst>
                <a:outerShdw blurRad="38100" dist="38100" dir="2700000" algn="tl">
                  <a:srgbClr val="FFFFFF"/>
                </a:outerShdw>
              </a:effectLst>
              <a:latin typeface="Verdana Ref" pitchFamily="34" charset="0"/>
            </a:endParaRPr>
          </a:p>
        </p:txBody>
      </p:sp>
      <p:sp>
        <p:nvSpPr>
          <p:cNvPr id="60419" name="Rectangle 3"/>
          <p:cNvSpPr>
            <a:spLocks noGrp="1" noChangeArrowheads="1"/>
          </p:cNvSpPr>
          <p:nvPr>
            <p:ph type="body" idx="1"/>
          </p:nvPr>
        </p:nvSpPr>
        <p:spPr>
          <a:xfrm>
            <a:off x="685800" y="1752600"/>
            <a:ext cx="7772400" cy="4114800"/>
          </a:xfrm>
        </p:spPr>
        <p:txBody>
          <a:bodyPr/>
          <a:lstStyle/>
          <a:p>
            <a:r>
              <a:rPr lang="tr-TR" sz="2400" b="1" dirty="0" smtClean="0">
                <a:latin typeface="Verdana Ref" pitchFamily="34" charset="0"/>
              </a:rPr>
              <a:t>Kamu sağlık işletmeciliği daha durağandır.</a:t>
            </a:r>
          </a:p>
          <a:p>
            <a:r>
              <a:rPr lang="tr-TR" sz="2400" b="1" dirty="0" smtClean="0">
                <a:latin typeface="Verdana Ref" pitchFamily="34" charset="0"/>
              </a:rPr>
              <a:t>Özel sağlık işletmeciliğindeki risk faktörleri net bir şekilde CEO ve hekim üzerine yönelmektedir.</a:t>
            </a:r>
          </a:p>
          <a:p>
            <a:r>
              <a:rPr lang="tr-TR" sz="2400" b="1" dirty="0" smtClean="0">
                <a:latin typeface="Verdana Ref" pitchFamily="34" charset="0"/>
              </a:rPr>
              <a:t>Kamu sağlık işletmeciliği sabit maliyetleri (Bina-personel-teçhizat ) özel sağlık işletmeciliğine göre daha azdır.</a:t>
            </a:r>
          </a:p>
          <a:p>
            <a:r>
              <a:rPr lang="tr-TR" sz="2400" b="1" dirty="0" smtClean="0">
                <a:latin typeface="Verdana Ref" pitchFamily="34" charset="0"/>
              </a:rPr>
              <a:t>Özel sağlık sektöründeki karar mekanizmaları daha hızlıdır.</a:t>
            </a:r>
          </a:p>
          <a:p>
            <a:r>
              <a:rPr lang="tr-TR" sz="2400" b="1" dirty="0" smtClean="0">
                <a:latin typeface="Verdana Ref" pitchFamily="34" charset="0"/>
              </a:rPr>
              <a:t>Kamu sağlık işletmelerindeki personel motivasyonu özel sağlık sektörüne göre daha azdır ( </a:t>
            </a:r>
            <a:r>
              <a:rPr lang="tr-TR" sz="2400" b="1" dirty="0" err="1" smtClean="0">
                <a:latin typeface="Verdana Ref" pitchFamily="34" charset="0"/>
              </a:rPr>
              <a:t>Motivatör</a:t>
            </a:r>
            <a:r>
              <a:rPr lang="tr-TR" sz="2400" b="1" dirty="0" smtClean="0">
                <a:latin typeface="Verdana Ref" pitchFamily="34" charset="0"/>
              </a:rPr>
              <a:t> faktörler az).</a:t>
            </a:r>
          </a:p>
          <a:p>
            <a:endParaRPr lang="tr-TR" sz="2600" b="1" dirty="0" smtClean="0">
              <a:latin typeface="Verdana Ref" pitchFamily="34" charset="0"/>
            </a:endParaRPr>
          </a:p>
          <a:p>
            <a:pPr>
              <a:buNone/>
            </a:pPr>
            <a:endParaRPr lang="tr-TR" sz="2600" b="1" dirty="0">
              <a:latin typeface="Verdana Ref" pitchFamily="34" charset="0"/>
            </a:endParaRPr>
          </a:p>
          <a:p>
            <a:pPr>
              <a:buNone/>
            </a:pPr>
            <a:endParaRPr lang="tr-TR" sz="2600" b="1" dirty="0" smtClean="0">
              <a:latin typeface="Verdana Ref" pitchFamily="34" charset="0"/>
            </a:endParaRPr>
          </a:p>
          <a:p>
            <a:endParaRPr lang="en-GB" sz="2600" b="1" dirty="0">
              <a:latin typeface="Verdana Ref" pitchFamily="34" charset="0"/>
            </a:endParaRPr>
          </a:p>
          <a:p>
            <a:pPr>
              <a:buFontTx/>
              <a:buNone/>
            </a:pPr>
            <a:endParaRPr lang="en-GB" sz="1200" b="1" dirty="0">
              <a:latin typeface="Verdana Ref" pitchFamily="34" charset="0"/>
            </a:endParaRPr>
          </a:p>
          <a:p>
            <a:pPr>
              <a:buFontTx/>
              <a:buNone/>
            </a:pPr>
            <a:endParaRPr lang="en-GB" sz="1200" b="1" dirty="0">
              <a:latin typeface="Verdana Ref" pitchFamily="34" charset="0"/>
            </a:endParaRPr>
          </a:p>
        </p:txBody>
      </p:sp>
      <p:sp>
        <p:nvSpPr>
          <p:cNvPr id="60420" name="Text Box 4"/>
          <p:cNvSpPr txBox="1">
            <a:spLocks noChangeArrowheads="1"/>
          </p:cNvSpPr>
          <p:nvPr/>
        </p:nvSpPr>
        <p:spPr bwMode="auto">
          <a:xfrm>
            <a:off x="304800" y="6519863"/>
            <a:ext cx="498475" cy="304800"/>
          </a:xfrm>
          <a:prstGeom prst="rect">
            <a:avLst/>
          </a:prstGeom>
          <a:noFill/>
          <a:ln w="9525">
            <a:noFill/>
            <a:miter lim="800000"/>
            <a:headEnd/>
            <a:tailEnd/>
          </a:ln>
          <a:effectLst/>
        </p:spPr>
        <p:txBody>
          <a:bodyPr wrap="none">
            <a:spAutoFit/>
          </a:bodyPr>
          <a:lstStyle/>
          <a:p>
            <a:r>
              <a:rPr lang="en-GB" sz="1400" b="1">
                <a:latin typeface="Verdana Ref" pitchFamily="34" charset="0"/>
              </a:rPr>
              <a:t>(</a:t>
            </a:r>
            <a:r>
              <a:rPr lang="tr-TR" sz="1400" b="1">
                <a:latin typeface="Verdana Ref" pitchFamily="34" charset="0"/>
              </a:rPr>
              <a:t>1</a:t>
            </a:r>
            <a:r>
              <a:rPr lang="en-GB" sz="1400" b="1">
                <a:latin typeface="Verdana Ref" pitchFamily="34" charset="0"/>
              </a:rPr>
              <a:t>1)</a:t>
            </a:r>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13256AD2-23DD-4E09-8B40-FF2ACA3F715C}" type="slidenum">
              <a:rPr lang="tr-TR"/>
              <a:pPr/>
              <a:t>14</a:t>
            </a:fld>
            <a:endParaRPr lang="tr-TR"/>
          </a:p>
        </p:txBody>
      </p:sp>
      <p:sp>
        <p:nvSpPr>
          <p:cNvPr id="16387" name="Rectangle 3"/>
          <p:cNvSpPr>
            <a:spLocks noGrp="1" noChangeArrowheads="1"/>
          </p:cNvSpPr>
          <p:nvPr>
            <p:ph type="body" idx="1"/>
          </p:nvPr>
        </p:nvSpPr>
        <p:spPr/>
        <p:txBody>
          <a:bodyPr/>
          <a:lstStyle/>
          <a:p>
            <a:r>
              <a:rPr lang="tr-TR" sz="2400" dirty="0" smtClean="0"/>
              <a:t>Kamu sağlık işletmeciliğindeki kişi başı hizmet üretimi özel sağlık sektörüne göre daha azdır.</a:t>
            </a:r>
            <a:endParaRPr lang="tr-TR" sz="2400" dirty="0"/>
          </a:p>
          <a:p>
            <a:r>
              <a:rPr lang="tr-TR" sz="2400" dirty="0" smtClean="0"/>
              <a:t>Kamu personel sayısı özelden daha fazladır.</a:t>
            </a:r>
            <a:endParaRPr lang="tr-TR" sz="2400" dirty="0"/>
          </a:p>
          <a:p>
            <a:r>
              <a:rPr lang="tr-TR" sz="2400" dirty="0" smtClean="0"/>
              <a:t>Kamu sağlık işletmeleri iş güvenliği özel sektöre göre daha fazladır.</a:t>
            </a:r>
            <a:endParaRPr lang="tr-TR" sz="2400" dirty="0"/>
          </a:p>
          <a:p>
            <a:r>
              <a:rPr lang="tr-TR" sz="2400" dirty="0" smtClean="0"/>
              <a:t>Özel sektör hekim performans değerlendirme kriterleri kamuya göre daha komplike ve ölçülebilirdir.</a:t>
            </a:r>
          </a:p>
          <a:p>
            <a:r>
              <a:rPr lang="tr-TR" sz="2400" dirty="0" smtClean="0"/>
              <a:t>Özel sektörde tüm hekimler ve neredeyse tüm çalışanlar işletmenin aylık ve yıllık bütçe hedeflerini net bir şekilde bilir . Bu bütçe hedefleri dahilinde kendi hedeflerine ulaşmak için yoğun bir yönetim faaliyetlerinde bulunur.</a:t>
            </a:r>
            <a:endParaRPr lang="tr-TR" sz="2400" dirty="0"/>
          </a:p>
        </p:txBody>
      </p:sp>
      <p:sp>
        <p:nvSpPr>
          <p:cNvPr id="7" name="Rectangle 2"/>
          <p:cNvSpPr>
            <a:spLocks noGrp="1" noChangeArrowheads="1"/>
          </p:cNvSpPr>
          <p:nvPr>
            <p:ph type="title"/>
          </p:nvPr>
        </p:nvSpPr>
        <p:spPr/>
        <p:txBody>
          <a:bodyPr/>
          <a:lstStyle/>
          <a:p>
            <a:pPr algn="ctr"/>
            <a:r>
              <a:rPr lang="tr-TR" sz="3200" b="1" dirty="0" smtClean="0">
                <a:effectLst>
                  <a:outerShdw blurRad="38100" dist="38100" dir="2700000" algn="tl">
                    <a:srgbClr val="FFFFFF"/>
                  </a:outerShdw>
                </a:effectLst>
                <a:latin typeface="Verdana Ref" pitchFamily="34" charset="0"/>
              </a:rPr>
              <a:t>Özel-Kamu Sağlık İşletmeciliği</a:t>
            </a:r>
            <a:endParaRPr lang="en-GB" sz="1400" b="1" dirty="0">
              <a:effectLst>
                <a:outerShdw blurRad="38100" dist="38100" dir="2700000" algn="tl">
                  <a:srgbClr val="FFFFFF"/>
                </a:outerShdw>
              </a:effectLst>
              <a:latin typeface="Verdana Ref"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16387">
                                            <p:txEl>
                                              <p:pRg st="4" end="4"/>
                                            </p:txEl>
                                          </p:spTgt>
                                        </p:tgtEl>
                                        <p:attrNameLst>
                                          <p:attrName>style.color</p:attrName>
                                        </p:attrNameLst>
                                      </p:cBhvr>
                                      <p:to>
                                        <p:clrVal>
                                          <a:schemeClr val="accent2"/>
                                        </p:clrVal>
                                      </p:to>
                                    </p:set>
                                    <p:set>
                                      <p:cBhvr>
                                        <p:cTn id="7" dur="500" autoRev="1" fill="hold"/>
                                        <p:tgtEl>
                                          <p:spTgt spid="16387">
                                            <p:txEl>
                                              <p:pRg st="4" end="4"/>
                                            </p:txEl>
                                          </p:spTgt>
                                        </p:tgtEl>
                                        <p:attrNameLst>
                                          <p:attrName>fillcolor</p:attrName>
                                        </p:attrNameLst>
                                      </p:cBhvr>
                                      <p:to>
                                        <p:clrVal>
                                          <a:schemeClr val="accent2"/>
                                        </p:clrVal>
                                      </p:to>
                                    </p:set>
                                    <p:set>
                                      <p:cBhvr>
                                        <p:cTn id="8" dur="500" autoRev="1" fill="hold"/>
                                        <p:tgtEl>
                                          <p:spTgt spid="1638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197152C2-A862-4104-B439-1726BF89AAF2}" type="slidenum">
              <a:rPr lang="tr-TR"/>
              <a:pPr/>
              <a:t>15</a:t>
            </a:fld>
            <a:endParaRPr lang="tr-TR"/>
          </a:p>
        </p:txBody>
      </p:sp>
      <p:sp>
        <p:nvSpPr>
          <p:cNvPr id="17410" name="Rectangle 2"/>
          <p:cNvSpPr>
            <a:spLocks noGrp="1" noChangeArrowheads="1"/>
          </p:cNvSpPr>
          <p:nvPr>
            <p:ph type="title"/>
          </p:nvPr>
        </p:nvSpPr>
        <p:spPr/>
        <p:txBody>
          <a:bodyPr/>
          <a:lstStyle/>
          <a:p>
            <a:r>
              <a:rPr lang="tr-TR" dirty="0" smtClean="0"/>
              <a:t>SONUÇLAR VE ÇIKARIMLAR</a:t>
            </a:r>
            <a:endParaRPr lang="tr-TR" dirty="0"/>
          </a:p>
        </p:txBody>
      </p:sp>
      <p:sp>
        <p:nvSpPr>
          <p:cNvPr id="17411" name="Rectangle 3"/>
          <p:cNvSpPr>
            <a:spLocks noGrp="1" noChangeArrowheads="1"/>
          </p:cNvSpPr>
          <p:nvPr>
            <p:ph type="body" idx="1"/>
          </p:nvPr>
        </p:nvSpPr>
        <p:spPr/>
        <p:txBody>
          <a:bodyPr/>
          <a:lstStyle/>
          <a:p>
            <a:r>
              <a:rPr lang="tr-TR" sz="2700" dirty="0" smtClean="0">
                <a:solidFill>
                  <a:schemeClr val="accent1"/>
                </a:solidFill>
              </a:rPr>
              <a:t>Özel Sağlık sektörü ciddi bir yeniden yapılanma süreci yaşayacak.. </a:t>
            </a:r>
            <a:r>
              <a:rPr lang="tr-TR" sz="2700" dirty="0" smtClean="0"/>
              <a:t> Büyük ölçekli ve zincir sağlık işletmeleri sistemde kalacak. Diğerleri ya el değiştirecek yada zincirlere satılacak. Bir kısmı ise faaliyetini sonlandırmak durumunda kalacak.</a:t>
            </a:r>
            <a:endParaRPr lang="tr-TR" sz="2700" dirty="0"/>
          </a:p>
          <a:p>
            <a:r>
              <a:rPr lang="tr-TR" sz="2700" dirty="0" smtClean="0">
                <a:solidFill>
                  <a:schemeClr val="accent1"/>
                </a:solidFill>
              </a:rPr>
              <a:t>Sağlıkta ‘</a:t>
            </a:r>
            <a:r>
              <a:rPr lang="tr-TR" sz="2700" dirty="0" err="1" smtClean="0">
                <a:solidFill>
                  <a:schemeClr val="accent1"/>
                </a:solidFill>
              </a:rPr>
              <a:t>innovasyon</a:t>
            </a:r>
            <a:r>
              <a:rPr lang="tr-TR" sz="2700" dirty="0" smtClean="0">
                <a:solidFill>
                  <a:schemeClr val="accent1"/>
                </a:solidFill>
              </a:rPr>
              <a:t>’ ve ‘Mor inek’ arayışı devam edecek. </a:t>
            </a:r>
            <a:r>
              <a:rPr lang="tr-TR" sz="2700" dirty="0" smtClean="0"/>
              <a:t>Güven unsuru </a:t>
            </a:r>
            <a:r>
              <a:rPr lang="tr-TR" sz="2700" dirty="0" err="1" smtClean="0"/>
              <a:t>inşaa</a:t>
            </a:r>
            <a:r>
              <a:rPr lang="tr-TR" sz="2700" dirty="0" smtClean="0"/>
              <a:t> etmeyi başarabilen sağlık işletmeleri sistemden en büyük payı alacak. Bu konuda vakıf statüsündeki özel üniversite hastanelerinin şansı çok yüksek.</a:t>
            </a:r>
          </a:p>
          <a:p>
            <a:pPr>
              <a:buNone/>
            </a:pPr>
            <a:endParaRPr lang="tr-TR" sz="2700" dirty="0"/>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197152C2-A862-4104-B439-1726BF89AAF2}" type="slidenum">
              <a:rPr lang="tr-TR"/>
              <a:pPr/>
              <a:t>16</a:t>
            </a:fld>
            <a:endParaRPr lang="tr-TR"/>
          </a:p>
        </p:txBody>
      </p:sp>
      <p:sp>
        <p:nvSpPr>
          <p:cNvPr id="17410" name="Rectangle 2"/>
          <p:cNvSpPr>
            <a:spLocks noGrp="1" noChangeArrowheads="1"/>
          </p:cNvSpPr>
          <p:nvPr>
            <p:ph type="title"/>
          </p:nvPr>
        </p:nvSpPr>
        <p:spPr/>
        <p:txBody>
          <a:bodyPr/>
          <a:lstStyle/>
          <a:p>
            <a:r>
              <a:rPr lang="tr-TR" dirty="0" smtClean="0"/>
              <a:t>SONUÇLAR VE ÇIKARIMLAR</a:t>
            </a:r>
            <a:endParaRPr lang="tr-TR" dirty="0"/>
          </a:p>
        </p:txBody>
      </p:sp>
      <p:sp>
        <p:nvSpPr>
          <p:cNvPr id="17411" name="Rectangle 3"/>
          <p:cNvSpPr>
            <a:spLocks noGrp="1" noChangeArrowheads="1"/>
          </p:cNvSpPr>
          <p:nvPr>
            <p:ph type="body" idx="1"/>
          </p:nvPr>
        </p:nvSpPr>
        <p:spPr>
          <a:xfrm>
            <a:off x="685800" y="2057400"/>
            <a:ext cx="7958166" cy="4114800"/>
          </a:xfrm>
        </p:spPr>
        <p:txBody>
          <a:bodyPr/>
          <a:lstStyle/>
          <a:p>
            <a:r>
              <a:rPr lang="tr-TR" sz="2700" dirty="0" smtClean="0">
                <a:solidFill>
                  <a:schemeClr val="accent1"/>
                </a:solidFill>
              </a:rPr>
              <a:t>Sağlık sektörünün tamamında yüksek karlar artık olmayacak. </a:t>
            </a:r>
            <a:r>
              <a:rPr lang="tr-TR" sz="2700" dirty="0" smtClean="0"/>
              <a:t>Daha fazla hasta bakılacak, işlem irim fiyat ücreti yükselmeyecek ve buna karşın hasta memnuniyet beklentileri artacak ( Bu paradoks diğer bir farklılaşma sebebidir )</a:t>
            </a:r>
            <a:endParaRPr lang="tr-TR" sz="2700" dirty="0"/>
          </a:p>
          <a:p>
            <a:r>
              <a:rPr lang="tr-TR" sz="2700" dirty="0" smtClean="0">
                <a:solidFill>
                  <a:schemeClr val="accent1"/>
                </a:solidFill>
              </a:rPr>
              <a:t>Kamu hizmet alımı artacak, verilen hizmetin sağlık finansmanında kamunun ağırlığı daha da yükselecek. Buna mukabil cebinden ödeme ve özel sigorta ödemeleri daha da düşecek. </a:t>
            </a:r>
            <a:endParaRPr lang="tr-TR" sz="2700" dirty="0"/>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197152C2-A862-4104-B439-1726BF89AAF2}" type="slidenum">
              <a:rPr lang="tr-TR"/>
              <a:pPr/>
              <a:t>17</a:t>
            </a:fld>
            <a:endParaRPr lang="tr-TR"/>
          </a:p>
        </p:txBody>
      </p:sp>
      <p:sp>
        <p:nvSpPr>
          <p:cNvPr id="17410" name="Rectangle 2"/>
          <p:cNvSpPr>
            <a:spLocks noGrp="1" noChangeArrowheads="1"/>
          </p:cNvSpPr>
          <p:nvPr>
            <p:ph type="title"/>
          </p:nvPr>
        </p:nvSpPr>
        <p:spPr/>
        <p:txBody>
          <a:bodyPr/>
          <a:lstStyle/>
          <a:p>
            <a:r>
              <a:rPr lang="tr-TR" dirty="0" smtClean="0"/>
              <a:t>SONUÇLAR VE ÇIKARIMLAR</a:t>
            </a:r>
            <a:endParaRPr lang="tr-TR" dirty="0"/>
          </a:p>
        </p:txBody>
      </p:sp>
      <p:sp>
        <p:nvSpPr>
          <p:cNvPr id="17411" name="Rectangle 3"/>
          <p:cNvSpPr>
            <a:spLocks noGrp="1" noChangeArrowheads="1"/>
          </p:cNvSpPr>
          <p:nvPr>
            <p:ph type="body" idx="1"/>
          </p:nvPr>
        </p:nvSpPr>
        <p:spPr>
          <a:xfrm>
            <a:off x="714348" y="1928802"/>
            <a:ext cx="7958166" cy="4114800"/>
          </a:xfrm>
        </p:spPr>
        <p:txBody>
          <a:bodyPr/>
          <a:lstStyle/>
          <a:p>
            <a:r>
              <a:rPr lang="tr-TR" sz="2700" dirty="0" smtClean="0">
                <a:solidFill>
                  <a:schemeClr val="accent1"/>
                </a:solidFill>
              </a:rPr>
              <a:t>Tüm ücretlerde  ( Hekim ve diğer personel ) yükselme olmayacak, kısmi düşüşler olabilecek. </a:t>
            </a:r>
            <a:r>
              <a:rPr lang="tr-TR" sz="2700" dirty="0" smtClean="0"/>
              <a:t>Kamunun hizmet alımı arttıkça SUT fiyatlarında artış olma ihtimali giderek azalıyor. </a:t>
            </a:r>
            <a:endParaRPr lang="tr-TR" sz="2700" dirty="0"/>
          </a:p>
          <a:p>
            <a:r>
              <a:rPr lang="tr-TR" sz="2700" dirty="0" smtClean="0">
                <a:solidFill>
                  <a:schemeClr val="accent1"/>
                </a:solidFill>
              </a:rPr>
              <a:t>Yabancı yatırımcılar ve  dünyanın büyük fonları Türkiye de ciddi yatırım yapacak. </a:t>
            </a:r>
            <a:r>
              <a:rPr lang="tr-TR" sz="2700" dirty="0" smtClean="0">
                <a:solidFill>
                  <a:schemeClr val="accent4">
                    <a:lumMod val="20000"/>
                    <a:lumOff val="80000"/>
                  </a:schemeClr>
                </a:solidFill>
              </a:rPr>
              <a:t>Böylelikle sağlık sektörü biraz daha kurumsallaşmış yapılara sahip olma imkanı bulacak. </a:t>
            </a:r>
          </a:p>
          <a:p>
            <a:r>
              <a:rPr lang="tr-TR" sz="2700" dirty="0" smtClean="0">
                <a:solidFill>
                  <a:schemeClr val="accent1"/>
                </a:solidFill>
              </a:rPr>
              <a:t>Hizmet kalite standartlarının yükseltilmesi ve hasta memnuniyeti kavramları en üst düzeyde öneme sahip olacak.</a:t>
            </a:r>
            <a:endParaRPr lang="tr-TR" sz="2700" dirty="0">
              <a:solidFill>
                <a:schemeClr val="accent4">
                  <a:lumMod val="20000"/>
                  <a:lumOff val="80000"/>
                </a:schemeClr>
              </a:solidFill>
            </a:endParaRP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3C68E6F3-4150-4480-90BF-1E9329F4A0D6}" type="slidenum">
              <a:rPr lang="tr-TR"/>
              <a:pPr/>
              <a:t>18</a:t>
            </a:fld>
            <a:endParaRPr lang="tr-TR"/>
          </a:p>
        </p:txBody>
      </p:sp>
      <p:sp>
        <p:nvSpPr>
          <p:cNvPr id="7" name="AutoShape 15"/>
          <p:cNvSpPr>
            <a:spLocks noGrp="1" noChangeArrowheads="1"/>
          </p:cNvSpPr>
          <p:nvPr>
            <p:ph type="title"/>
          </p:nvPr>
        </p:nvSpPr>
        <p:spPr bwMode="auto">
          <a:xfrm>
            <a:off x="428596" y="2571744"/>
            <a:ext cx="8429684" cy="2357446"/>
          </a:xfrm>
          <a:prstGeom prst="flowChartAlternateProcess">
            <a:avLst/>
          </a:prstGeom>
          <a:noFill/>
          <a:ln w="25400">
            <a:noFill/>
            <a:miter lim="800000"/>
            <a:headEnd/>
            <a:tailEnd/>
          </a:ln>
          <a:effectLst/>
        </p:spPr>
        <p:txBody>
          <a:bodyPr anchor="ctr"/>
          <a:lstStyle/>
          <a:p>
            <a:pPr algn="l" eaLnBrk="0" hangingPunct="0">
              <a:lnSpc>
                <a:spcPct val="130000"/>
              </a:lnSpc>
            </a:pPr>
            <a:r>
              <a:rPr lang="tr-TR" sz="2000" i="0" dirty="0" smtClean="0">
                <a:solidFill>
                  <a:schemeClr val="tx1"/>
                </a:solidFill>
              </a:rPr>
              <a:t/>
            </a:r>
            <a:br>
              <a:rPr lang="tr-TR" sz="2000" i="0" dirty="0" smtClean="0">
                <a:solidFill>
                  <a:schemeClr val="tx1"/>
                </a:solidFill>
              </a:rPr>
            </a:br>
            <a:r>
              <a:rPr lang="tr-TR" sz="2000" i="0" dirty="0" smtClean="0">
                <a:solidFill>
                  <a:schemeClr val="tx1"/>
                </a:solidFill>
              </a:rPr>
              <a:t/>
            </a:r>
            <a:br>
              <a:rPr lang="tr-TR" sz="2000" i="0" dirty="0" smtClean="0">
                <a:solidFill>
                  <a:schemeClr val="tx1"/>
                </a:solidFill>
              </a:rPr>
            </a:br>
            <a:r>
              <a:rPr lang="tr-TR" sz="2000" i="0" dirty="0" smtClean="0">
                <a:solidFill>
                  <a:schemeClr val="tx1"/>
                </a:solidFill>
              </a:rPr>
              <a:t>                                        </a:t>
            </a:r>
            <a:r>
              <a:rPr lang="tr-TR" sz="2800" b="1" i="0" dirty="0" smtClean="0">
                <a:solidFill>
                  <a:srgbClr val="FFC000"/>
                </a:solidFill>
              </a:rPr>
              <a:t>   TEŞEKKÜRLER</a:t>
            </a:r>
            <a:r>
              <a:rPr lang="tr-TR" sz="2000" i="0" dirty="0" smtClean="0">
                <a:solidFill>
                  <a:schemeClr val="tx1"/>
                </a:solidFill>
              </a:rPr>
              <a:t/>
            </a:r>
            <a:br>
              <a:rPr lang="tr-TR" sz="2000" i="0" dirty="0" smtClean="0">
                <a:solidFill>
                  <a:schemeClr val="tx1"/>
                </a:solidFill>
              </a:rPr>
            </a:br>
            <a:r>
              <a:rPr lang="tr-TR" sz="2000" i="0" dirty="0" smtClean="0">
                <a:solidFill>
                  <a:schemeClr val="tx1"/>
                </a:solidFill>
              </a:rPr>
              <a:t/>
            </a:r>
            <a:br>
              <a:rPr lang="tr-TR" sz="2000" i="0" dirty="0" smtClean="0">
                <a:solidFill>
                  <a:schemeClr val="tx1"/>
                </a:solidFill>
              </a:rPr>
            </a:br>
            <a:r>
              <a:rPr lang="tr-TR" sz="2000" i="0" dirty="0">
                <a:solidFill>
                  <a:schemeClr val="tx1"/>
                </a:solidFill>
              </a:rPr>
              <a:t/>
            </a:r>
            <a:br>
              <a:rPr lang="tr-TR" sz="2000" i="0" dirty="0">
                <a:solidFill>
                  <a:schemeClr val="tx1"/>
                </a:solidFill>
              </a:rPr>
            </a:br>
            <a:r>
              <a:rPr lang="tr-TR" sz="2000" b="1" dirty="0" smtClean="0">
                <a:solidFill>
                  <a:srgbClr val="FFC000"/>
                </a:solidFill>
              </a:rPr>
              <a:t>Dr. Murat KAYA</a:t>
            </a:r>
            <a:endParaRPr lang="tr-TR" sz="2000" b="1" dirty="0">
              <a:solidFill>
                <a:srgbClr val="FFC000"/>
              </a:solidFill>
            </a:endParaRPr>
          </a:p>
          <a:p>
            <a:pPr algn="l" eaLnBrk="0" hangingPunct="0">
              <a:lnSpc>
                <a:spcPct val="130000"/>
              </a:lnSpc>
            </a:pPr>
            <a:r>
              <a:rPr lang="tr-TR" sz="1600" b="1" dirty="0">
                <a:solidFill>
                  <a:srgbClr val="FFC000"/>
                </a:solidFill>
              </a:rPr>
              <a:t>	</a:t>
            </a:r>
          </a:p>
          <a:p>
            <a:pPr algn="l" eaLnBrk="0" hangingPunct="0">
              <a:lnSpc>
                <a:spcPct val="130000"/>
              </a:lnSpc>
            </a:pPr>
            <a:r>
              <a:rPr lang="tr-TR" sz="2000" b="1" dirty="0">
                <a:solidFill>
                  <a:srgbClr val="FFC000"/>
                </a:solidFill>
              </a:rPr>
              <a:t>Eposta	: </a:t>
            </a:r>
            <a:r>
              <a:rPr lang="tr-TR" sz="2000" b="1" dirty="0" smtClean="0">
                <a:solidFill>
                  <a:srgbClr val="0000CC"/>
                </a:solidFill>
              </a:rPr>
              <a:t>drkaya71@ </a:t>
            </a:r>
            <a:r>
              <a:rPr lang="tr-TR" sz="2000" b="1" dirty="0" err="1" smtClean="0">
                <a:solidFill>
                  <a:srgbClr val="0000CC"/>
                </a:solidFill>
              </a:rPr>
              <a:t>hotmail</a:t>
            </a:r>
            <a:r>
              <a:rPr lang="tr-TR" sz="2000" b="1" dirty="0" smtClean="0">
                <a:solidFill>
                  <a:srgbClr val="0000CC"/>
                </a:solidFill>
              </a:rPr>
              <a:t>.com</a:t>
            </a:r>
            <a:r>
              <a:rPr lang="tr-TR" sz="2000" b="1" dirty="0" smtClean="0">
                <a:solidFill>
                  <a:srgbClr val="FFC000"/>
                </a:solidFill>
              </a:rPr>
              <a:t/>
            </a:r>
            <a:br>
              <a:rPr lang="tr-TR" sz="2000" b="1" dirty="0" smtClean="0">
                <a:solidFill>
                  <a:srgbClr val="FFC000"/>
                </a:solidFill>
              </a:rPr>
            </a:br>
            <a:r>
              <a:rPr lang="tr-TR" sz="2000" b="1" dirty="0" smtClean="0">
                <a:solidFill>
                  <a:srgbClr val="FFC000"/>
                </a:solidFill>
              </a:rPr>
              <a:t>TEL</a:t>
            </a:r>
            <a:r>
              <a:rPr lang="tr-TR" sz="2000" b="1" dirty="0">
                <a:solidFill>
                  <a:srgbClr val="FFC000"/>
                </a:solidFill>
              </a:rPr>
              <a:t>	: </a:t>
            </a:r>
            <a:r>
              <a:rPr lang="en-US" sz="2000" b="1" dirty="0">
                <a:solidFill>
                  <a:srgbClr val="FFC000"/>
                </a:solidFill>
              </a:rPr>
              <a:t>+90 </a:t>
            </a:r>
            <a:r>
              <a:rPr lang="tr-TR" sz="2000" b="1" dirty="0" smtClean="0">
                <a:solidFill>
                  <a:srgbClr val="FFC000"/>
                </a:solidFill>
              </a:rPr>
              <a:t>532 266 27 61</a:t>
            </a:r>
            <a:endParaRPr lang="en-US" sz="2000" b="1" dirty="0">
              <a:solidFill>
                <a:srgbClr val="FFC000"/>
              </a:solidFill>
            </a:endParaRPr>
          </a:p>
          <a:p>
            <a:pPr algn="l" eaLnBrk="0" hangingPunct="0">
              <a:lnSpc>
                <a:spcPct val="130000"/>
              </a:lnSpc>
            </a:pPr>
            <a:r>
              <a:rPr lang="tr-TR" sz="2000" b="1" dirty="0">
                <a:solidFill>
                  <a:srgbClr val="FFC000"/>
                </a:solidFill>
              </a:rPr>
              <a:t>FAX	: +90 </a:t>
            </a:r>
            <a:r>
              <a:rPr lang="tr-TR" sz="2000" b="1" dirty="0" smtClean="0">
                <a:solidFill>
                  <a:srgbClr val="FFC000"/>
                </a:solidFill>
              </a:rPr>
              <a:t>530 878 64 50 </a:t>
            </a:r>
            <a:endParaRPr lang="tr-TR" sz="2000" b="1" dirty="0">
              <a:solidFill>
                <a:srgbClr val="FFC000"/>
              </a:solidFill>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E3E82738-3496-433D-9CAC-6B3C60DC4301}" type="slidenum">
              <a:rPr lang="tr-TR"/>
              <a:pPr/>
              <a:t>2</a:t>
            </a:fld>
            <a:endParaRPr lang="tr-TR"/>
          </a:p>
        </p:txBody>
      </p:sp>
      <p:sp>
        <p:nvSpPr>
          <p:cNvPr id="7" name="Rectangle 14"/>
          <p:cNvSpPr>
            <a:spLocks noGrp="1" noRot="1" noChangeArrowheads="1"/>
          </p:cNvSpPr>
          <p:nvPr>
            <p:ph type="title"/>
          </p:nvPr>
        </p:nvSpPr>
        <p:spPr bwMode="auto">
          <a:prstGeom prst="rect">
            <a:avLst/>
          </a:prstGeom>
          <a:noFill/>
          <a:ln w="9525">
            <a:noFill/>
            <a:miter lim="800000"/>
            <a:headEnd/>
            <a:tailEnd/>
          </a:ln>
          <a:effectLst/>
        </p:spPr>
        <p:txBody>
          <a:bodyPr anchor="ctr"/>
          <a:lstStyle/>
          <a:p>
            <a:pPr algn="ctr"/>
            <a:r>
              <a:rPr lang="tr-TR" sz="2800" b="1" dirty="0">
                <a:solidFill>
                  <a:schemeClr val="tx2"/>
                </a:solidFill>
                <a:effectLst>
                  <a:outerShdw blurRad="38100" dist="38100" dir="2700000" algn="tl">
                    <a:srgbClr val="000000"/>
                  </a:outerShdw>
                </a:effectLst>
              </a:rPr>
              <a:t>SUNUM PROGRAMI</a:t>
            </a:r>
          </a:p>
        </p:txBody>
      </p:sp>
      <p:sp useBgFill="1">
        <p:nvSpPr>
          <p:cNvPr id="12" name="AutoShape 2"/>
          <p:cNvSpPr>
            <a:spLocks noGrp="1" noChangeArrowheads="1"/>
          </p:cNvSpPr>
          <p:nvPr>
            <p:ph idx="1"/>
          </p:nvPr>
        </p:nvSpPr>
        <p:spPr bwMode="auto">
          <a:xfrm>
            <a:off x="714348" y="2000240"/>
            <a:ext cx="7772400" cy="4357718"/>
          </a:xfrm>
          <a:prstGeom prst="flowChartPredefinedProcess">
            <a:avLst/>
          </a:prstGeom>
          <a:ln w="25400" algn="ctr">
            <a:solidFill>
              <a:srgbClr val="003366"/>
            </a:solidFill>
            <a:miter lim="800000"/>
            <a:headEnd/>
            <a:tailEnd/>
          </a:ln>
          <a:effectLst/>
        </p:spPr>
        <p:txBody>
          <a:bodyPr wrap="none" anchor="ctr"/>
          <a:lstStyle/>
          <a:p>
            <a:pPr eaLnBrk="0" hangingPunct="0">
              <a:lnSpc>
                <a:spcPct val="120000"/>
              </a:lnSpc>
            </a:pPr>
            <a:endParaRPr lang="tr-TR" sz="1800" b="0" dirty="0" smtClean="0">
              <a:latin typeface="Tahoma" charset="0"/>
            </a:endParaRPr>
          </a:p>
          <a:p>
            <a:pPr>
              <a:lnSpc>
                <a:spcPct val="120000"/>
              </a:lnSpc>
              <a:buNone/>
            </a:pPr>
            <a:endParaRPr lang="tr-TR" sz="1800" b="0" dirty="0" smtClean="0">
              <a:latin typeface="Tahoma" charset="0"/>
            </a:endParaRPr>
          </a:p>
          <a:p>
            <a:pPr>
              <a:lnSpc>
                <a:spcPct val="120000"/>
              </a:lnSpc>
              <a:buNone/>
            </a:pPr>
            <a:endParaRPr lang="tr-TR" sz="1800" b="0" dirty="0" smtClean="0">
              <a:latin typeface="Tahoma" charset="0"/>
            </a:endParaRPr>
          </a:p>
          <a:p>
            <a:pPr>
              <a:lnSpc>
                <a:spcPct val="120000"/>
              </a:lnSpc>
              <a:buNone/>
            </a:pPr>
            <a:r>
              <a:rPr lang="tr-TR" sz="1800" b="0" dirty="0" smtClean="0">
                <a:latin typeface="Tahoma" charset="0"/>
              </a:rPr>
              <a:t>SAĞLIK’A MAKROEKONOMİK BAKIŞ</a:t>
            </a:r>
          </a:p>
          <a:p>
            <a:pPr>
              <a:lnSpc>
                <a:spcPct val="120000"/>
              </a:lnSpc>
              <a:buNone/>
            </a:pPr>
            <a:endParaRPr lang="tr-TR" sz="1000" b="0" dirty="0" smtClean="0">
              <a:latin typeface="Tahoma" charset="0"/>
            </a:endParaRPr>
          </a:p>
          <a:p>
            <a:pPr>
              <a:lnSpc>
                <a:spcPct val="120000"/>
              </a:lnSpc>
              <a:buNone/>
            </a:pPr>
            <a:r>
              <a:rPr lang="tr-TR" sz="1800" b="0" dirty="0" smtClean="0">
                <a:latin typeface="Tahoma" charset="0"/>
              </a:rPr>
              <a:t>SAĞLIK” İŞLETMECİLİĞİNE BAKIŞ</a:t>
            </a:r>
          </a:p>
          <a:p>
            <a:pPr lvl="1">
              <a:lnSpc>
                <a:spcPct val="120000"/>
              </a:lnSpc>
            </a:pPr>
            <a:r>
              <a:rPr lang="tr-TR" sz="1800" b="0" dirty="0" smtClean="0">
                <a:latin typeface="Tahoma" charset="0"/>
              </a:rPr>
              <a:t>Özel Sağlık  Kurumları İşletmeciliği</a:t>
            </a:r>
          </a:p>
          <a:p>
            <a:pPr lvl="1">
              <a:lnSpc>
                <a:spcPct val="120000"/>
              </a:lnSpc>
            </a:pPr>
            <a:r>
              <a:rPr lang="tr-TR" sz="1800" b="0" dirty="0" smtClean="0">
                <a:latin typeface="Tahoma" charset="0"/>
              </a:rPr>
              <a:t>Sağlık İşletmecilerinin Profili</a:t>
            </a:r>
          </a:p>
          <a:p>
            <a:pPr>
              <a:lnSpc>
                <a:spcPct val="120000"/>
              </a:lnSpc>
            </a:pPr>
            <a:endParaRPr lang="tr-TR" sz="1000" b="0" dirty="0" smtClean="0">
              <a:latin typeface="Tahoma" charset="0"/>
            </a:endParaRPr>
          </a:p>
          <a:p>
            <a:pPr>
              <a:lnSpc>
                <a:spcPct val="120000"/>
              </a:lnSpc>
              <a:buNone/>
            </a:pPr>
            <a:r>
              <a:rPr lang="tr-TR" sz="1800" b="0" dirty="0" smtClean="0">
                <a:latin typeface="Tahoma" charset="0"/>
              </a:rPr>
              <a:t>SAĞLIKTA DEĞİŞİM SÜRECİ  “İYİ YÖNETİŞİM”  </a:t>
            </a:r>
          </a:p>
          <a:p>
            <a:pPr lvl="1">
              <a:lnSpc>
                <a:spcPct val="120000"/>
              </a:lnSpc>
            </a:pPr>
            <a:r>
              <a:rPr lang="tr-TR" sz="1800" b="0" dirty="0" smtClean="0">
                <a:latin typeface="Tahoma" charset="0"/>
              </a:rPr>
              <a:t>Sağlık İşletmeciliğinde  değişim rüzgarları..</a:t>
            </a:r>
          </a:p>
          <a:p>
            <a:pPr lvl="1">
              <a:lnSpc>
                <a:spcPct val="120000"/>
              </a:lnSpc>
            </a:pPr>
            <a:r>
              <a:rPr lang="tr-TR" sz="1800" b="0" dirty="0" smtClean="0">
                <a:latin typeface="Tahoma" charset="0"/>
              </a:rPr>
              <a:t>Sağlık İşletmeciliği- Hekim ilişkileri..</a:t>
            </a:r>
          </a:p>
          <a:p>
            <a:pPr lvl="1">
              <a:lnSpc>
                <a:spcPct val="120000"/>
              </a:lnSpc>
            </a:pPr>
            <a:r>
              <a:rPr lang="tr-TR" sz="1800" b="0" dirty="0" smtClean="0">
                <a:latin typeface="Tahoma" charset="0"/>
              </a:rPr>
              <a:t>Özel ve Kamu sağlık İşletmeciliği karşılaştırması</a:t>
            </a:r>
          </a:p>
          <a:p>
            <a:pPr lvl="1">
              <a:lnSpc>
                <a:spcPct val="120000"/>
              </a:lnSpc>
            </a:pPr>
            <a:endParaRPr lang="tr-TR" sz="1000" b="0" dirty="0" smtClean="0">
              <a:latin typeface="Tahoma" charset="0"/>
            </a:endParaRPr>
          </a:p>
          <a:p>
            <a:pPr>
              <a:lnSpc>
                <a:spcPct val="120000"/>
              </a:lnSpc>
              <a:buNone/>
            </a:pPr>
            <a:r>
              <a:rPr lang="tr-TR" sz="1800" b="0" dirty="0" smtClean="0">
                <a:latin typeface="Tahoma" charset="0"/>
              </a:rPr>
              <a:t>SONUÇLAR ve ÇIKARIMLAR </a:t>
            </a:r>
            <a:endParaRPr lang="en-US" sz="1800" b="0" dirty="0" smtClean="0">
              <a:latin typeface="Tahoma" charset="0"/>
            </a:endParaRPr>
          </a:p>
          <a:p>
            <a:pPr lvl="1" eaLnBrk="0" hangingPunct="0">
              <a:lnSpc>
                <a:spcPct val="120000"/>
              </a:lnSpc>
            </a:pPr>
            <a:endParaRPr lang="tr-TR" sz="1800" b="0" dirty="0">
              <a:latin typeface="Tahoma" charset="0"/>
            </a:endParaRPr>
          </a:p>
          <a:p>
            <a:pPr eaLnBrk="0" hangingPunct="0">
              <a:lnSpc>
                <a:spcPct val="120000"/>
              </a:lnSpc>
            </a:pPr>
            <a:endParaRPr lang="tr-TR" sz="1800" b="0" dirty="0">
              <a:latin typeface="Tahoma" charset="0"/>
            </a:endParaRPr>
          </a:p>
        </p:txBody>
      </p:sp>
      <p:pic>
        <p:nvPicPr>
          <p:cNvPr id="13" name="Picture 5" descr="MCPE07250_0000[1]"/>
          <p:cNvPicPr>
            <a:picLocks noChangeAspect="1" noChangeArrowheads="1"/>
          </p:cNvPicPr>
          <p:nvPr/>
        </p:nvPicPr>
        <p:blipFill>
          <a:blip r:embed="rId2"/>
          <a:srcRect/>
          <a:stretch>
            <a:fillRect/>
          </a:stretch>
        </p:blipFill>
        <p:spPr bwMode="auto">
          <a:xfrm>
            <a:off x="1142976" y="2857496"/>
            <a:ext cx="404813" cy="527050"/>
          </a:xfrm>
          <a:prstGeom prst="rect">
            <a:avLst/>
          </a:prstGeom>
          <a:noFill/>
        </p:spPr>
      </p:pic>
      <p:pic>
        <p:nvPicPr>
          <p:cNvPr id="14" name="Picture 5" descr="MCPE07250_0000[1]"/>
          <p:cNvPicPr>
            <a:picLocks noChangeAspect="1" noChangeArrowheads="1"/>
          </p:cNvPicPr>
          <p:nvPr/>
        </p:nvPicPr>
        <p:blipFill>
          <a:blip r:embed="rId2"/>
          <a:srcRect/>
          <a:stretch>
            <a:fillRect/>
          </a:stretch>
        </p:blipFill>
        <p:spPr bwMode="auto">
          <a:xfrm>
            <a:off x="1214414" y="2214554"/>
            <a:ext cx="404813" cy="527050"/>
          </a:xfrm>
          <a:prstGeom prst="rect">
            <a:avLst/>
          </a:prstGeom>
          <a:noFill/>
        </p:spPr>
      </p:pic>
      <p:pic>
        <p:nvPicPr>
          <p:cNvPr id="15" name="Picture 5" descr="MCPE07250_0000[1]"/>
          <p:cNvPicPr>
            <a:picLocks noChangeAspect="1" noChangeArrowheads="1"/>
          </p:cNvPicPr>
          <p:nvPr/>
        </p:nvPicPr>
        <p:blipFill>
          <a:blip r:embed="rId2"/>
          <a:srcRect/>
          <a:stretch>
            <a:fillRect/>
          </a:stretch>
        </p:blipFill>
        <p:spPr bwMode="auto">
          <a:xfrm>
            <a:off x="1142976" y="5786454"/>
            <a:ext cx="404813" cy="527050"/>
          </a:xfrm>
          <a:prstGeom prst="rect">
            <a:avLst/>
          </a:prstGeom>
          <a:noFill/>
        </p:spPr>
      </p:pic>
      <p:pic>
        <p:nvPicPr>
          <p:cNvPr id="16" name="Picture 5" descr="MCPE07250_0000[1]"/>
          <p:cNvPicPr>
            <a:picLocks noChangeAspect="1" noChangeArrowheads="1"/>
          </p:cNvPicPr>
          <p:nvPr/>
        </p:nvPicPr>
        <p:blipFill>
          <a:blip r:embed="rId2"/>
          <a:srcRect/>
          <a:stretch>
            <a:fillRect/>
          </a:stretch>
        </p:blipFill>
        <p:spPr bwMode="auto">
          <a:xfrm>
            <a:off x="1142976" y="4214818"/>
            <a:ext cx="404813" cy="527050"/>
          </a:xfrm>
          <a:prstGeom prst="rect">
            <a:avLst/>
          </a:prstGeom>
          <a:noFill/>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20" name="Text Box 12"/>
          <p:cNvSpPr txBox="1">
            <a:spLocks noChangeArrowheads="1"/>
          </p:cNvSpPr>
          <p:nvPr/>
        </p:nvSpPr>
        <p:spPr bwMode="auto">
          <a:xfrm>
            <a:off x="1763713" y="476250"/>
            <a:ext cx="7380287" cy="457200"/>
          </a:xfrm>
          <a:prstGeom prst="rect">
            <a:avLst/>
          </a:prstGeom>
          <a:noFill/>
          <a:ln w="9525">
            <a:noFill/>
            <a:miter lim="800000"/>
            <a:headEnd/>
            <a:tailEnd/>
          </a:ln>
          <a:effectLst/>
        </p:spPr>
        <p:txBody>
          <a:bodyPr>
            <a:spAutoFit/>
          </a:bodyPr>
          <a:lstStyle/>
          <a:p>
            <a:pPr algn="ctr">
              <a:spcBef>
                <a:spcPct val="50000"/>
              </a:spcBef>
            </a:pPr>
            <a:endParaRPr lang="en-GB"/>
          </a:p>
        </p:txBody>
      </p:sp>
      <p:sp>
        <p:nvSpPr>
          <p:cNvPr id="4" name="5 Slayt Numarası Yer Tutucusu"/>
          <p:cNvSpPr>
            <a:spLocks noGrp="1"/>
          </p:cNvSpPr>
          <p:nvPr>
            <p:ph type="sldNum" sz="quarter" idx="12"/>
          </p:nvPr>
        </p:nvSpPr>
        <p:spPr>
          <a:xfrm>
            <a:off x="6553200" y="6248400"/>
            <a:ext cx="2133600" cy="457200"/>
          </a:xfrm>
        </p:spPr>
        <p:txBody>
          <a:bodyPr/>
          <a:lstStyle/>
          <a:p>
            <a:fld id="{44B94918-3181-4DCA-B9A4-B8EE9AF6C1BC}" type="slidenum">
              <a:rPr lang="tr-TR"/>
              <a:pPr/>
              <a:t>3</a:t>
            </a:fld>
            <a:endParaRPr lang="tr-TR"/>
          </a:p>
        </p:txBody>
      </p:sp>
      <p:sp>
        <p:nvSpPr>
          <p:cNvPr id="5" name="Rectangle 3"/>
          <p:cNvSpPr>
            <a:spLocks noRot="1" noChangeArrowheads="1"/>
          </p:cNvSpPr>
          <p:nvPr/>
        </p:nvSpPr>
        <p:spPr bwMode="auto">
          <a:xfrm>
            <a:off x="214282" y="357166"/>
            <a:ext cx="8510588" cy="863600"/>
          </a:xfrm>
          <a:prstGeom prst="rect">
            <a:avLst/>
          </a:prstGeom>
          <a:noFill/>
          <a:ln w="9525">
            <a:noFill/>
            <a:miter lim="800000"/>
            <a:headEnd/>
            <a:tailEnd/>
          </a:ln>
          <a:effectLst/>
        </p:spPr>
        <p:txBody>
          <a:bodyPr anchor="ctr"/>
          <a:lstStyle/>
          <a:p>
            <a:pPr algn="ctr"/>
            <a:r>
              <a:rPr lang="tr-TR" sz="2800" dirty="0">
                <a:solidFill>
                  <a:schemeClr val="tx2"/>
                </a:solidFill>
                <a:effectLst>
                  <a:outerShdw blurRad="38100" dist="38100" dir="2700000" algn="tl">
                    <a:srgbClr val="000000"/>
                  </a:outerShdw>
                </a:effectLst>
                <a:latin typeface="+mj-lt"/>
              </a:rPr>
              <a:t>SAĞLIK’A MAKROEKONOMİK BAKIŞ</a:t>
            </a:r>
          </a:p>
        </p:txBody>
      </p:sp>
      <p:grpSp>
        <p:nvGrpSpPr>
          <p:cNvPr id="6" name="Group 32"/>
          <p:cNvGrpSpPr>
            <a:grpSpLocks/>
          </p:cNvGrpSpPr>
          <p:nvPr/>
        </p:nvGrpSpPr>
        <p:grpSpPr bwMode="auto">
          <a:xfrm>
            <a:off x="357158" y="1500174"/>
            <a:ext cx="8569325" cy="4678362"/>
            <a:chOff x="249" y="1209"/>
            <a:chExt cx="5398" cy="2947"/>
          </a:xfrm>
        </p:grpSpPr>
        <p:sp>
          <p:nvSpPr>
            <p:cNvPr id="7" name="Line 14"/>
            <p:cNvSpPr>
              <a:spLocks noChangeShapeType="1"/>
            </p:cNvSpPr>
            <p:nvPr/>
          </p:nvSpPr>
          <p:spPr bwMode="auto">
            <a:xfrm>
              <a:off x="3515" y="2252"/>
              <a:ext cx="408" cy="0"/>
            </a:xfrm>
            <a:prstGeom prst="line">
              <a:avLst/>
            </a:prstGeom>
            <a:noFill/>
            <a:ln w="25400">
              <a:solidFill>
                <a:srgbClr val="FFFF00"/>
              </a:solidFill>
              <a:round/>
              <a:headEnd/>
              <a:tailEnd type="triangle" w="lg" len="lg"/>
            </a:ln>
            <a:effectLst/>
          </p:spPr>
          <p:txBody>
            <a:bodyPr wrap="none"/>
            <a:lstStyle/>
            <a:p>
              <a:endParaRPr lang="tr-TR"/>
            </a:p>
          </p:txBody>
        </p:sp>
        <p:sp>
          <p:nvSpPr>
            <p:cNvPr id="8" name="Line 15"/>
            <p:cNvSpPr>
              <a:spLocks noChangeShapeType="1"/>
            </p:cNvSpPr>
            <p:nvPr/>
          </p:nvSpPr>
          <p:spPr bwMode="auto">
            <a:xfrm flipV="1">
              <a:off x="3515" y="2660"/>
              <a:ext cx="408" cy="227"/>
            </a:xfrm>
            <a:prstGeom prst="line">
              <a:avLst/>
            </a:prstGeom>
            <a:noFill/>
            <a:ln w="25400">
              <a:solidFill>
                <a:srgbClr val="00FFFF"/>
              </a:solidFill>
              <a:round/>
              <a:headEnd/>
              <a:tailEnd type="triangle" w="lg" len="lg"/>
            </a:ln>
            <a:effectLst/>
          </p:spPr>
          <p:txBody>
            <a:bodyPr wrap="none"/>
            <a:lstStyle/>
            <a:p>
              <a:endParaRPr lang="tr-TR"/>
            </a:p>
          </p:txBody>
        </p:sp>
        <p:sp>
          <p:nvSpPr>
            <p:cNvPr id="9" name="Line 16"/>
            <p:cNvSpPr>
              <a:spLocks noChangeShapeType="1"/>
            </p:cNvSpPr>
            <p:nvPr/>
          </p:nvSpPr>
          <p:spPr bwMode="auto">
            <a:xfrm>
              <a:off x="3470" y="1526"/>
              <a:ext cx="453" cy="363"/>
            </a:xfrm>
            <a:prstGeom prst="line">
              <a:avLst/>
            </a:prstGeom>
            <a:noFill/>
            <a:ln w="25400">
              <a:solidFill>
                <a:srgbClr val="FF9900"/>
              </a:solidFill>
              <a:round/>
              <a:headEnd/>
              <a:tailEnd type="triangle" w="lg" len="lg"/>
            </a:ln>
            <a:effectLst/>
          </p:spPr>
          <p:txBody>
            <a:bodyPr wrap="none"/>
            <a:lstStyle/>
            <a:p>
              <a:endParaRPr lang="tr-TR"/>
            </a:p>
          </p:txBody>
        </p:sp>
        <p:sp>
          <p:nvSpPr>
            <p:cNvPr id="10" name="Line 17"/>
            <p:cNvSpPr>
              <a:spLocks noChangeShapeType="1"/>
            </p:cNvSpPr>
            <p:nvPr/>
          </p:nvSpPr>
          <p:spPr bwMode="auto">
            <a:xfrm flipV="1">
              <a:off x="3515" y="2751"/>
              <a:ext cx="544" cy="998"/>
            </a:xfrm>
            <a:prstGeom prst="line">
              <a:avLst/>
            </a:prstGeom>
            <a:noFill/>
            <a:ln w="25400">
              <a:solidFill>
                <a:srgbClr val="00FF00"/>
              </a:solidFill>
              <a:round/>
              <a:headEnd/>
              <a:tailEnd type="triangle" w="lg" len="lg"/>
            </a:ln>
            <a:effectLst/>
          </p:spPr>
          <p:txBody>
            <a:bodyPr wrap="none"/>
            <a:lstStyle/>
            <a:p>
              <a:endParaRPr lang="tr-TR"/>
            </a:p>
          </p:txBody>
        </p:sp>
        <p:sp>
          <p:nvSpPr>
            <p:cNvPr id="11" name="Line 18"/>
            <p:cNvSpPr>
              <a:spLocks noChangeShapeType="1"/>
            </p:cNvSpPr>
            <p:nvPr/>
          </p:nvSpPr>
          <p:spPr bwMode="auto">
            <a:xfrm flipH="1">
              <a:off x="930" y="1662"/>
              <a:ext cx="907" cy="409"/>
            </a:xfrm>
            <a:prstGeom prst="line">
              <a:avLst/>
            </a:prstGeom>
            <a:noFill/>
            <a:ln w="25400">
              <a:solidFill>
                <a:srgbClr val="FF9900"/>
              </a:solidFill>
              <a:round/>
              <a:headEnd/>
              <a:tailEnd type="triangle" w="lg" len="lg"/>
            </a:ln>
            <a:effectLst/>
          </p:spPr>
          <p:txBody>
            <a:bodyPr wrap="none"/>
            <a:lstStyle/>
            <a:p>
              <a:endParaRPr lang="tr-TR"/>
            </a:p>
          </p:txBody>
        </p:sp>
        <p:sp>
          <p:nvSpPr>
            <p:cNvPr id="12" name="Line 19"/>
            <p:cNvSpPr>
              <a:spLocks noChangeShapeType="1"/>
            </p:cNvSpPr>
            <p:nvPr/>
          </p:nvSpPr>
          <p:spPr bwMode="auto">
            <a:xfrm flipH="1">
              <a:off x="930" y="2388"/>
              <a:ext cx="907" cy="0"/>
            </a:xfrm>
            <a:prstGeom prst="line">
              <a:avLst/>
            </a:prstGeom>
            <a:noFill/>
            <a:ln w="25400">
              <a:solidFill>
                <a:srgbClr val="FFFF00"/>
              </a:solidFill>
              <a:round/>
              <a:headEnd/>
              <a:tailEnd type="triangle" w="lg" len="lg"/>
            </a:ln>
            <a:effectLst/>
          </p:spPr>
          <p:txBody>
            <a:bodyPr wrap="none"/>
            <a:lstStyle/>
            <a:p>
              <a:endParaRPr lang="tr-TR"/>
            </a:p>
          </p:txBody>
        </p:sp>
        <p:sp>
          <p:nvSpPr>
            <p:cNvPr id="13" name="Line 20"/>
            <p:cNvSpPr>
              <a:spLocks noChangeShapeType="1"/>
            </p:cNvSpPr>
            <p:nvPr/>
          </p:nvSpPr>
          <p:spPr bwMode="auto">
            <a:xfrm flipH="1" flipV="1">
              <a:off x="567" y="2524"/>
              <a:ext cx="408" cy="862"/>
            </a:xfrm>
            <a:prstGeom prst="line">
              <a:avLst/>
            </a:prstGeom>
            <a:noFill/>
            <a:ln w="25400">
              <a:solidFill>
                <a:srgbClr val="00FF00"/>
              </a:solidFill>
              <a:round/>
              <a:headEnd/>
              <a:tailEnd type="triangle" w="lg" len="lg"/>
            </a:ln>
            <a:effectLst/>
          </p:spPr>
          <p:txBody>
            <a:bodyPr wrap="none"/>
            <a:lstStyle/>
            <a:p>
              <a:endParaRPr lang="tr-TR"/>
            </a:p>
          </p:txBody>
        </p:sp>
        <p:cxnSp>
          <p:nvCxnSpPr>
            <p:cNvPr id="14" name="AutoShape 21"/>
            <p:cNvCxnSpPr>
              <a:cxnSpLocks noChangeShapeType="1"/>
            </p:cNvCxnSpPr>
            <p:nvPr/>
          </p:nvCxnSpPr>
          <p:spPr bwMode="auto">
            <a:xfrm>
              <a:off x="3470" y="1526"/>
              <a:ext cx="1" cy="1474"/>
            </a:xfrm>
            <a:prstGeom prst="bentConnector3">
              <a:avLst>
                <a:gd name="adj1" fmla="val 23700000"/>
              </a:avLst>
            </a:prstGeom>
            <a:noFill/>
            <a:ln w="25400">
              <a:solidFill>
                <a:srgbClr val="FF9933"/>
              </a:solidFill>
              <a:miter lim="800000"/>
              <a:headEnd/>
              <a:tailEnd type="triangle" w="lg" len="lg"/>
            </a:ln>
            <a:effectLst/>
          </p:spPr>
        </p:cxnSp>
        <p:cxnSp>
          <p:nvCxnSpPr>
            <p:cNvPr id="15" name="AutoShape 24"/>
            <p:cNvCxnSpPr>
              <a:cxnSpLocks noChangeShapeType="1"/>
            </p:cNvCxnSpPr>
            <p:nvPr/>
          </p:nvCxnSpPr>
          <p:spPr bwMode="auto">
            <a:xfrm flipH="1">
              <a:off x="3470" y="2207"/>
              <a:ext cx="1" cy="1565"/>
            </a:xfrm>
            <a:prstGeom prst="bentConnector3">
              <a:avLst>
                <a:gd name="adj1" fmla="val -14300000"/>
              </a:avLst>
            </a:prstGeom>
            <a:noFill/>
            <a:ln w="25400">
              <a:solidFill>
                <a:srgbClr val="FFFF00"/>
              </a:solidFill>
              <a:miter lim="800000"/>
              <a:headEnd/>
              <a:tailEnd type="triangle" w="lg" len="lg"/>
            </a:ln>
            <a:effectLst/>
          </p:spPr>
        </p:cxnSp>
        <p:cxnSp>
          <p:nvCxnSpPr>
            <p:cNvPr id="16" name="AutoShape 25"/>
            <p:cNvCxnSpPr>
              <a:cxnSpLocks noChangeShapeType="1"/>
              <a:stCxn id="25" idx="1"/>
              <a:endCxn id="24" idx="1"/>
            </p:cNvCxnSpPr>
            <p:nvPr/>
          </p:nvCxnSpPr>
          <p:spPr bwMode="auto">
            <a:xfrm rot="10800000" flipV="1">
              <a:off x="975" y="2978"/>
              <a:ext cx="227" cy="816"/>
            </a:xfrm>
            <a:prstGeom prst="bentConnector3">
              <a:avLst>
                <a:gd name="adj1" fmla="val 163435"/>
              </a:avLst>
            </a:prstGeom>
            <a:noFill/>
            <a:ln w="25400">
              <a:solidFill>
                <a:srgbClr val="00FFFF"/>
              </a:solidFill>
              <a:miter lim="800000"/>
              <a:headEnd/>
              <a:tailEnd type="triangle" w="lg" len="lg"/>
            </a:ln>
            <a:effectLst/>
          </p:spPr>
        </p:cxnSp>
        <p:cxnSp>
          <p:nvCxnSpPr>
            <p:cNvPr id="17" name="AutoShape 26"/>
            <p:cNvCxnSpPr>
              <a:cxnSpLocks noChangeShapeType="1"/>
              <a:stCxn id="13" idx="1"/>
              <a:endCxn id="25" idx="1"/>
            </p:cNvCxnSpPr>
            <p:nvPr/>
          </p:nvCxnSpPr>
          <p:spPr bwMode="auto">
            <a:xfrm>
              <a:off x="567" y="2516"/>
              <a:ext cx="635" cy="462"/>
            </a:xfrm>
            <a:prstGeom prst="straightConnector1">
              <a:avLst/>
            </a:prstGeom>
            <a:noFill/>
            <a:ln w="25400">
              <a:solidFill>
                <a:srgbClr val="FF0000"/>
              </a:solidFill>
              <a:round/>
              <a:headEnd/>
              <a:tailEnd type="triangle" w="lg" len="lg"/>
            </a:ln>
            <a:effectLst/>
          </p:spPr>
        </p:cxnSp>
        <p:cxnSp>
          <p:nvCxnSpPr>
            <p:cNvPr id="18" name="AutoShape 27"/>
            <p:cNvCxnSpPr>
              <a:cxnSpLocks noChangeShapeType="1"/>
              <a:stCxn id="20" idx="3"/>
              <a:endCxn id="23" idx="1"/>
            </p:cNvCxnSpPr>
            <p:nvPr/>
          </p:nvCxnSpPr>
          <p:spPr bwMode="auto">
            <a:xfrm flipV="1">
              <a:off x="930" y="2229"/>
              <a:ext cx="907" cy="69"/>
            </a:xfrm>
            <a:prstGeom prst="straightConnector1">
              <a:avLst/>
            </a:prstGeom>
            <a:noFill/>
            <a:ln w="25400">
              <a:solidFill>
                <a:srgbClr val="FF0000"/>
              </a:solidFill>
              <a:round/>
              <a:headEnd/>
              <a:tailEnd type="triangle" w="lg" len="lg"/>
            </a:ln>
            <a:effectLst/>
          </p:spPr>
        </p:cxnSp>
        <p:grpSp>
          <p:nvGrpSpPr>
            <p:cNvPr id="19" name="Group 31"/>
            <p:cNvGrpSpPr>
              <a:grpSpLocks/>
            </p:cNvGrpSpPr>
            <p:nvPr/>
          </p:nvGrpSpPr>
          <p:grpSpPr bwMode="auto">
            <a:xfrm>
              <a:off x="249" y="1209"/>
              <a:ext cx="5398" cy="2947"/>
              <a:chOff x="249" y="1209"/>
              <a:chExt cx="5398" cy="2947"/>
            </a:xfrm>
          </p:grpSpPr>
          <p:sp>
            <p:nvSpPr>
              <p:cNvPr id="20" name="Rectangle 8"/>
              <p:cNvSpPr>
                <a:spLocks noChangeArrowheads="1"/>
              </p:cNvSpPr>
              <p:nvPr/>
            </p:nvSpPr>
            <p:spPr bwMode="auto">
              <a:xfrm>
                <a:off x="249" y="2071"/>
                <a:ext cx="681" cy="454"/>
              </a:xfrm>
              <a:prstGeom prst="rect">
                <a:avLst/>
              </a:prstGeom>
              <a:solidFill>
                <a:schemeClr val="accent1"/>
              </a:solidFill>
              <a:ln w="9525">
                <a:solidFill>
                  <a:schemeClr val="tx1"/>
                </a:solidFill>
                <a:miter lim="800000"/>
                <a:headEnd/>
                <a:tailEnd/>
              </a:ln>
              <a:effectLst/>
            </p:spPr>
            <p:txBody>
              <a:bodyPr wrap="none" anchor="ctr"/>
              <a:lstStyle/>
              <a:p>
                <a:pPr algn="ctr"/>
                <a:r>
                  <a:rPr lang="tr-TR" sz="1800" i="0">
                    <a:solidFill>
                      <a:srgbClr val="003399"/>
                    </a:solidFill>
                    <a:latin typeface="Garamond" pitchFamily="18" charset="0"/>
                  </a:rPr>
                  <a:t>SAĞLIK</a:t>
                </a:r>
              </a:p>
            </p:txBody>
          </p:sp>
          <p:sp>
            <p:nvSpPr>
              <p:cNvPr id="21" name="Rectangle 9"/>
              <p:cNvSpPr>
                <a:spLocks noChangeArrowheads="1"/>
              </p:cNvSpPr>
              <p:nvPr/>
            </p:nvSpPr>
            <p:spPr bwMode="auto">
              <a:xfrm>
                <a:off x="3923" y="1889"/>
                <a:ext cx="1724" cy="862"/>
              </a:xfrm>
              <a:prstGeom prst="rect">
                <a:avLst/>
              </a:prstGeom>
              <a:solidFill>
                <a:srgbClr val="FFCC99"/>
              </a:solidFill>
              <a:ln w="9525">
                <a:solidFill>
                  <a:schemeClr val="tx1"/>
                </a:solidFill>
                <a:miter lim="800000"/>
                <a:headEnd/>
                <a:tailEnd/>
              </a:ln>
              <a:effectLst/>
            </p:spPr>
            <p:txBody>
              <a:bodyPr wrap="none" anchor="ctr"/>
              <a:lstStyle/>
              <a:p>
                <a:pPr algn="ctr"/>
                <a:r>
                  <a:rPr lang="tr-TR" sz="1800" i="0">
                    <a:solidFill>
                      <a:srgbClr val="003399"/>
                    </a:solidFill>
                    <a:latin typeface="Garamond" pitchFamily="18" charset="0"/>
                  </a:rPr>
                  <a:t>EKONOMİK GELİŞİM</a:t>
                </a:r>
              </a:p>
              <a:p>
                <a:pPr algn="ctr"/>
                <a:r>
                  <a:rPr lang="tr-TR" sz="1400" i="0">
                    <a:solidFill>
                      <a:srgbClr val="003399"/>
                    </a:solidFill>
                    <a:latin typeface="Garamond" pitchFamily="18" charset="0"/>
                  </a:rPr>
                  <a:t>Yüksek Kişi Başı GSMH </a:t>
                </a:r>
              </a:p>
              <a:p>
                <a:pPr algn="ctr"/>
                <a:r>
                  <a:rPr lang="tr-TR" sz="1400" i="0">
                    <a:solidFill>
                      <a:srgbClr val="003399"/>
                    </a:solidFill>
                    <a:latin typeface="Garamond" pitchFamily="18" charset="0"/>
                  </a:rPr>
                  <a:t>Artan Kişi Başı GSMH</a:t>
                </a:r>
              </a:p>
              <a:p>
                <a:pPr algn="ctr"/>
                <a:r>
                  <a:rPr lang="tr-TR" sz="1400" i="0">
                    <a:solidFill>
                      <a:srgbClr val="003399"/>
                    </a:solidFill>
                    <a:latin typeface="Garamond" pitchFamily="18" charset="0"/>
                  </a:rPr>
                  <a:t>Yoksulluk Düzeyinde Azalma</a:t>
                </a:r>
              </a:p>
            </p:txBody>
          </p:sp>
          <p:sp>
            <p:nvSpPr>
              <p:cNvPr id="22" name="Rectangle 10"/>
              <p:cNvSpPr>
                <a:spLocks noChangeArrowheads="1"/>
              </p:cNvSpPr>
              <p:nvPr/>
            </p:nvSpPr>
            <p:spPr bwMode="auto">
              <a:xfrm>
                <a:off x="1837" y="1209"/>
                <a:ext cx="1633" cy="590"/>
              </a:xfrm>
              <a:prstGeom prst="rect">
                <a:avLst/>
              </a:prstGeom>
              <a:solidFill>
                <a:srgbClr val="CCFFCC"/>
              </a:solidFill>
              <a:ln w="9525">
                <a:solidFill>
                  <a:schemeClr val="tx1"/>
                </a:solidFill>
                <a:miter lim="800000"/>
                <a:headEnd/>
                <a:tailEnd/>
              </a:ln>
              <a:effectLst/>
            </p:spPr>
            <p:txBody>
              <a:bodyPr wrap="none" anchor="ctr"/>
              <a:lstStyle/>
              <a:p>
                <a:pPr algn="ctr"/>
                <a:r>
                  <a:rPr lang="tr-TR" sz="1800" i="0" dirty="0">
                    <a:solidFill>
                      <a:srgbClr val="003399"/>
                    </a:solidFill>
                    <a:latin typeface="Garamond" pitchFamily="18" charset="0"/>
                  </a:rPr>
                  <a:t>Ekonomik Politikalar</a:t>
                </a:r>
              </a:p>
              <a:p>
                <a:pPr algn="ctr"/>
                <a:r>
                  <a:rPr lang="tr-TR" sz="1800" i="0" dirty="0">
                    <a:solidFill>
                      <a:srgbClr val="003399"/>
                    </a:solidFill>
                    <a:latin typeface="Garamond" pitchFamily="18" charset="0"/>
                  </a:rPr>
                  <a:t>Kamu Hizmeti Tanımları</a:t>
                </a:r>
              </a:p>
              <a:p>
                <a:pPr algn="ctr"/>
                <a:r>
                  <a:rPr lang="tr-TR" sz="1800" i="0" dirty="0">
                    <a:solidFill>
                      <a:srgbClr val="003399"/>
                    </a:solidFill>
                    <a:latin typeface="Garamond" pitchFamily="18" charset="0"/>
                  </a:rPr>
                  <a:t>Kurumların Yönetimi</a:t>
                </a:r>
              </a:p>
            </p:txBody>
          </p:sp>
          <p:sp>
            <p:nvSpPr>
              <p:cNvPr id="23" name="Rectangle 11"/>
              <p:cNvSpPr>
                <a:spLocks noChangeArrowheads="1"/>
              </p:cNvSpPr>
              <p:nvPr/>
            </p:nvSpPr>
            <p:spPr bwMode="auto">
              <a:xfrm>
                <a:off x="1837" y="1934"/>
                <a:ext cx="1633" cy="590"/>
              </a:xfrm>
              <a:prstGeom prst="rect">
                <a:avLst/>
              </a:prstGeom>
              <a:solidFill>
                <a:srgbClr val="CCFFCC"/>
              </a:solidFill>
              <a:ln w="9525">
                <a:solidFill>
                  <a:schemeClr val="tx1"/>
                </a:solidFill>
                <a:miter lim="800000"/>
                <a:headEnd/>
                <a:tailEnd/>
              </a:ln>
              <a:effectLst/>
            </p:spPr>
            <p:txBody>
              <a:bodyPr wrap="none" anchor="ctr"/>
              <a:lstStyle/>
              <a:p>
                <a:pPr algn="ctr"/>
                <a:r>
                  <a:rPr lang="tr-TR" sz="1800" i="0">
                    <a:solidFill>
                      <a:srgbClr val="003399"/>
                    </a:solidFill>
                    <a:latin typeface="Garamond" pitchFamily="18" charset="0"/>
                  </a:rPr>
                  <a:t>Beşeri Sermaye</a:t>
                </a:r>
              </a:p>
              <a:p>
                <a:pPr algn="ctr"/>
                <a:r>
                  <a:rPr lang="tr-TR" sz="1400">
                    <a:solidFill>
                      <a:srgbClr val="003399"/>
                    </a:solidFill>
                    <a:latin typeface="Garamond" pitchFamily="18" charset="0"/>
                  </a:rPr>
                  <a:t>Genel ve işüstü eğitimleri</a:t>
                </a:r>
              </a:p>
              <a:p>
                <a:pPr algn="ctr"/>
                <a:r>
                  <a:rPr lang="tr-TR" sz="1400">
                    <a:solidFill>
                      <a:srgbClr val="003399"/>
                    </a:solidFill>
                    <a:latin typeface="Garamond" pitchFamily="18" charset="0"/>
                  </a:rPr>
                  <a:t>Fiziksel ve zihinsel gelişim</a:t>
                </a:r>
                <a:r>
                  <a:rPr lang="tr-TR" sz="1800" i="0">
                    <a:solidFill>
                      <a:srgbClr val="003399"/>
                    </a:solidFill>
                    <a:latin typeface="Garamond" pitchFamily="18" charset="0"/>
                  </a:rPr>
                  <a:t> </a:t>
                </a:r>
              </a:p>
            </p:txBody>
          </p:sp>
          <p:sp>
            <p:nvSpPr>
              <p:cNvPr id="24" name="Rectangle 12"/>
              <p:cNvSpPr>
                <a:spLocks noChangeArrowheads="1"/>
              </p:cNvSpPr>
              <p:nvPr/>
            </p:nvSpPr>
            <p:spPr bwMode="auto">
              <a:xfrm>
                <a:off x="975" y="3431"/>
                <a:ext cx="2494" cy="725"/>
              </a:xfrm>
              <a:prstGeom prst="rect">
                <a:avLst/>
              </a:prstGeom>
              <a:solidFill>
                <a:srgbClr val="CCFFCC"/>
              </a:solidFill>
              <a:ln w="9525">
                <a:solidFill>
                  <a:schemeClr val="tx1"/>
                </a:solidFill>
                <a:miter lim="800000"/>
                <a:headEnd/>
                <a:tailEnd/>
              </a:ln>
              <a:effectLst/>
            </p:spPr>
            <p:txBody>
              <a:bodyPr wrap="none" anchor="ctr"/>
              <a:lstStyle/>
              <a:p>
                <a:pPr algn="ctr"/>
                <a:r>
                  <a:rPr lang="tr-TR" sz="1800" i="0">
                    <a:solidFill>
                      <a:srgbClr val="003399"/>
                    </a:solidFill>
                    <a:latin typeface="Garamond" pitchFamily="18" charset="0"/>
                  </a:rPr>
                  <a:t>Teknoloji</a:t>
                </a:r>
              </a:p>
              <a:p>
                <a:pPr algn="ctr"/>
                <a:r>
                  <a:rPr lang="tr-TR" sz="1400">
                    <a:solidFill>
                      <a:srgbClr val="003399"/>
                    </a:solidFill>
                    <a:latin typeface="Garamond" pitchFamily="18" charset="0"/>
                  </a:rPr>
                  <a:t>Üretim için bilimsel birikim</a:t>
                </a:r>
              </a:p>
              <a:p>
                <a:pPr algn="ctr"/>
                <a:r>
                  <a:rPr lang="tr-TR" sz="1400">
                    <a:solidFill>
                      <a:srgbClr val="003399"/>
                    </a:solidFill>
                    <a:latin typeface="Garamond" pitchFamily="18" charset="0"/>
                  </a:rPr>
                  <a:t>Yerel Ekonomi içinde yeni fiki r ve icatlar</a:t>
                </a:r>
              </a:p>
              <a:p>
                <a:pPr algn="ctr"/>
                <a:r>
                  <a:rPr lang="tr-TR" sz="1400">
                    <a:solidFill>
                      <a:srgbClr val="003399"/>
                    </a:solidFill>
                    <a:latin typeface="Garamond" pitchFamily="18" charset="0"/>
                  </a:rPr>
                  <a:t>Küresel platformda yeni fikir ve icatların </a:t>
                </a:r>
                <a:r>
                  <a:rPr lang="tr-TR" sz="1400" i="0">
                    <a:solidFill>
                      <a:srgbClr val="003399"/>
                    </a:solidFill>
                    <a:latin typeface="Garamond" pitchFamily="18" charset="0"/>
                  </a:rPr>
                  <a:t> paylaşımı</a:t>
                </a:r>
                <a:endParaRPr lang="tr-TR" sz="2000" i="0">
                  <a:solidFill>
                    <a:srgbClr val="003399"/>
                  </a:solidFill>
                  <a:latin typeface="Garamond" pitchFamily="18" charset="0"/>
                </a:endParaRPr>
              </a:p>
            </p:txBody>
          </p:sp>
          <p:sp>
            <p:nvSpPr>
              <p:cNvPr id="25" name="Rectangle 13"/>
              <p:cNvSpPr>
                <a:spLocks noChangeArrowheads="1"/>
              </p:cNvSpPr>
              <p:nvPr/>
            </p:nvSpPr>
            <p:spPr bwMode="auto">
              <a:xfrm>
                <a:off x="1202" y="2660"/>
                <a:ext cx="2268" cy="635"/>
              </a:xfrm>
              <a:prstGeom prst="rect">
                <a:avLst/>
              </a:prstGeom>
              <a:solidFill>
                <a:srgbClr val="CCFFCC"/>
              </a:solidFill>
              <a:ln w="9525">
                <a:solidFill>
                  <a:schemeClr val="tx1"/>
                </a:solidFill>
                <a:miter lim="800000"/>
                <a:headEnd/>
                <a:tailEnd/>
              </a:ln>
              <a:effectLst/>
            </p:spPr>
            <p:txBody>
              <a:bodyPr wrap="none" anchor="ctr"/>
              <a:lstStyle/>
              <a:p>
                <a:pPr algn="ctr"/>
                <a:r>
                  <a:rPr lang="tr-TR" sz="1800" i="0">
                    <a:solidFill>
                      <a:srgbClr val="003399"/>
                    </a:solidFill>
                    <a:latin typeface="Garamond" pitchFamily="18" charset="0"/>
                  </a:rPr>
                  <a:t>Yatırım Sermayesi</a:t>
                </a:r>
              </a:p>
              <a:p>
                <a:pPr algn="ctr"/>
                <a:r>
                  <a:rPr lang="tr-TR" sz="1400">
                    <a:solidFill>
                      <a:srgbClr val="003399"/>
                    </a:solidFill>
                    <a:latin typeface="Garamond" pitchFamily="18" charset="0"/>
                  </a:rPr>
                  <a:t>Tesis ve teşhisat yatırımı</a:t>
                </a:r>
              </a:p>
              <a:p>
                <a:pPr algn="ctr"/>
                <a:r>
                  <a:rPr lang="tr-TR" sz="1400">
                    <a:solidFill>
                      <a:srgbClr val="003399"/>
                    </a:solidFill>
                    <a:latin typeface="Garamond" pitchFamily="18" charset="0"/>
                  </a:rPr>
                  <a:t>İşgücü organizasyonu ve takımlar</a:t>
                </a:r>
              </a:p>
              <a:p>
                <a:pPr algn="ctr"/>
                <a:r>
                  <a:rPr lang="tr-TR" sz="1400">
                    <a:solidFill>
                      <a:srgbClr val="003399"/>
                    </a:solidFill>
                    <a:latin typeface="Garamond" pitchFamily="18" charset="0"/>
                  </a:rPr>
                  <a:t>Sermaye ve işgücü çekecek yatırım fırsatları</a:t>
                </a:r>
              </a:p>
            </p:txBody>
          </p:sp>
          <p:cxnSp>
            <p:nvCxnSpPr>
              <p:cNvPr id="26" name="AutoShape 28"/>
              <p:cNvCxnSpPr>
                <a:cxnSpLocks noChangeShapeType="1"/>
                <a:stCxn id="21" idx="0"/>
                <a:endCxn id="20" idx="0"/>
              </p:cNvCxnSpPr>
              <p:nvPr/>
            </p:nvCxnSpPr>
            <p:spPr bwMode="auto">
              <a:xfrm rot="16200000" flipH="1" flipV="1">
                <a:off x="2597" y="-118"/>
                <a:ext cx="182" cy="4195"/>
              </a:xfrm>
              <a:prstGeom prst="bentConnector3">
                <a:avLst>
                  <a:gd name="adj1" fmla="val -459894"/>
                </a:avLst>
              </a:prstGeom>
              <a:noFill/>
              <a:ln w="25400">
                <a:solidFill>
                  <a:srgbClr val="CC99FF"/>
                </a:solidFill>
                <a:miter lim="800000"/>
                <a:headEnd/>
                <a:tailEnd type="triangle" w="lg" len="lg"/>
              </a:ln>
              <a:effectLst/>
            </p:spPr>
          </p:cxnSp>
        </p:grpSp>
      </p:grpSp>
      <p:sp>
        <p:nvSpPr>
          <p:cNvPr id="27" name="Text Box 30"/>
          <p:cNvSpPr txBox="1">
            <a:spLocks noChangeArrowheads="1"/>
          </p:cNvSpPr>
          <p:nvPr/>
        </p:nvSpPr>
        <p:spPr bwMode="auto">
          <a:xfrm>
            <a:off x="6429388" y="5786454"/>
            <a:ext cx="2162175" cy="646331"/>
          </a:xfrm>
          <a:prstGeom prst="rect">
            <a:avLst/>
          </a:prstGeom>
          <a:noFill/>
          <a:ln w="9525">
            <a:noFill/>
            <a:miter lim="800000"/>
            <a:headEnd/>
            <a:tailEnd/>
          </a:ln>
          <a:effectLst/>
        </p:spPr>
        <p:txBody>
          <a:bodyPr>
            <a:spAutoFit/>
          </a:bodyPr>
          <a:lstStyle/>
          <a:p>
            <a:pPr>
              <a:spcBef>
                <a:spcPct val="50000"/>
              </a:spcBef>
            </a:pPr>
            <a:r>
              <a:rPr lang="tr-TR" sz="900" b="0" dirty="0">
                <a:solidFill>
                  <a:schemeClr val="tx1"/>
                </a:solidFill>
                <a:latin typeface="Garamond" pitchFamily="18" charset="0"/>
              </a:rPr>
              <a:t>Kaynak: </a:t>
            </a:r>
            <a:r>
              <a:rPr lang="tr-TR" sz="900" b="0" dirty="0" err="1">
                <a:solidFill>
                  <a:schemeClr val="tx1"/>
                </a:solidFill>
                <a:latin typeface="Garamond" pitchFamily="18" charset="0"/>
              </a:rPr>
              <a:t>Macroeconomix</a:t>
            </a:r>
            <a:r>
              <a:rPr lang="tr-TR" sz="900" b="0" dirty="0">
                <a:solidFill>
                  <a:schemeClr val="tx1"/>
                </a:solidFill>
                <a:latin typeface="Garamond" pitchFamily="18" charset="0"/>
              </a:rPr>
              <a:t> </a:t>
            </a:r>
            <a:r>
              <a:rPr lang="tr-TR" sz="900" b="0" dirty="0" err="1">
                <a:solidFill>
                  <a:schemeClr val="tx1"/>
                </a:solidFill>
                <a:latin typeface="Garamond" pitchFamily="18" charset="0"/>
              </a:rPr>
              <a:t>and</a:t>
            </a:r>
            <a:r>
              <a:rPr lang="tr-TR" sz="900" b="0" dirty="0">
                <a:solidFill>
                  <a:schemeClr val="tx1"/>
                </a:solidFill>
                <a:latin typeface="Garamond" pitchFamily="18" charset="0"/>
              </a:rPr>
              <a:t> </a:t>
            </a:r>
            <a:r>
              <a:rPr lang="tr-TR" sz="900" b="0" dirty="0" err="1">
                <a:solidFill>
                  <a:schemeClr val="tx1"/>
                </a:solidFill>
                <a:latin typeface="Garamond" pitchFamily="18" charset="0"/>
              </a:rPr>
              <a:t>Health</a:t>
            </a:r>
            <a:r>
              <a:rPr lang="tr-TR" sz="900" b="0" dirty="0">
                <a:solidFill>
                  <a:schemeClr val="tx1"/>
                </a:solidFill>
                <a:latin typeface="Garamond" pitchFamily="18" charset="0"/>
              </a:rPr>
              <a:t>: </a:t>
            </a:r>
            <a:r>
              <a:rPr lang="tr-TR" sz="900" b="0" dirty="0" err="1">
                <a:solidFill>
                  <a:schemeClr val="tx1"/>
                </a:solidFill>
                <a:latin typeface="Garamond" pitchFamily="18" charset="0"/>
              </a:rPr>
              <a:t>Investing</a:t>
            </a:r>
            <a:r>
              <a:rPr lang="tr-TR" sz="900" b="0" dirty="0">
                <a:solidFill>
                  <a:schemeClr val="tx1"/>
                </a:solidFill>
                <a:latin typeface="Garamond" pitchFamily="18" charset="0"/>
              </a:rPr>
              <a:t> in </a:t>
            </a:r>
            <a:r>
              <a:rPr lang="tr-TR" sz="900" b="0" dirty="0" err="1">
                <a:solidFill>
                  <a:schemeClr val="tx1"/>
                </a:solidFill>
                <a:latin typeface="Garamond" pitchFamily="18" charset="0"/>
              </a:rPr>
              <a:t>Health</a:t>
            </a:r>
            <a:r>
              <a:rPr lang="tr-TR" sz="900" b="0" dirty="0">
                <a:solidFill>
                  <a:schemeClr val="tx1"/>
                </a:solidFill>
                <a:latin typeface="Garamond" pitchFamily="18" charset="0"/>
              </a:rPr>
              <a:t> </a:t>
            </a:r>
            <a:r>
              <a:rPr lang="tr-TR" sz="900" b="0" dirty="0" err="1">
                <a:solidFill>
                  <a:schemeClr val="tx1"/>
                </a:solidFill>
                <a:latin typeface="Garamond" pitchFamily="18" charset="0"/>
              </a:rPr>
              <a:t>for</a:t>
            </a:r>
            <a:r>
              <a:rPr lang="tr-TR" sz="900" b="0" dirty="0">
                <a:solidFill>
                  <a:schemeClr val="tx1"/>
                </a:solidFill>
                <a:latin typeface="Garamond" pitchFamily="18" charset="0"/>
              </a:rPr>
              <a:t> </a:t>
            </a:r>
            <a:r>
              <a:rPr lang="tr-TR" sz="900" b="0" dirty="0" err="1">
                <a:solidFill>
                  <a:schemeClr val="tx1"/>
                </a:solidFill>
                <a:latin typeface="Garamond" pitchFamily="18" charset="0"/>
              </a:rPr>
              <a:t>Economic</a:t>
            </a:r>
            <a:r>
              <a:rPr lang="tr-TR" sz="900" b="0" dirty="0">
                <a:solidFill>
                  <a:schemeClr val="tx1"/>
                </a:solidFill>
                <a:latin typeface="Garamond" pitchFamily="18" charset="0"/>
              </a:rPr>
              <a:t> </a:t>
            </a:r>
            <a:r>
              <a:rPr lang="tr-TR" sz="900" b="0" dirty="0" err="1">
                <a:solidFill>
                  <a:schemeClr val="tx1"/>
                </a:solidFill>
                <a:latin typeface="Garamond" pitchFamily="18" charset="0"/>
              </a:rPr>
              <a:t>Development</a:t>
            </a:r>
            <a:r>
              <a:rPr lang="tr-TR" sz="900" b="0" dirty="0">
                <a:solidFill>
                  <a:schemeClr val="tx1"/>
                </a:solidFill>
                <a:latin typeface="Garamond" pitchFamily="18" charset="0"/>
              </a:rPr>
              <a:t>, </a:t>
            </a:r>
            <a:r>
              <a:rPr lang="tr-TR" sz="900" b="0" dirty="0" err="1">
                <a:solidFill>
                  <a:schemeClr val="tx1"/>
                </a:solidFill>
                <a:latin typeface="Garamond" pitchFamily="18" charset="0"/>
              </a:rPr>
              <a:t>Report</a:t>
            </a:r>
            <a:r>
              <a:rPr lang="tr-TR" sz="900" b="0" dirty="0">
                <a:solidFill>
                  <a:schemeClr val="tx1"/>
                </a:solidFill>
                <a:latin typeface="Garamond" pitchFamily="18" charset="0"/>
              </a:rPr>
              <a:t> of </a:t>
            </a:r>
            <a:r>
              <a:rPr lang="tr-TR" sz="900" b="0" dirty="0" err="1">
                <a:solidFill>
                  <a:schemeClr val="tx1"/>
                </a:solidFill>
                <a:latin typeface="Garamond" pitchFamily="18" charset="0"/>
              </a:rPr>
              <a:t>the</a:t>
            </a:r>
            <a:r>
              <a:rPr lang="tr-TR" sz="900" b="0" dirty="0">
                <a:solidFill>
                  <a:schemeClr val="tx1"/>
                </a:solidFill>
                <a:latin typeface="Garamond" pitchFamily="18" charset="0"/>
              </a:rPr>
              <a:t> </a:t>
            </a:r>
            <a:r>
              <a:rPr lang="tr-TR" sz="900" b="0" dirty="0" err="1">
                <a:solidFill>
                  <a:schemeClr val="tx1"/>
                </a:solidFill>
                <a:latin typeface="Garamond" pitchFamily="18" charset="0"/>
              </a:rPr>
              <a:t>Commission</a:t>
            </a:r>
            <a:r>
              <a:rPr lang="tr-TR" sz="900" b="0" dirty="0">
                <a:solidFill>
                  <a:schemeClr val="tx1"/>
                </a:solidFill>
                <a:latin typeface="Garamond" pitchFamily="18" charset="0"/>
              </a:rPr>
              <a:t> On </a:t>
            </a:r>
            <a:r>
              <a:rPr lang="tr-TR" sz="900" b="0" dirty="0" err="1">
                <a:solidFill>
                  <a:schemeClr val="tx1"/>
                </a:solidFill>
                <a:latin typeface="Garamond" pitchFamily="18" charset="0"/>
              </a:rPr>
              <a:t>Macroeconomics</a:t>
            </a:r>
            <a:r>
              <a:rPr lang="tr-TR" sz="900" b="0" dirty="0">
                <a:solidFill>
                  <a:schemeClr val="tx1"/>
                </a:solidFill>
                <a:latin typeface="Garamond" pitchFamily="18" charset="0"/>
              </a:rPr>
              <a:t> </a:t>
            </a:r>
            <a:r>
              <a:rPr lang="tr-TR" sz="900" b="0" dirty="0" err="1">
                <a:solidFill>
                  <a:schemeClr val="tx1"/>
                </a:solidFill>
                <a:latin typeface="Garamond" pitchFamily="18" charset="0"/>
              </a:rPr>
              <a:t>and</a:t>
            </a:r>
            <a:r>
              <a:rPr lang="tr-TR" sz="900" b="0" dirty="0">
                <a:solidFill>
                  <a:schemeClr val="tx1"/>
                </a:solidFill>
                <a:latin typeface="Garamond" pitchFamily="18" charset="0"/>
              </a:rPr>
              <a:t> </a:t>
            </a:r>
            <a:r>
              <a:rPr lang="tr-TR" sz="900" b="0" dirty="0" err="1">
                <a:solidFill>
                  <a:schemeClr val="tx1"/>
                </a:solidFill>
                <a:latin typeface="Garamond" pitchFamily="18" charset="0"/>
              </a:rPr>
              <a:t>Health</a:t>
            </a:r>
            <a:r>
              <a:rPr lang="tr-TR" sz="900" b="0" dirty="0">
                <a:solidFill>
                  <a:schemeClr val="tx1"/>
                </a:solidFill>
                <a:latin typeface="Garamond" pitchFamily="18" charset="0"/>
              </a:rPr>
              <a:t>, 2001</a:t>
            </a:r>
            <a:r>
              <a:rPr lang="tr-TR" sz="900" b="0" i="0" dirty="0">
                <a:solidFill>
                  <a:schemeClr val="tx1"/>
                </a:solidFill>
                <a:latin typeface="Garamond" pitchFamily="18" charset="0"/>
              </a:rPr>
              <a:t> </a:t>
            </a: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9CB10B80-269F-4CB4-9DE2-AB51F5FABB50}" type="slidenum">
              <a:rPr lang="tr-TR"/>
              <a:pPr/>
              <a:t>4</a:t>
            </a:fld>
            <a:endParaRPr lang="tr-TR"/>
          </a:p>
        </p:txBody>
      </p:sp>
      <p:sp>
        <p:nvSpPr>
          <p:cNvPr id="7170" name="Rectangle 2"/>
          <p:cNvSpPr>
            <a:spLocks noGrp="1" noChangeArrowheads="1"/>
          </p:cNvSpPr>
          <p:nvPr>
            <p:ph type="title"/>
          </p:nvPr>
        </p:nvSpPr>
        <p:spPr/>
        <p:txBody>
          <a:bodyPr/>
          <a:lstStyle/>
          <a:p>
            <a:pPr algn="ctr"/>
            <a:r>
              <a:rPr lang="tr-TR" sz="2800" b="1" dirty="0" smtClean="0">
                <a:solidFill>
                  <a:schemeClr val="tx2"/>
                </a:solidFill>
                <a:effectLst>
                  <a:outerShdw blurRad="38100" dist="38100" dir="2700000" algn="tl">
                    <a:srgbClr val="000000"/>
                  </a:outerShdw>
                </a:effectLst>
              </a:rPr>
              <a:t>SAĞLIK  İŞLETMECİLİĞİNE GENEL BAKIŞ</a:t>
            </a:r>
            <a:endParaRPr lang="tr-TR" sz="2800" b="1" dirty="0">
              <a:solidFill>
                <a:schemeClr val="tx2"/>
              </a:solidFill>
              <a:effectLst>
                <a:outerShdw blurRad="38100" dist="38100" dir="2700000" algn="tl">
                  <a:srgbClr val="000000"/>
                </a:outerShdw>
              </a:effectLst>
            </a:endParaRPr>
          </a:p>
        </p:txBody>
      </p:sp>
      <p:sp>
        <p:nvSpPr>
          <p:cNvPr id="7171" name="Rectangle 3"/>
          <p:cNvSpPr>
            <a:spLocks noGrp="1" noChangeArrowheads="1"/>
          </p:cNvSpPr>
          <p:nvPr>
            <p:ph type="body" idx="1"/>
          </p:nvPr>
        </p:nvSpPr>
        <p:spPr>
          <a:xfrm>
            <a:off x="642910" y="1928802"/>
            <a:ext cx="7772400" cy="4114800"/>
          </a:xfrm>
        </p:spPr>
        <p:txBody>
          <a:bodyPr/>
          <a:lstStyle/>
          <a:p>
            <a:pPr algn="ctr"/>
            <a:r>
              <a:rPr lang="tr-TR" sz="2000" b="0" dirty="0" smtClean="0"/>
              <a:t>1980 ‘</a:t>
            </a:r>
            <a:r>
              <a:rPr lang="tr-TR" sz="2000" b="0" dirty="0" err="1" smtClean="0"/>
              <a:t>li</a:t>
            </a:r>
            <a:r>
              <a:rPr lang="tr-TR" sz="2000" b="0" dirty="0" smtClean="0"/>
              <a:t> yılların başında başlayan Özel Sağlık İşletmeciliği ;</a:t>
            </a:r>
          </a:p>
          <a:p>
            <a:pPr algn="ctr"/>
            <a:endParaRPr lang="tr-TR" sz="2000" b="0" dirty="0" smtClean="0"/>
          </a:p>
          <a:p>
            <a:pPr>
              <a:buFont typeface="Wingdings" pitchFamily="2" charset="2"/>
              <a:buChar char="ü"/>
            </a:pPr>
            <a:r>
              <a:rPr lang="tr-TR" sz="2400" b="0" u="sng" dirty="0" smtClean="0"/>
              <a:t>Muayenehaneler</a:t>
            </a:r>
          </a:p>
          <a:p>
            <a:pPr>
              <a:buFont typeface="Wingdings" pitchFamily="2" charset="2"/>
              <a:buChar char="ü"/>
            </a:pPr>
            <a:r>
              <a:rPr lang="tr-TR" sz="2400" b="0" u="sng" dirty="0" smtClean="0"/>
              <a:t>Poliklinikler</a:t>
            </a:r>
          </a:p>
          <a:p>
            <a:pPr>
              <a:buFont typeface="Wingdings" pitchFamily="2" charset="2"/>
              <a:buChar char="ü"/>
            </a:pPr>
            <a:r>
              <a:rPr lang="tr-TR" sz="2400" b="0" u="sng" dirty="0" smtClean="0"/>
              <a:t>Teşhis merkezleri (</a:t>
            </a:r>
            <a:r>
              <a:rPr lang="tr-TR" sz="2400" b="0" u="sng" dirty="0" err="1" smtClean="0"/>
              <a:t>Laboratuvar</a:t>
            </a:r>
            <a:r>
              <a:rPr lang="tr-TR" sz="2400" b="0" u="sng" dirty="0" smtClean="0"/>
              <a:t>  ve Görüntüleme Merkezleri )</a:t>
            </a:r>
          </a:p>
          <a:p>
            <a:pPr>
              <a:buFont typeface="Wingdings" pitchFamily="2" charset="2"/>
              <a:buChar char="ü"/>
            </a:pPr>
            <a:r>
              <a:rPr lang="tr-TR" sz="2400" b="0" u="sng" dirty="0" smtClean="0"/>
              <a:t>Tıp Merkezleri</a:t>
            </a:r>
          </a:p>
          <a:p>
            <a:pPr>
              <a:buFont typeface="Wingdings" pitchFamily="2" charset="2"/>
              <a:buChar char="ü"/>
            </a:pPr>
            <a:r>
              <a:rPr lang="tr-TR" sz="2400" b="0" u="sng" dirty="0" smtClean="0"/>
              <a:t>50 yatak altı  küçük hastaneler</a:t>
            </a:r>
          </a:p>
          <a:p>
            <a:pPr>
              <a:buFont typeface="Wingdings" pitchFamily="2" charset="2"/>
              <a:buChar char="ü"/>
            </a:pPr>
            <a:r>
              <a:rPr lang="tr-TR" sz="2400" b="0" u="sng" dirty="0" smtClean="0"/>
              <a:t>100 yataklı hastaneler</a:t>
            </a:r>
          </a:p>
          <a:p>
            <a:pPr>
              <a:buFont typeface="Wingdings" pitchFamily="2" charset="2"/>
              <a:buChar char="ü"/>
            </a:pPr>
            <a:r>
              <a:rPr lang="tr-TR" sz="2400" b="0" u="sng" dirty="0" smtClean="0"/>
              <a:t>Hastane zincirleri</a:t>
            </a:r>
          </a:p>
          <a:p>
            <a:pPr>
              <a:buFont typeface="Wingdings" pitchFamily="2" charset="2"/>
              <a:buChar char="ü"/>
            </a:pPr>
            <a:r>
              <a:rPr lang="tr-TR" sz="2400" b="0" u="sng" dirty="0" smtClean="0"/>
              <a:t>Hastane Kompleksleri</a:t>
            </a:r>
            <a:endParaRPr lang="tr-TR" sz="2400" dirty="0"/>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2AB3BCB4-E6EA-4C44-96B6-109BE802163D}" type="slidenum">
              <a:rPr lang="tr-TR"/>
              <a:pPr/>
              <a:t>5</a:t>
            </a:fld>
            <a:endParaRPr lang="tr-TR"/>
          </a:p>
        </p:txBody>
      </p:sp>
      <p:sp>
        <p:nvSpPr>
          <p:cNvPr id="9218" name="Rectangle 2"/>
          <p:cNvSpPr>
            <a:spLocks noGrp="1" noChangeArrowheads="1"/>
          </p:cNvSpPr>
          <p:nvPr>
            <p:ph type="title"/>
          </p:nvPr>
        </p:nvSpPr>
        <p:spPr>
          <a:xfrm>
            <a:off x="642910" y="357166"/>
            <a:ext cx="7772400" cy="1143000"/>
          </a:xfrm>
        </p:spPr>
        <p:txBody>
          <a:bodyPr/>
          <a:lstStyle/>
          <a:p>
            <a:pPr algn="ctr"/>
            <a:r>
              <a:rPr lang="tr-TR" sz="2800" b="1" dirty="0" smtClean="0"/>
              <a:t>Özel Sağlık Kurumları İşletmeciliği</a:t>
            </a:r>
            <a:endParaRPr lang="tr-TR" sz="2800" b="1" dirty="0"/>
          </a:p>
        </p:txBody>
      </p:sp>
      <p:sp>
        <p:nvSpPr>
          <p:cNvPr id="9219" name="Rectangle 3"/>
          <p:cNvSpPr>
            <a:spLocks noGrp="1" noChangeArrowheads="1"/>
          </p:cNvSpPr>
          <p:nvPr>
            <p:ph type="body" idx="1"/>
          </p:nvPr>
        </p:nvSpPr>
        <p:spPr/>
        <p:txBody>
          <a:bodyPr/>
          <a:lstStyle/>
          <a:p>
            <a:r>
              <a:rPr lang="tr-TR" sz="2400" dirty="0" smtClean="0"/>
              <a:t>Kar amaçlı Kuruluşlardır</a:t>
            </a:r>
            <a:endParaRPr lang="tr-TR" sz="2400" dirty="0"/>
          </a:p>
          <a:p>
            <a:r>
              <a:rPr lang="tr-TR" sz="2400" dirty="0" smtClean="0"/>
              <a:t>Etkin ve uzman insan Kaynaklarına ihtiyacı vardır</a:t>
            </a:r>
            <a:endParaRPr lang="tr-TR" sz="2400" dirty="0"/>
          </a:p>
          <a:p>
            <a:r>
              <a:rPr lang="tr-TR" sz="2400" dirty="0" err="1" smtClean="0"/>
              <a:t>Multidsipliner</a:t>
            </a:r>
            <a:r>
              <a:rPr lang="tr-TR" sz="2400" dirty="0" smtClean="0"/>
              <a:t> ve </a:t>
            </a:r>
            <a:r>
              <a:rPr lang="tr-TR" sz="2400" dirty="0" err="1" smtClean="0"/>
              <a:t>matrix</a:t>
            </a:r>
            <a:r>
              <a:rPr lang="tr-TR" sz="2400" dirty="0" smtClean="0"/>
              <a:t> bir iş akışı vardır</a:t>
            </a:r>
            <a:endParaRPr lang="tr-TR" sz="2400" dirty="0"/>
          </a:p>
          <a:p>
            <a:r>
              <a:rPr lang="tr-TR" sz="2400" dirty="0" smtClean="0"/>
              <a:t>Etik ve sosyal değerler önemlidir</a:t>
            </a:r>
            <a:endParaRPr lang="tr-TR" sz="2400" dirty="0"/>
          </a:p>
          <a:p>
            <a:r>
              <a:rPr lang="tr-TR" sz="2400" dirty="0" smtClean="0"/>
              <a:t>Maliyet unsuru çok önemlidir.</a:t>
            </a:r>
            <a:endParaRPr lang="tr-TR" sz="2400" dirty="0"/>
          </a:p>
          <a:p>
            <a:r>
              <a:rPr lang="tr-TR" sz="2400" dirty="0" smtClean="0"/>
              <a:t>Hekimler sistemde lokomotif görevi görür</a:t>
            </a:r>
          </a:p>
          <a:p>
            <a:r>
              <a:rPr lang="tr-TR" sz="2400" dirty="0" smtClean="0"/>
              <a:t>Reklam alanı kısıtlı -dar neredeyse imkansızdır</a:t>
            </a:r>
          </a:p>
          <a:p>
            <a:r>
              <a:rPr lang="tr-TR" sz="2400" dirty="0" smtClean="0"/>
              <a:t>Tüm süreçleri denetlenir, hareket alanı kısıtlıdır.</a:t>
            </a:r>
          </a:p>
          <a:p>
            <a:endParaRPr lang="tr-TR" sz="2400" dirty="0"/>
          </a:p>
        </p:txBody>
      </p:sp>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518227EA-E7D7-4D99-B475-720746C27854}" type="slidenum">
              <a:rPr lang="tr-TR"/>
              <a:pPr/>
              <a:t>6</a:t>
            </a:fld>
            <a:endParaRPr lang="tr-TR"/>
          </a:p>
        </p:txBody>
      </p:sp>
      <p:sp>
        <p:nvSpPr>
          <p:cNvPr id="10242" name="Rectangle 2"/>
          <p:cNvSpPr>
            <a:spLocks noGrp="1" noChangeArrowheads="1"/>
          </p:cNvSpPr>
          <p:nvPr>
            <p:ph type="title"/>
          </p:nvPr>
        </p:nvSpPr>
        <p:spPr/>
        <p:txBody>
          <a:bodyPr/>
          <a:lstStyle/>
          <a:p>
            <a:pPr algn="ctr"/>
            <a:r>
              <a:rPr lang="tr-TR" sz="3200" b="1" dirty="0" smtClean="0"/>
              <a:t>SAĞLIK İŞLETMECİSİ PROFİLİ</a:t>
            </a:r>
            <a:endParaRPr lang="tr-TR" sz="3200" b="1" dirty="0"/>
          </a:p>
        </p:txBody>
      </p:sp>
      <p:sp>
        <p:nvSpPr>
          <p:cNvPr id="10243" name="Rectangle 3"/>
          <p:cNvSpPr>
            <a:spLocks noGrp="1" noChangeArrowheads="1"/>
          </p:cNvSpPr>
          <p:nvPr>
            <p:ph type="body" idx="1"/>
          </p:nvPr>
        </p:nvSpPr>
        <p:spPr/>
        <p:txBody>
          <a:bodyPr/>
          <a:lstStyle/>
          <a:p>
            <a:r>
              <a:rPr lang="tr-TR" dirty="0" smtClean="0"/>
              <a:t>Doktorlar</a:t>
            </a:r>
          </a:p>
          <a:p>
            <a:r>
              <a:rPr lang="tr-TR" dirty="0" smtClean="0"/>
              <a:t>İşletmeciler</a:t>
            </a:r>
          </a:p>
          <a:p>
            <a:r>
              <a:rPr lang="tr-TR" dirty="0" smtClean="0"/>
              <a:t>Doktor + İşletmeci</a:t>
            </a:r>
          </a:p>
          <a:p>
            <a:r>
              <a:rPr lang="tr-TR" dirty="0" smtClean="0"/>
              <a:t>Doktor + İşletmeci + ( Finans, hukuk,   </a:t>
            </a:r>
          </a:p>
          <a:p>
            <a:pPr>
              <a:buNone/>
            </a:pPr>
            <a:r>
              <a:rPr lang="tr-TR" dirty="0"/>
              <a:t> </a:t>
            </a:r>
            <a:r>
              <a:rPr lang="tr-TR" dirty="0" smtClean="0"/>
              <a:t>                                        mimari bilgisi )</a:t>
            </a:r>
          </a:p>
          <a:p>
            <a:r>
              <a:rPr lang="tr-TR" dirty="0" smtClean="0"/>
              <a:t>Mühendisler ( sisteme girmeye başladı )</a:t>
            </a:r>
          </a:p>
          <a:p>
            <a:endParaRPr lang="tr-TR" dirty="0"/>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D6074EDF-A3E6-4A0D-B775-28D64FC10C82}" type="slidenum">
              <a:rPr lang="tr-TR"/>
              <a:pPr/>
              <a:t>7</a:t>
            </a:fld>
            <a:endParaRPr lang="tr-TR"/>
          </a:p>
        </p:txBody>
      </p:sp>
      <p:sp>
        <p:nvSpPr>
          <p:cNvPr id="8195" name="Rectangle 3"/>
          <p:cNvSpPr>
            <a:spLocks noGrp="1" noChangeArrowheads="1"/>
          </p:cNvSpPr>
          <p:nvPr>
            <p:ph type="body" idx="1"/>
          </p:nvPr>
        </p:nvSpPr>
        <p:spPr/>
        <p:txBody>
          <a:bodyPr/>
          <a:lstStyle/>
          <a:p>
            <a:endParaRPr lang="tr-TR" dirty="0"/>
          </a:p>
          <a:p>
            <a:endParaRPr lang="tr-TR" dirty="0"/>
          </a:p>
        </p:txBody>
      </p:sp>
      <p:sp>
        <p:nvSpPr>
          <p:cNvPr id="7" name="6 Başlık"/>
          <p:cNvSpPr>
            <a:spLocks noGrp="1"/>
          </p:cNvSpPr>
          <p:nvPr>
            <p:ph type="title"/>
          </p:nvPr>
        </p:nvSpPr>
        <p:spPr/>
        <p:txBody>
          <a:bodyPr/>
          <a:lstStyle/>
          <a:p>
            <a:endParaRPr lang="tr-TR" dirty="0"/>
          </a:p>
        </p:txBody>
      </p:sp>
      <p:pic>
        <p:nvPicPr>
          <p:cNvPr id="8" name="Picture 1" descr="C:\Users\Murat Kaya\Desktop\ceoların hataları.jpg"/>
          <p:cNvPicPr>
            <a:picLocks noChangeAspect="1" noChangeArrowheads="1"/>
          </p:cNvPicPr>
          <p:nvPr/>
        </p:nvPicPr>
        <p:blipFill>
          <a:blip r:embed="rId2"/>
          <a:srcRect/>
          <a:stretch>
            <a:fillRect/>
          </a:stretch>
        </p:blipFill>
        <p:spPr bwMode="auto">
          <a:xfrm>
            <a:off x="0" y="-18288"/>
            <a:ext cx="9144000" cy="6876288"/>
          </a:xfrm>
          <a:prstGeom prst="rect">
            <a:avLst/>
          </a:prstGeom>
          <a:noFill/>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B7717A69-54B7-4C5B-B2CE-18636188AB88}" type="slidenum">
              <a:rPr lang="tr-TR"/>
              <a:pPr/>
              <a:t>8</a:t>
            </a:fld>
            <a:endParaRPr lang="tr-TR"/>
          </a:p>
        </p:txBody>
      </p:sp>
      <p:sp>
        <p:nvSpPr>
          <p:cNvPr id="11266" name="Rectangle 2"/>
          <p:cNvSpPr>
            <a:spLocks noGrp="1" noChangeArrowheads="1"/>
          </p:cNvSpPr>
          <p:nvPr>
            <p:ph type="title"/>
          </p:nvPr>
        </p:nvSpPr>
        <p:spPr/>
        <p:txBody>
          <a:bodyPr/>
          <a:lstStyle/>
          <a:p>
            <a:pPr algn="ctr">
              <a:lnSpc>
                <a:spcPct val="120000"/>
              </a:lnSpc>
            </a:pPr>
            <a:r>
              <a:rPr lang="tr-TR" sz="3200" b="1" dirty="0" smtClean="0"/>
              <a:t>SAĞLIK TA DEĞİŞİM SÜRECİ </a:t>
            </a:r>
            <a:br>
              <a:rPr lang="tr-TR" sz="3200" b="1" dirty="0" smtClean="0"/>
            </a:br>
            <a:r>
              <a:rPr lang="tr-TR" sz="3200" b="1" dirty="0" smtClean="0"/>
              <a:t>“İYİ YÖNETİŞİM”</a:t>
            </a:r>
            <a:endParaRPr lang="tr-TR" sz="3200" b="1" dirty="0" smtClean="0"/>
          </a:p>
        </p:txBody>
      </p:sp>
      <p:sp>
        <p:nvSpPr>
          <p:cNvPr id="11267" name="Rectangle 3"/>
          <p:cNvSpPr>
            <a:spLocks noGrp="1" noChangeArrowheads="1"/>
          </p:cNvSpPr>
          <p:nvPr>
            <p:ph type="body" idx="1"/>
          </p:nvPr>
        </p:nvSpPr>
        <p:spPr>
          <a:xfrm>
            <a:off x="785786" y="1785926"/>
            <a:ext cx="7786742" cy="4786346"/>
          </a:xfrm>
        </p:spPr>
        <p:txBody>
          <a:bodyPr/>
          <a:lstStyle/>
          <a:p>
            <a:pPr>
              <a:defRPr/>
            </a:pPr>
            <a:r>
              <a:rPr lang="tr-TR" sz="2000" dirty="0"/>
              <a:t>Yönetişim tanımı her geçen yıl gelişerek şekillenmeye devam etmektedir.</a:t>
            </a:r>
          </a:p>
          <a:p>
            <a:pPr>
              <a:defRPr/>
            </a:pPr>
            <a:endParaRPr lang="tr-TR" sz="800" dirty="0"/>
          </a:p>
          <a:p>
            <a:pPr lvl="1">
              <a:defRPr/>
            </a:pPr>
            <a:r>
              <a:rPr lang="en-US" sz="1600" dirty="0"/>
              <a:t>“</a:t>
            </a:r>
            <a:r>
              <a:rPr lang="tr-TR" sz="1600" dirty="0"/>
              <a:t>Yönetişim, kurumlara yatırım yapan şirketlerin yatırımlarını geri döndürme garantisini temin eden uygulamalardır</a:t>
            </a:r>
            <a:r>
              <a:rPr lang="en-US" sz="1600" dirty="0"/>
              <a:t>”, </a:t>
            </a:r>
            <a:r>
              <a:rPr lang="en-US" sz="1600" i="1" dirty="0">
                <a:solidFill>
                  <a:schemeClr val="folHlink"/>
                </a:solidFill>
              </a:rPr>
              <a:t>The Journal of Finance, </a:t>
            </a:r>
            <a:r>
              <a:rPr lang="en-US" sz="1600" i="1" dirty="0" err="1">
                <a:solidFill>
                  <a:schemeClr val="folHlink"/>
                </a:solidFill>
              </a:rPr>
              <a:t>Shleifer</a:t>
            </a:r>
            <a:r>
              <a:rPr lang="en-US" sz="1600" i="1" dirty="0">
                <a:solidFill>
                  <a:schemeClr val="folHlink"/>
                </a:solidFill>
              </a:rPr>
              <a:t> and </a:t>
            </a:r>
            <a:r>
              <a:rPr lang="en-US" sz="1600" i="1" dirty="0" err="1">
                <a:solidFill>
                  <a:schemeClr val="folHlink"/>
                </a:solidFill>
              </a:rPr>
              <a:t>Vishny</a:t>
            </a:r>
            <a:r>
              <a:rPr lang="en-US" sz="1600" i="1" dirty="0">
                <a:solidFill>
                  <a:schemeClr val="folHlink"/>
                </a:solidFill>
              </a:rPr>
              <a:t> [199</a:t>
            </a:r>
            <a:r>
              <a:rPr lang="tr-TR" sz="1600" i="1" dirty="0">
                <a:solidFill>
                  <a:schemeClr val="folHlink"/>
                </a:solidFill>
              </a:rPr>
              <a:t>4</a:t>
            </a:r>
            <a:r>
              <a:rPr lang="en-US" sz="1600" i="1" dirty="0">
                <a:solidFill>
                  <a:schemeClr val="folHlink"/>
                </a:solidFill>
              </a:rPr>
              <a:t>].</a:t>
            </a:r>
            <a:r>
              <a:rPr lang="tr-TR" sz="1600" i="1" dirty="0">
                <a:solidFill>
                  <a:schemeClr val="folHlink"/>
                </a:solidFill>
              </a:rPr>
              <a:t> </a:t>
            </a:r>
          </a:p>
          <a:p>
            <a:pPr lvl="1">
              <a:defRPr/>
            </a:pPr>
            <a:endParaRPr lang="tr-TR" sz="800" i="1" dirty="0">
              <a:solidFill>
                <a:schemeClr val="folHlink"/>
              </a:solidFill>
            </a:endParaRPr>
          </a:p>
          <a:p>
            <a:pPr lvl="1">
              <a:defRPr/>
            </a:pPr>
            <a:r>
              <a:rPr lang="en-US" sz="1600" dirty="0"/>
              <a:t>“…</a:t>
            </a:r>
            <a:r>
              <a:rPr lang="tr-TR" sz="1600" dirty="0"/>
              <a:t>iyi yönetişim hissedarların, çalışanların, müşterilerin ve finansörlerin mutluluğunu ve dolayısı ile ülke ekonomisinin sürdürülebilir büyümesi ile kredibilitesi için gerekli hedeflerin gerçekleştirilmesini sağlar</a:t>
            </a:r>
            <a:r>
              <a:rPr lang="en-US" sz="1600" dirty="0"/>
              <a:t>”</a:t>
            </a:r>
            <a:r>
              <a:rPr lang="tr-TR" sz="1600" dirty="0"/>
              <a:t>,</a:t>
            </a:r>
            <a:r>
              <a:rPr lang="en-US" sz="1600" dirty="0"/>
              <a:t> </a:t>
            </a:r>
            <a:r>
              <a:rPr lang="tr-TR" sz="1600" i="1" dirty="0" err="1">
                <a:solidFill>
                  <a:schemeClr val="folHlink"/>
                </a:solidFill>
              </a:rPr>
              <a:t>Maw</a:t>
            </a:r>
            <a:r>
              <a:rPr lang="tr-TR" sz="1600" i="1" dirty="0">
                <a:solidFill>
                  <a:schemeClr val="folHlink"/>
                </a:solidFill>
              </a:rPr>
              <a:t> on </a:t>
            </a:r>
            <a:r>
              <a:rPr lang="tr-TR" sz="1600" i="1" dirty="0" err="1">
                <a:solidFill>
                  <a:schemeClr val="folHlink"/>
                </a:solidFill>
              </a:rPr>
              <a:t>Corporate</a:t>
            </a:r>
            <a:r>
              <a:rPr lang="tr-TR" sz="1600" i="1" dirty="0">
                <a:solidFill>
                  <a:schemeClr val="folHlink"/>
                </a:solidFill>
              </a:rPr>
              <a:t> </a:t>
            </a:r>
            <a:r>
              <a:rPr lang="tr-TR" sz="1600" i="1" dirty="0" err="1">
                <a:solidFill>
                  <a:schemeClr val="folHlink"/>
                </a:solidFill>
              </a:rPr>
              <a:t>Governance</a:t>
            </a:r>
            <a:r>
              <a:rPr lang="tr-TR" sz="1600" i="1" dirty="0">
                <a:solidFill>
                  <a:schemeClr val="folHlink"/>
                </a:solidFill>
              </a:rPr>
              <a:t>, </a:t>
            </a:r>
            <a:r>
              <a:rPr lang="en-US" sz="1600" i="1" dirty="0">
                <a:solidFill>
                  <a:schemeClr val="folHlink"/>
                </a:solidFill>
              </a:rPr>
              <a:t>Maw et al. [199</a:t>
            </a:r>
            <a:r>
              <a:rPr lang="tr-TR" sz="1600" i="1" dirty="0">
                <a:solidFill>
                  <a:schemeClr val="folHlink"/>
                </a:solidFill>
              </a:rPr>
              <a:t>7</a:t>
            </a:r>
            <a:r>
              <a:rPr lang="en-US" sz="1600" i="1" dirty="0">
                <a:solidFill>
                  <a:schemeClr val="folHlink"/>
                </a:solidFill>
              </a:rPr>
              <a:t>].</a:t>
            </a:r>
            <a:endParaRPr lang="tr-TR" sz="1200" b="1" dirty="0">
              <a:solidFill>
                <a:schemeClr val="folHlink"/>
              </a:solidFill>
            </a:endParaRPr>
          </a:p>
          <a:p>
            <a:pPr lvl="1">
              <a:defRPr/>
            </a:pPr>
            <a:endParaRPr lang="tr-TR" sz="800" dirty="0">
              <a:solidFill>
                <a:schemeClr val="folHlink"/>
              </a:solidFill>
            </a:endParaRPr>
          </a:p>
          <a:p>
            <a:pPr lvl="1">
              <a:defRPr/>
            </a:pPr>
            <a:r>
              <a:rPr lang="en-US" sz="1600" dirty="0"/>
              <a:t>“</a:t>
            </a:r>
            <a:r>
              <a:rPr lang="tr-TR" sz="1600" dirty="0"/>
              <a:t>Yönetişim, bir kurumun beşeri ve mali sermayeyi çekmesine, etkin çalışmasına ve böylece ait olduğu toplumun değerlerine saygı gösterirken uzun dönemde ortaklarına ekonomik değer yaratmasına imkan tanıyan her türlü kanun, yönetmelik, kod ve uygulamaları ifade eder</a:t>
            </a:r>
            <a:r>
              <a:rPr lang="en-US" sz="1600" dirty="0"/>
              <a:t>”</a:t>
            </a:r>
            <a:r>
              <a:rPr lang="tr-TR" sz="1600" dirty="0"/>
              <a:t> </a:t>
            </a:r>
            <a:r>
              <a:rPr lang="en-US" sz="1600" i="1" dirty="0" err="1">
                <a:solidFill>
                  <a:schemeClr val="folHlink"/>
                </a:solidFill>
              </a:rPr>
              <a:t>Wor</a:t>
            </a:r>
            <a:r>
              <a:rPr lang="tr-TR" sz="1600" i="1" dirty="0">
                <a:solidFill>
                  <a:schemeClr val="folHlink"/>
                </a:solidFill>
              </a:rPr>
              <a:t>l</a:t>
            </a:r>
            <a:r>
              <a:rPr lang="en-US" sz="1600" i="1" dirty="0">
                <a:solidFill>
                  <a:schemeClr val="folHlink"/>
                </a:solidFill>
              </a:rPr>
              <a:t>d Bank</a:t>
            </a:r>
            <a:r>
              <a:rPr lang="tr-TR" sz="1600" i="1" dirty="0">
                <a:solidFill>
                  <a:schemeClr val="folHlink"/>
                </a:solidFill>
              </a:rPr>
              <a:t> </a:t>
            </a:r>
            <a:r>
              <a:rPr lang="tr-TR" sz="1600" i="1" dirty="0" err="1">
                <a:solidFill>
                  <a:schemeClr val="folHlink"/>
                </a:solidFill>
              </a:rPr>
              <a:t>Corporate</a:t>
            </a:r>
            <a:r>
              <a:rPr lang="en-US" sz="1600" i="1" dirty="0">
                <a:solidFill>
                  <a:schemeClr val="folHlink"/>
                </a:solidFill>
              </a:rPr>
              <a:t> Governance Manual,</a:t>
            </a:r>
            <a:r>
              <a:rPr lang="tr-TR" sz="1600" i="1" dirty="0">
                <a:solidFill>
                  <a:schemeClr val="folHlink"/>
                </a:solidFill>
              </a:rPr>
              <a:t> </a:t>
            </a:r>
            <a:r>
              <a:rPr lang="en-US" sz="1600" i="1" dirty="0">
                <a:solidFill>
                  <a:schemeClr val="folHlink"/>
                </a:solidFill>
              </a:rPr>
              <a:t>[199</a:t>
            </a:r>
            <a:r>
              <a:rPr lang="tr-TR" sz="1600" i="1" dirty="0">
                <a:solidFill>
                  <a:schemeClr val="folHlink"/>
                </a:solidFill>
              </a:rPr>
              <a:t>9</a:t>
            </a:r>
            <a:r>
              <a:rPr lang="en-US" sz="1600" i="1" dirty="0">
                <a:solidFill>
                  <a:schemeClr val="folHlink"/>
                </a:solidFill>
              </a:rPr>
              <a:t>].</a:t>
            </a:r>
            <a:r>
              <a:rPr lang="en-US" sz="1600" dirty="0"/>
              <a:t> </a:t>
            </a:r>
            <a:endParaRPr lang="tr-TR" sz="1600" dirty="0"/>
          </a:p>
          <a:p>
            <a:pPr lvl="1">
              <a:defRPr/>
            </a:pPr>
            <a:endParaRPr lang="tr-TR" sz="800" dirty="0"/>
          </a:p>
          <a:p>
            <a:pPr lvl="1">
              <a:defRPr/>
            </a:pPr>
            <a:r>
              <a:rPr lang="en-US" sz="1600" dirty="0"/>
              <a:t>”</a:t>
            </a:r>
            <a:r>
              <a:rPr lang="tr-TR" sz="1600" dirty="0"/>
              <a:t>Yönetişim, bir kurumun sürekliğini sağlayan, çoğunluğun istek ve beklentilerine yanıt veren, azınlığın haklarını koruyan ve işletme faaliyetlerinin etkin ve verimli akışını temin eden düzenin kurallarıdır</a:t>
            </a:r>
            <a:r>
              <a:rPr lang="en-US" sz="1600" dirty="0"/>
              <a:t>”</a:t>
            </a:r>
            <a:r>
              <a:rPr lang="tr-TR" sz="1600" dirty="0"/>
              <a:t> </a:t>
            </a:r>
            <a:r>
              <a:rPr lang="tr-TR" sz="1600" i="1" dirty="0">
                <a:solidFill>
                  <a:schemeClr val="folHlink"/>
                </a:solidFill>
              </a:rPr>
              <a:t>http://www.</a:t>
            </a:r>
            <a:r>
              <a:rPr lang="tr-TR" sz="1600" i="1" dirty="0" err="1">
                <a:solidFill>
                  <a:schemeClr val="folHlink"/>
                </a:solidFill>
              </a:rPr>
              <a:t>britannica</a:t>
            </a:r>
            <a:r>
              <a:rPr lang="tr-TR" sz="1600" i="1" dirty="0">
                <a:solidFill>
                  <a:schemeClr val="folHlink"/>
                </a:solidFill>
              </a:rPr>
              <a:t>.com, </a:t>
            </a:r>
            <a:r>
              <a:rPr lang="en-US" sz="1600" i="1" dirty="0">
                <a:solidFill>
                  <a:schemeClr val="folHlink"/>
                </a:solidFill>
              </a:rPr>
              <a:t>[</a:t>
            </a:r>
            <a:r>
              <a:rPr lang="tr-TR" sz="1600" i="1" dirty="0">
                <a:solidFill>
                  <a:schemeClr val="folHlink"/>
                </a:solidFill>
              </a:rPr>
              <a:t>2007</a:t>
            </a:r>
            <a:r>
              <a:rPr lang="en-US" sz="1600" i="1" dirty="0">
                <a:solidFill>
                  <a:schemeClr val="folHlink"/>
                </a:solidFill>
              </a:rPr>
              <a:t>].</a:t>
            </a:r>
            <a:r>
              <a:rPr lang="en-US" sz="1600" dirty="0"/>
              <a:t> </a:t>
            </a:r>
            <a:endParaRPr lang="tr-TR" sz="1600" dirty="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325544" y="6410277"/>
            <a:ext cx="1981057" cy="435812"/>
          </a:xfrm>
        </p:spPr>
        <p:txBody>
          <a:bodyPr/>
          <a:lstStyle/>
          <a:p>
            <a:fld id="{A5DF89C8-F6BF-4DA2-B317-ABD654DF4FC7}" type="slidenum">
              <a:rPr lang="tr-TR" sz="1100"/>
              <a:pPr/>
              <a:t>9</a:t>
            </a:fld>
            <a:endParaRPr lang="tr-TR" sz="1100"/>
          </a:p>
        </p:txBody>
      </p:sp>
      <p:sp>
        <p:nvSpPr>
          <p:cNvPr id="9" name="Oval 85"/>
          <p:cNvSpPr>
            <a:spLocks noChangeArrowheads="1"/>
          </p:cNvSpPr>
          <p:nvPr/>
        </p:nvSpPr>
        <p:spPr bwMode="blackWhite">
          <a:xfrm>
            <a:off x="1062783" y="5488790"/>
            <a:ext cx="2730557" cy="1100123"/>
          </a:xfrm>
          <a:prstGeom prst="ellipse">
            <a:avLst/>
          </a:prstGeom>
          <a:solidFill>
            <a:schemeClr val="hlink"/>
          </a:solidFill>
          <a:ln w="12700">
            <a:solidFill>
              <a:schemeClr val="tx1"/>
            </a:solidFill>
            <a:round/>
            <a:headEnd/>
            <a:tailEnd/>
          </a:ln>
        </p:spPr>
        <p:txBody>
          <a:bodyPr wrap="none" anchor="ctr"/>
          <a:lstStyle/>
          <a:p>
            <a:endParaRPr lang="tr-TR" sz="1100"/>
          </a:p>
        </p:txBody>
      </p:sp>
      <p:sp>
        <p:nvSpPr>
          <p:cNvPr id="10" name="Rectangle 2"/>
          <p:cNvSpPr>
            <a:spLocks noGrp="1" noChangeArrowheads="1"/>
          </p:cNvSpPr>
          <p:nvPr>
            <p:ph type="title"/>
          </p:nvPr>
        </p:nvSpPr>
        <p:spPr>
          <a:xfrm>
            <a:off x="-138218" y="519849"/>
            <a:ext cx="8954378" cy="549305"/>
          </a:xfrm>
        </p:spPr>
        <p:txBody>
          <a:bodyPr/>
          <a:lstStyle/>
          <a:p>
            <a:pPr algn="l">
              <a:defRPr/>
            </a:pPr>
            <a:r>
              <a:rPr lang="tr-TR" sz="2800" b="1" dirty="0" smtClean="0">
                <a:solidFill>
                  <a:srgbClr val="FFFF00"/>
                </a:solidFill>
              </a:rPr>
              <a:t>   Paradigma </a:t>
            </a:r>
            <a:r>
              <a:rPr lang="tr-TR" sz="2800" b="1" dirty="0" smtClean="0">
                <a:solidFill>
                  <a:srgbClr val="FFFF00"/>
                </a:solidFill>
              </a:rPr>
              <a:t>Değişimi Şart</a:t>
            </a:r>
          </a:p>
        </p:txBody>
      </p:sp>
      <p:sp>
        <p:nvSpPr>
          <p:cNvPr id="11" name="Rectangle 3"/>
          <p:cNvSpPr txBox="1">
            <a:spLocks noChangeArrowheads="1"/>
          </p:cNvSpPr>
          <p:nvPr/>
        </p:nvSpPr>
        <p:spPr bwMode="auto">
          <a:xfrm>
            <a:off x="-285784" y="1521541"/>
            <a:ext cx="9076543" cy="504513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kumimoji="0" lang="tr-TR" sz="1600" b="0" i="0" u="none" strike="noStrike" kern="0" cap="none" spc="0" normalizeH="0" baseline="0" noProof="0" dirty="0" smtClean="0">
                <a:ln>
                  <a:noFill/>
                </a:ln>
                <a:solidFill>
                  <a:schemeClr val="tx1"/>
                </a:solidFill>
                <a:effectLst/>
                <a:uLnTx/>
                <a:uFillTx/>
                <a:latin typeface="+mn-lt"/>
                <a:ea typeface="+mn-ea"/>
                <a:cs typeface="+mn-cs"/>
              </a:rPr>
              <a:t>Kurumların iyi yönetişim ilkelerini uygulamaları için ‘paradigma değişimi’ gerekmektedir. </a:t>
            </a:r>
            <a:endParaRPr kumimoji="0" lang="tr-TR" sz="1600" b="0" i="1"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Oval 55"/>
          <p:cNvSpPr>
            <a:spLocks noChangeArrowheads="1"/>
          </p:cNvSpPr>
          <p:nvPr/>
        </p:nvSpPr>
        <p:spPr bwMode="blackWhite">
          <a:xfrm>
            <a:off x="5160688" y="5471341"/>
            <a:ext cx="3045896" cy="1100123"/>
          </a:xfrm>
          <a:prstGeom prst="ellipse">
            <a:avLst/>
          </a:prstGeom>
          <a:solidFill>
            <a:schemeClr val="hlink"/>
          </a:solidFill>
          <a:ln w="12700">
            <a:solidFill>
              <a:schemeClr val="tx1"/>
            </a:solidFill>
            <a:round/>
            <a:headEnd/>
            <a:tailEnd/>
          </a:ln>
        </p:spPr>
        <p:txBody>
          <a:bodyPr wrap="none" anchor="ctr"/>
          <a:lstStyle/>
          <a:p>
            <a:endParaRPr lang="tr-TR" sz="1100"/>
          </a:p>
        </p:txBody>
      </p:sp>
      <p:grpSp>
        <p:nvGrpSpPr>
          <p:cNvPr id="13" name="Group 56"/>
          <p:cNvGrpSpPr>
            <a:grpSpLocks/>
          </p:cNvGrpSpPr>
          <p:nvPr/>
        </p:nvGrpSpPr>
        <p:grpSpPr bwMode="auto">
          <a:xfrm>
            <a:off x="2099014" y="3845987"/>
            <a:ext cx="632287" cy="1234802"/>
            <a:chOff x="4129" y="1680"/>
            <a:chExt cx="445" cy="1411"/>
          </a:xfrm>
        </p:grpSpPr>
        <p:grpSp>
          <p:nvGrpSpPr>
            <p:cNvPr id="14" name="Group 57"/>
            <p:cNvGrpSpPr>
              <a:grpSpLocks/>
            </p:cNvGrpSpPr>
            <p:nvPr/>
          </p:nvGrpSpPr>
          <p:grpSpPr bwMode="auto">
            <a:xfrm>
              <a:off x="4139" y="2984"/>
              <a:ext cx="418" cy="107"/>
              <a:chOff x="3658" y="3560"/>
              <a:chExt cx="418" cy="107"/>
            </a:xfrm>
          </p:grpSpPr>
          <p:sp>
            <p:nvSpPr>
              <p:cNvPr id="28" name="Freeform 58"/>
              <p:cNvSpPr>
                <a:spLocks/>
              </p:cNvSpPr>
              <p:nvPr/>
            </p:nvSpPr>
            <p:spPr bwMode="auto">
              <a:xfrm>
                <a:off x="3658" y="3560"/>
                <a:ext cx="184" cy="107"/>
              </a:xfrm>
              <a:custGeom>
                <a:avLst/>
                <a:gdLst>
                  <a:gd name="T0" fmla="*/ 87 w 184"/>
                  <a:gd name="T1" fmla="*/ 15 h 107"/>
                  <a:gd name="T2" fmla="*/ 65 w 184"/>
                  <a:gd name="T3" fmla="*/ 32 h 107"/>
                  <a:gd name="T4" fmla="*/ 36 w 184"/>
                  <a:gd name="T5" fmla="*/ 53 h 107"/>
                  <a:gd name="T6" fmla="*/ 15 w 184"/>
                  <a:gd name="T7" fmla="*/ 65 h 107"/>
                  <a:gd name="T8" fmla="*/ 2 w 184"/>
                  <a:gd name="T9" fmla="*/ 74 h 107"/>
                  <a:gd name="T10" fmla="*/ 0 w 184"/>
                  <a:gd name="T11" fmla="*/ 93 h 107"/>
                  <a:gd name="T12" fmla="*/ 12 w 184"/>
                  <a:gd name="T13" fmla="*/ 101 h 107"/>
                  <a:gd name="T14" fmla="*/ 38 w 184"/>
                  <a:gd name="T15" fmla="*/ 105 h 107"/>
                  <a:gd name="T16" fmla="*/ 63 w 184"/>
                  <a:gd name="T17" fmla="*/ 107 h 107"/>
                  <a:gd name="T18" fmla="*/ 87 w 184"/>
                  <a:gd name="T19" fmla="*/ 105 h 107"/>
                  <a:gd name="T20" fmla="*/ 105 w 184"/>
                  <a:gd name="T21" fmla="*/ 93 h 107"/>
                  <a:gd name="T22" fmla="*/ 135 w 184"/>
                  <a:gd name="T23" fmla="*/ 80 h 107"/>
                  <a:gd name="T24" fmla="*/ 181 w 184"/>
                  <a:gd name="T25" fmla="*/ 68 h 107"/>
                  <a:gd name="T26" fmla="*/ 184 w 184"/>
                  <a:gd name="T27" fmla="*/ 27 h 107"/>
                  <a:gd name="T28" fmla="*/ 178 w 184"/>
                  <a:gd name="T29" fmla="*/ 0 h 107"/>
                  <a:gd name="T30" fmla="*/ 87 w 184"/>
                  <a:gd name="T31" fmla="*/ 1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07"/>
                  <a:gd name="T50" fmla="*/ 184 w 184"/>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07">
                    <a:moveTo>
                      <a:pt x="87" y="15"/>
                    </a:moveTo>
                    <a:lnTo>
                      <a:pt x="65" y="32"/>
                    </a:lnTo>
                    <a:lnTo>
                      <a:pt x="36" y="53"/>
                    </a:lnTo>
                    <a:lnTo>
                      <a:pt x="15" y="65"/>
                    </a:lnTo>
                    <a:lnTo>
                      <a:pt x="2" y="74"/>
                    </a:lnTo>
                    <a:lnTo>
                      <a:pt x="0" y="93"/>
                    </a:lnTo>
                    <a:lnTo>
                      <a:pt x="12" y="101"/>
                    </a:lnTo>
                    <a:lnTo>
                      <a:pt x="38" y="105"/>
                    </a:lnTo>
                    <a:lnTo>
                      <a:pt x="63" y="107"/>
                    </a:lnTo>
                    <a:lnTo>
                      <a:pt x="87" y="105"/>
                    </a:lnTo>
                    <a:lnTo>
                      <a:pt x="105" y="93"/>
                    </a:lnTo>
                    <a:lnTo>
                      <a:pt x="135" y="80"/>
                    </a:lnTo>
                    <a:lnTo>
                      <a:pt x="181" y="68"/>
                    </a:lnTo>
                    <a:lnTo>
                      <a:pt x="184" y="27"/>
                    </a:lnTo>
                    <a:lnTo>
                      <a:pt x="178" y="0"/>
                    </a:lnTo>
                    <a:lnTo>
                      <a:pt x="87" y="15"/>
                    </a:lnTo>
                    <a:close/>
                  </a:path>
                </a:pathLst>
              </a:custGeom>
              <a:blipFill dpi="0" rotWithShape="0">
                <a:blip r:embed="rId6" cstate="print"/>
                <a:srcRect/>
                <a:tile tx="0" ty="0" sx="100000" sy="100000" flip="none" algn="tl"/>
              </a:blipFill>
              <a:ln w="9525">
                <a:noFill/>
                <a:round/>
                <a:headEnd/>
                <a:tailEnd/>
              </a:ln>
            </p:spPr>
            <p:txBody>
              <a:bodyPr/>
              <a:lstStyle/>
              <a:p>
                <a:endParaRPr lang="tr-TR" sz="1100"/>
              </a:p>
            </p:txBody>
          </p:sp>
          <p:sp>
            <p:nvSpPr>
              <p:cNvPr id="29" name="Freeform 59"/>
              <p:cNvSpPr>
                <a:spLocks/>
              </p:cNvSpPr>
              <p:nvPr/>
            </p:nvSpPr>
            <p:spPr bwMode="auto">
              <a:xfrm>
                <a:off x="3886" y="3568"/>
                <a:ext cx="190" cy="91"/>
              </a:xfrm>
              <a:custGeom>
                <a:avLst/>
                <a:gdLst>
                  <a:gd name="T0" fmla="*/ 4 w 190"/>
                  <a:gd name="T1" fmla="*/ 1 h 91"/>
                  <a:gd name="T2" fmla="*/ 0 w 190"/>
                  <a:gd name="T3" fmla="*/ 36 h 91"/>
                  <a:gd name="T4" fmla="*/ 4 w 190"/>
                  <a:gd name="T5" fmla="*/ 63 h 91"/>
                  <a:gd name="T6" fmla="*/ 48 w 190"/>
                  <a:gd name="T7" fmla="*/ 73 h 91"/>
                  <a:gd name="T8" fmla="*/ 70 w 190"/>
                  <a:gd name="T9" fmla="*/ 73 h 91"/>
                  <a:gd name="T10" fmla="*/ 102 w 190"/>
                  <a:gd name="T11" fmla="*/ 82 h 91"/>
                  <a:gd name="T12" fmla="*/ 139 w 190"/>
                  <a:gd name="T13" fmla="*/ 88 h 91"/>
                  <a:gd name="T14" fmla="*/ 189 w 190"/>
                  <a:gd name="T15" fmla="*/ 91 h 91"/>
                  <a:gd name="T16" fmla="*/ 190 w 190"/>
                  <a:gd name="T17" fmla="*/ 78 h 91"/>
                  <a:gd name="T18" fmla="*/ 190 w 190"/>
                  <a:gd name="T19" fmla="*/ 64 h 91"/>
                  <a:gd name="T20" fmla="*/ 151 w 190"/>
                  <a:gd name="T21" fmla="*/ 43 h 91"/>
                  <a:gd name="T22" fmla="*/ 108 w 190"/>
                  <a:gd name="T23" fmla="*/ 19 h 91"/>
                  <a:gd name="T24" fmla="*/ 82 w 190"/>
                  <a:gd name="T25" fmla="*/ 0 h 91"/>
                  <a:gd name="T26" fmla="*/ 4 w 190"/>
                  <a:gd name="T27" fmla="*/ 1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91"/>
                  <a:gd name="T44" fmla="*/ 190 w 190"/>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91">
                    <a:moveTo>
                      <a:pt x="4" y="1"/>
                    </a:moveTo>
                    <a:lnTo>
                      <a:pt x="0" y="36"/>
                    </a:lnTo>
                    <a:lnTo>
                      <a:pt x="4" y="63"/>
                    </a:lnTo>
                    <a:lnTo>
                      <a:pt x="48" y="73"/>
                    </a:lnTo>
                    <a:lnTo>
                      <a:pt x="70" y="73"/>
                    </a:lnTo>
                    <a:lnTo>
                      <a:pt x="102" y="82"/>
                    </a:lnTo>
                    <a:lnTo>
                      <a:pt x="139" y="88"/>
                    </a:lnTo>
                    <a:lnTo>
                      <a:pt x="189" y="91"/>
                    </a:lnTo>
                    <a:lnTo>
                      <a:pt x="190" y="78"/>
                    </a:lnTo>
                    <a:lnTo>
                      <a:pt x="190" y="64"/>
                    </a:lnTo>
                    <a:lnTo>
                      <a:pt x="151" y="43"/>
                    </a:lnTo>
                    <a:lnTo>
                      <a:pt x="108" y="19"/>
                    </a:lnTo>
                    <a:lnTo>
                      <a:pt x="82" y="0"/>
                    </a:lnTo>
                    <a:lnTo>
                      <a:pt x="4" y="1"/>
                    </a:lnTo>
                    <a:close/>
                  </a:path>
                </a:pathLst>
              </a:custGeom>
              <a:blipFill dpi="0" rotWithShape="0">
                <a:blip r:embed="rId6" cstate="print"/>
                <a:srcRect/>
                <a:tile tx="0" ty="0" sx="100000" sy="100000" flip="none" algn="tl"/>
              </a:blipFill>
              <a:ln w="9525">
                <a:noFill/>
                <a:round/>
                <a:headEnd/>
                <a:tailEnd/>
              </a:ln>
            </p:spPr>
            <p:txBody>
              <a:bodyPr/>
              <a:lstStyle/>
              <a:p>
                <a:endParaRPr lang="tr-TR" sz="1100"/>
              </a:p>
            </p:txBody>
          </p:sp>
        </p:grpSp>
        <p:grpSp>
          <p:nvGrpSpPr>
            <p:cNvPr id="15" name="Group 60"/>
            <p:cNvGrpSpPr>
              <a:grpSpLocks/>
            </p:cNvGrpSpPr>
            <p:nvPr/>
          </p:nvGrpSpPr>
          <p:grpSpPr bwMode="auto">
            <a:xfrm>
              <a:off x="4129" y="1680"/>
              <a:ext cx="445" cy="1342"/>
              <a:chOff x="4129" y="1680"/>
              <a:chExt cx="445" cy="1342"/>
            </a:xfrm>
          </p:grpSpPr>
          <p:grpSp>
            <p:nvGrpSpPr>
              <p:cNvPr id="16" name="Group 61"/>
              <p:cNvGrpSpPr>
                <a:grpSpLocks/>
              </p:cNvGrpSpPr>
              <p:nvPr/>
            </p:nvGrpSpPr>
            <p:grpSpPr bwMode="auto">
              <a:xfrm>
                <a:off x="4129" y="1885"/>
                <a:ext cx="445" cy="398"/>
                <a:chOff x="3648" y="2461"/>
                <a:chExt cx="445" cy="398"/>
              </a:xfrm>
            </p:grpSpPr>
            <p:sp>
              <p:nvSpPr>
                <p:cNvPr id="21" name="Freeform 62"/>
                <p:cNvSpPr>
                  <a:spLocks/>
                </p:cNvSpPr>
                <p:nvPr/>
              </p:nvSpPr>
              <p:spPr bwMode="auto">
                <a:xfrm>
                  <a:off x="3648" y="2461"/>
                  <a:ext cx="445" cy="398"/>
                </a:xfrm>
                <a:custGeom>
                  <a:avLst/>
                  <a:gdLst>
                    <a:gd name="T0" fmla="*/ 169 w 445"/>
                    <a:gd name="T1" fmla="*/ 0 h 398"/>
                    <a:gd name="T2" fmla="*/ 116 w 445"/>
                    <a:gd name="T3" fmla="*/ 33 h 398"/>
                    <a:gd name="T4" fmla="*/ 61 w 445"/>
                    <a:gd name="T5" fmla="*/ 60 h 398"/>
                    <a:gd name="T6" fmla="*/ 28 w 445"/>
                    <a:gd name="T7" fmla="*/ 174 h 398"/>
                    <a:gd name="T8" fmla="*/ 1 w 445"/>
                    <a:gd name="T9" fmla="*/ 262 h 398"/>
                    <a:gd name="T10" fmla="*/ 0 w 445"/>
                    <a:gd name="T11" fmla="*/ 280 h 398"/>
                    <a:gd name="T12" fmla="*/ 24 w 445"/>
                    <a:gd name="T13" fmla="*/ 323 h 398"/>
                    <a:gd name="T14" fmla="*/ 40 w 445"/>
                    <a:gd name="T15" fmla="*/ 338 h 398"/>
                    <a:gd name="T16" fmla="*/ 54 w 445"/>
                    <a:gd name="T17" fmla="*/ 341 h 398"/>
                    <a:gd name="T18" fmla="*/ 55 w 445"/>
                    <a:gd name="T19" fmla="*/ 353 h 398"/>
                    <a:gd name="T20" fmla="*/ 81 w 445"/>
                    <a:gd name="T21" fmla="*/ 335 h 398"/>
                    <a:gd name="T22" fmla="*/ 84 w 445"/>
                    <a:gd name="T23" fmla="*/ 382 h 398"/>
                    <a:gd name="T24" fmla="*/ 99 w 445"/>
                    <a:gd name="T25" fmla="*/ 398 h 398"/>
                    <a:gd name="T26" fmla="*/ 359 w 445"/>
                    <a:gd name="T27" fmla="*/ 398 h 398"/>
                    <a:gd name="T28" fmla="*/ 382 w 445"/>
                    <a:gd name="T29" fmla="*/ 376 h 398"/>
                    <a:gd name="T30" fmla="*/ 377 w 445"/>
                    <a:gd name="T31" fmla="*/ 335 h 398"/>
                    <a:gd name="T32" fmla="*/ 406 w 445"/>
                    <a:gd name="T33" fmla="*/ 361 h 398"/>
                    <a:gd name="T34" fmla="*/ 445 w 445"/>
                    <a:gd name="T35" fmla="*/ 286 h 398"/>
                    <a:gd name="T36" fmla="*/ 365 w 445"/>
                    <a:gd name="T37" fmla="*/ 52 h 398"/>
                    <a:gd name="T38" fmla="*/ 280 w 445"/>
                    <a:gd name="T39" fmla="*/ 22 h 398"/>
                    <a:gd name="T40" fmla="*/ 254 w 445"/>
                    <a:gd name="T41" fmla="*/ 7 h 398"/>
                    <a:gd name="T42" fmla="*/ 214 w 445"/>
                    <a:gd name="T43" fmla="*/ 45 h 398"/>
                    <a:gd name="T44" fmla="*/ 169 w 445"/>
                    <a:gd name="T45" fmla="*/ 0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5"/>
                    <a:gd name="T70" fmla="*/ 0 h 398"/>
                    <a:gd name="T71" fmla="*/ 445 w 445"/>
                    <a:gd name="T72" fmla="*/ 398 h 3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5" h="398">
                      <a:moveTo>
                        <a:pt x="169" y="0"/>
                      </a:moveTo>
                      <a:lnTo>
                        <a:pt x="116" y="33"/>
                      </a:lnTo>
                      <a:lnTo>
                        <a:pt x="61" y="60"/>
                      </a:lnTo>
                      <a:lnTo>
                        <a:pt x="28" y="174"/>
                      </a:lnTo>
                      <a:lnTo>
                        <a:pt x="1" y="262"/>
                      </a:lnTo>
                      <a:lnTo>
                        <a:pt x="0" y="280"/>
                      </a:lnTo>
                      <a:lnTo>
                        <a:pt x="24" y="323"/>
                      </a:lnTo>
                      <a:lnTo>
                        <a:pt x="40" y="338"/>
                      </a:lnTo>
                      <a:lnTo>
                        <a:pt x="54" y="341"/>
                      </a:lnTo>
                      <a:lnTo>
                        <a:pt x="55" y="353"/>
                      </a:lnTo>
                      <a:lnTo>
                        <a:pt x="81" y="335"/>
                      </a:lnTo>
                      <a:lnTo>
                        <a:pt x="84" y="382"/>
                      </a:lnTo>
                      <a:lnTo>
                        <a:pt x="99" y="398"/>
                      </a:lnTo>
                      <a:lnTo>
                        <a:pt x="359" y="398"/>
                      </a:lnTo>
                      <a:lnTo>
                        <a:pt x="382" y="376"/>
                      </a:lnTo>
                      <a:lnTo>
                        <a:pt x="377" y="335"/>
                      </a:lnTo>
                      <a:lnTo>
                        <a:pt x="406" y="361"/>
                      </a:lnTo>
                      <a:lnTo>
                        <a:pt x="445" y="286"/>
                      </a:lnTo>
                      <a:lnTo>
                        <a:pt x="365" y="52"/>
                      </a:lnTo>
                      <a:lnTo>
                        <a:pt x="280" y="22"/>
                      </a:lnTo>
                      <a:lnTo>
                        <a:pt x="254" y="7"/>
                      </a:lnTo>
                      <a:lnTo>
                        <a:pt x="214" y="45"/>
                      </a:lnTo>
                      <a:lnTo>
                        <a:pt x="169" y="0"/>
                      </a:lnTo>
                      <a:close/>
                    </a:path>
                  </a:pathLst>
                </a:custGeom>
                <a:blipFill dpi="0" rotWithShape="0">
                  <a:blip r:embed="rId7" cstate="print"/>
                  <a:srcRect/>
                  <a:tile tx="0" ty="0" sx="100000" sy="100000" flip="none" algn="tl"/>
                </a:blipFill>
                <a:ln w="9525">
                  <a:noFill/>
                  <a:round/>
                  <a:headEnd/>
                  <a:tailEnd/>
                </a:ln>
              </p:spPr>
              <p:txBody>
                <a:bodyPr/>
                <a:lstStyle/>
                <a:p>
                  <a:endParaRPr lang="tr-TR" sz="1100"/>
                </a:p>
              </p:txBody>
            </p:sp>
            <p:grpSp>
              <p:nvGrpSpPr>
                <p:cNvPr id="22" name="Group 63"/>
                <p:cNvGrpSpPr>
                  <a:grpSpLocks/>
                </p:cNvGrpSpPr>
                <p:nvPr/>
              </p:nvGrpSpPr>
              <p:grpSpPr bwMode="auto">
                <a:xfrm>
                  <a:off x="3735" y="2502"/>
                  <a:ext cx="310" cy="356"/>
                  <a:chOff x="3735" y="2502"/>
                  <a:chExt cx="310" cy="356"/>
                </a:xfrm>
              </p:grpSpPr>
              <p:sp>
                <p:nvSpPr>
                  <p:cNvPr id="23" name="Freeform 64"/>
                  <p:cNvSpPr>
                    <a:spLocks/>
                  </p:cNvSpPr>
                  <p:nvPr/>
                </p:nvSpPr>
                <p:spPr bwMode="auto">
                  <a:xfrm>
                    <a:off x="3833" y="2502"/>
                    <a:ext cx="65" cy="356"/>
                  </a:xfrm>
                  <a:custGeom>
                    <a:avLst/>
                    <a:gdLst>
                      <a:gd name="T0" fmla="*/ 18 w 65"/>
                      <a:gd name="T1" fmla="*/ 0 h 356"/>
                      <a:gd name="T2" fmla="*/ 6 w 65"/>
                      <a:gd name="T3" fmla="*/ 24 h 356"/>
                      <a:gd name="T4" fmla="*/ 18 w 65"/>
                      <a:gd name="T5" fmla="*/ 36 h 356"/>
                      <a:gd name="T6" fmla="*/ 0 w 65"/>
                      <a:gd name="T7" fmla="*/ 285 h 356"/>
                      <a:gd name="T8" fmla="*/ 2 w 65"/>
                      <a:gd name="T9" fmla="*/ 329 h 356"/>
                      <a:gd name="T10" fmla="*/ 35 w 65"/>
                      <a:gd name="T11" fmla="*/ 356 h 356"/>
                      <a:gd name="T12" fmla="*/ 65 w 65"/>
                      <a:gd name="T13" fmla="*/ 326 h 356"/>
                      <a:gd name="T14" fmla="*/ 65 w 65"/>
                      <a:gd name="T15" fmla="*/ 275 h 356"/>
                      <a:gd name="T16" fmla="*/ 38 w 65"/>
                      <a:gd name="T17" fmla="*/ 38 h 356"/>
                      <a:gd name="T18" fmla="*/ 50 w 65"/>
                      <a:gd name="T19" fmla="*/ 24 h 356"/>
                      <a:gd name="T20" fmla="*/ 39 w 65"/>
                      <a:gd name="T21" fmla="*/ 1 h 356"/>
                      <a:gd name="T22" fmla="*/ 29 w 65"/>
                      <a:gd name="T23" fmla="*/ 9 h 356"/>
                      <a:gd name="T24" fmla="*/ 18 w 65"/>
                      <a:gd name="T25" fmla="*/ 0 h 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56"/>
                      <a:gd name="T41" fmla="*/ 65 w 65"/>
                      <a:gd name="T42" fmla="*/ 356 h 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56">
                        <a:moveTo>
                          <a:pt x="18" y="0"/>
                        </a:moveTo>
                        <a:lnTo>
                          <a:pt x="6" y="24"/>
                        </a:lnTo>
                        <a:lnTo>
                          <a:pt x="18" y="36"/>
                        </a:lnTo>
                        <a:lnTo>
                          <a:pt x="0" y="285"/>
                        </a:lnTo>
                        <a:lnTo>
                          <a:pt x="2" y="329"/>
                        </a:lnTo>
                        <a:lnTo>
                          <a:pt x="35" y="356"/>
                        </a:lnTo>
                        <a:lnTo>
                          <a:pt x="65" y="326"/>
                        </a:lnTo>
                        <a:lnTo>
                          <a:pt x="65" y="275"/>
                        </a:lnTo>
                        <a:lnTo>
                          <a:pt x="38" y="38"/>
                        </a:lnTo>
                        <a:lnTo>
                          <a:pt x="50" y="24"/>
                        </a:lnTo>
                        <a:lnTo>
                          <a:pt x="39" y="1"/>
                        </a:lnTo>
                        <a:lnTo>
                          <a:pt x="29" y="9"/>
                        </a:lnTo>
                        <a:lnTo>
                          <a:pt x="18" y="0"/>
                        </a:lnTo>
                        <a:close/>
                      </a:path>
                    </a:pathLst>
                  </a:custGeom>
                  <a:blipFill dpi="0" rotWithShape="0">
                    <a:blip r:embed="rId8" cstate="print"/>
                    <a:srcRect/>
                    <a:tile tx="0" ty="0" sx="100000" sy="100000" flip="none" algn="tl"/>
                  </a:blipFill>
                  <a:ln w="9525">
                    <a:noFill/>
                    <a:round/>
                    <a:headEnd/>
                    <a:tailEnd/>
                  </a:ln>
                </p:spPr>
                <p:txBody>
                  <a:bodyPr/>
                  <a:lstStyle/>
                  <a:p>
                    <a:endParaRPr lang="tr-TR" sz="1100"/>
                  </a:p>
                </p:txBody>
              </p:sp>
              <p:grpSp>
                <p:nvGrpSpPr>
                  <p:cNvPr id="24" name="Group 65"/>
                  <p:cNvGrpSpPr>
                    <a:grpSpLocks/>
                  </p:cNvGrpSpPr>
                  <p:nvPr/>
                </p:nvGrpSpPr>
                <p:grpSpPr bwMode="auto">
                  <a:xfrm>
                    <a:off x="3735" y="2653"/>
                    <a:ext cx="310" cy="122"/>
                    <a:chOff x="3735" y="2653"/>
                    <a:chExt cx="310" cy="122"/>
                  </a:xfrm>
                </p:grpSpPr>
                <p:sp>
                  <p:nvSpPr>
                    <p:cNvPr id="25" name="Freeform 66"/>
                    <p:cNvSpPr>
                      <a:spLocks/>
                    </p:cNvSpPr>
                    <p:nvPr/>
                  </p:nvSpPr>
                  <p:spPr bwMode="auto">
                    <a:xfrm>
                      <a:off x="3802" y="2679"/>
                      <a:ext cx="241" cy="77"/>
                    </a:xfrm>
                    <a:custGeom>
                      <a:avLst/>
                      <a:gdLst>
                        <a:gd name="T0" fmla="*/ 21 w 241"/>
                        <a:gd name="T1" fmla="*/ 48 h 77"/>
                        <a:gd name="T2" fmla="*/ 184 w 241"/>
                        <a:gd name="T3" fmla="*/ 0 h 77"/>
                        <a:gd name="T4" fmla="*/ 241 w 241"/>
                        <a:gd name="T5" fmla="*/ 6 h 77"/>
                        <a:gd name="T6" fmla="*/ 40 w 241"/>
                        <a:gd name="T7" fmla="*/ 77 h 77"/>
                        <a:gd name="T8" fmla="*/ 0 w 241"/>
                        <a:gd name="T9" fmla="*/ 56 h 77"/>
                        <a:gd name="T10" fmla="*/ 21 w 241"/>
                        <a:gd name="T11" fmla="*/ 48 h 77"/>
                        <a:gd name="T12" fmla="*/ 0 60000 65536"/>
                        <a:gd name="T13" fmla="*/ 0 60000 65536"/>
                        <a:gd name="T14" fmla="*/ 0 60000 65536"/>
                        <a:gd name="T15" fmla="*/ 0 60000 65536"/>
                        <a:gd name="T16" fmla="*/ 0 60000 65536"/>
                        <a:gd name="T17" fmla="*/ 0 60000 65536"/>
                        <a:gd name="T18" fmla="*/ 0 w 241"/>
                        <a:gd name="T19" fmla="*/ 0 h 77"/>
                        <a:gd name="T20" fmla="*/ 241 w 241"/>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41" h="77">
                          <a:moveTo>
                            <a:pt x="21" y="48"/>
                          </a:moveTo>
                          <a:lnTo>
                            <a:pt x="184" y="0"/>
                          </a:lnTo>
                          <a:lnTo>
                            <a:pt x="241" y="6"/>
                          </a:lnTo>
                          <a:lnTo>
                            <a:pt x="40" y="77"/>
                          </a:lnTo>
                          <a:lnTo>
                            <a:pt x="0" y="56"/>
                          </a:lnTo>
                          <a:lnTo>
                            <a:pt x="21" y="48"/>
                          </a:lnTo>
                          <a:close/>
                        </a:path>
                      </a:pathLst>
                    </a:custGeom>
                    <a:solidFill>
                      <a:srgbClr val="000000"/>
                    </a:solidFill>
                    <a:ln w="9525">
                      <a:noFill/>
                      <a:round/>
                      <a:headEnd/>
                      <a:tailEnd/>
                    </a:ln>
                  </p:spPr>
                  <p:txBody>
                    <a:bodyPr/>
                    <a:lstStyle/>
                    <a:p>
                      <a:endParaRPr lang="tr-TR" sz="1100"/>
                    </a:p>
                  </p:txBody>
                </p:sp>
                <p:sp>
                  <p:nvSpPr>
                    <p:cNvPr id="26" name="Freeform 67"/>
                    <p:cNvSpPr>
                      <a:spLocks/>
                    </p:cNvSpPr>
                    <p:nvPr/>
                  </p:nvSpPr>
                  <p:spPr bwMode="auto">
                    <a:xfrm>
                      <a:off x="3910" y="2682"/>
                      <a:ext cx="135" cy="89"/>
                    </a:xfrm>
                    <a:custGeom>
                      <a:avLst/>
                      <a:gdLst>
                        <a:gd name="T0" fmla="*/ 70 w 135"/>
                        <a:gd name="T1" fmla="*/ 0 h 89"/>
                        <a:gd name="T2" fmla="*/ 16 w 135"/>
                        <a:gd name="T3" fmla="*/ 14 h 89"/>
                        <a:gd name="T4" fmla="*/ 13 w 135"/>
                        <a:gd name="T5" fmla="*/ 32 h 89"/>
                        <a:gd name="T6" fmla="*/ 0 w 135"/>
                        <a:gd name="T7" fmla="*/ 47 h 89"/>
                        <a:gd name="T8" fmla="*/ 22 w 135"/>
                        <a:gd name="T9" fmla="*/ 71 h 89"/>
                        <a:gd name="T10" fmla="*/ 52 w 135"/>
                        <a:gd name="T11" fmla="*/ 86 h 89"/>
                        <a:gd name="T12" fmla="*/ 96 w 135"/>
                        <a:gd name="T13" fmla="*/ 89 h 89"/>
                        <a:gd name="T14" fmla="*/ 135 w 135"/>
                        <a:gd name="T15" fmla="*/ 50 h 89"/>
                        <a:gd name="T16" fmla="*/ 130 w 135"/>
                        <a:gd name="T17" fmla="*/ 3 h 89"/>
                        <a:gd name="T18" fmla="*/ 96 w 135"/>
                        <a:gd name="T19" fmla="*/ 26 h 89"/>
                        <a:gd name="T20" fmla="*/ 70 w 1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89"/>
                        <a:gd name="T35" fmla="*/ 135 w 1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89">
                          <a:moveTo>
                            <a:pt x="70" y="0"/>
                          </a:moveTo>
                          <a:lnTo>
                            <a:pt x="16" y="14"/>
                          </a:lnTo>
                          <a:lnTo>
                            <a:pt x="13" y="32"/>
                          </a:lnTo>
                          <a:lnTo>
                            <a:pt x="0" y="47"/>
                          </a:lnTo>
                          <a:lnTo>
                            <a:pt x="22" y="71"/>
                          </a:lnTo>
                          <a:lnTo>
                            <a:pt x="52" y="86"/>
                          </a:lnTo>
                          <a:lnTo>
                            <a:pt x="96" y="89"/>
                          </a:lnTo>
                          <a:lnTo>
                            <a:pt x="135" y="50"/>
                          </a:lnTo>
                          <a:lnTo>
                            <a:pt x="130" y="3"/>
                          </a:lnTo>
                          <a:lnTo>
                            <a:pt x="96" y="26"/>
                          </a:lnTo>
                          <a:lnTo>
                            <a:pt x="70" y="0"/>
                          </a:lnTo>
                          <a:close/>
                        </a:path>
                      </a:pathLst>
                    </a:custGeom>
                    <a:blipFill dpi="0" rotWithShape="0">
                      <a:blip r:embed="rId9" cstate="print"/>
                      <a:srcRect/>
                      <a:tile tx="0" ty="0" sx="100000" sy="100000" flip="none" algn="tl"/>
                    </a:blipFill>
                    <a:ln w="9525">
                      <a:noFill/>
                      <a:round/>
                      <a:headEnd/>
                      <a:tailEnd/>
                    </a:ln>
                  </p:spPr>
                  <p:txBody>
                    <a:bodyPr/>
                    <a:lstStyle/>
                    <a:p>
                      <a:endParaRPr lang="tr-TR" sz="1100"/>
                    </a:p>
                  </p:txBody>
                </p:sp>
                <p:sp>
                  <p:nvSpPr>
                    <p:cNvPr id="27" name="Freeform 68"/>
                    <p:cNvSpPr>
                      <a:spLocks/>
                    </p:cNvSpPr>
                    <p:nvPr/>
                  </p:nvSpPr>
                  <p:spPr bwMode="auto">
                    <a:xfrm>
                      <a:off x="3735" y="2653"/>
                      <a:ext cx="110" cy="122"/>
                    </a:xfrm>
                    <a:custGeom>
                      <a:avLst/>
                      <a:gdLst>
                        <a:gd name="T0" fmla="*/ 0 w 110"/>
                        <a:gd name="T1" fmla="*/ 76 h 122"/>
                        <a:gd name="T2" fmla="*/ 13 w 110"/>
                        <a:gd name="T3" fmla="*/ 55 h 122"/>
                        <a:gd name="T4" fmla="*/ 25 w 110"/>
                        <a:gd name="T5" fmla="*/ 32 h 122"/>
                        <a:gd name="T6" fmla="*/ 31 w 110"/>
                        <a:gd name="T7" fmla="*/ 10 h 122"/>
                        <a:gd name="T8" fmla="*/ 64 w 110"/>
                        <a:gd name="T9" fmla="*/ 0 h 122"/>
                        <a:gd name="T10" fmla="*/ 89 w 110"/>
                        <a:gd name="T11" fmla="*/ 0 h 122"/>
                        <a:gd name="T12" fmla="*/ 110 w 110"/>
                        <a:gd name="T13" fmla="*/ 62 h 122"/>
                        <a:gd name="T14" fmla="*/ 103 w 110"/>
                        <a:gd name="T15" fmla="*/ 76 h 122"/>
                        <a:gd name="T16" fmla="*/ 89 w 110"/>
                        <a:gd name="T17" fmla="*/ 91 h 122"/>
                        <a:gd name="T18" fmla="*/ 67 w 110"/>
                        <a:gd name="T19" fmla="*/ 98 h 122"/>
                        <a:gd name="T20" fmla="*/ 50 w 110"/>
                        <a:gd name="T21" fmla="*/ 100 h 122"/>
                        <a:gd name="T22" fmla="*/ 43 w 110"/>
                        <a:gd name="T23" fmla="*/ 104 h 122"/>
                        <a:gd name="T24" fmla="*/ 32 w 110"/>
                        <a:gd name="T25" fmla="*/ 116 h 122"/>
                        <a:gd name="T26" fmla="*/ 13 w 110"/>
                        <a:gd name="T27" fmla="*/ 122 h 122"/>
                        <a:gd name="T28" fmla="*/ 4 w 110"/>
                        <a:gd name="T29" fmla="*/ 122 h 122"/>
                        <a:gd name="T30" fmla="*/ 0 w 110"/>
                        <a:gd name="T31" fmla="*/ 76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122"/>
                        <a:gd name="T50" fmla="*/ 110 w 110"/>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122">
                          <a:moveTo>
                            <a:pt x="0" y="76"/>
                          </a:moveTo>
                          <a:lnTo>
                            <a:pt x="13" y="55"/>
                          </a:lnTo>
                          <a:lnTo>
                            <a:pt x="25" y="32"/>
                          </a:lnTo>
                          <a:lnTo>
                            <a:pt x="31" y="10"/>
                          </a:lnTo>
                          <a:lnTo>
                            <a:pt x="64" y="0"/>
                          </a:lnTo>
                          <a:lnTo>
                            <a:pt x="89" y="0"/>
                          </a:lnTo>
                          <a:lnTo>
                            <a:pt x="110" y="62"/>
                          </a:lnTo>
                          <a:lnTo>
                            <a:pt x="103" y="76"/>
                          </a:lnTo>
                          <a:lnTo>
                            <a:pt x="89" y="91"/>
                          </a:lnTo>
                          <a:lnTo>
                            <a:pt x="67" y="98"/>
                          </a:lnTo>
                          <a:lnTo>
                            <a:pt x="50" y="100"/>
                          </a:lnTo>
                          <a:lnTo>
                            <a:pt x="43" y="104"/>
                          </a:lnTo>
                          <a:lnTo>
                            <a:pt x="32" y="116"/>
                          </a:lnTo>
                          <a:lnTo>
                            <a:pt x="13" y="122"/>
                          </a:lnTo>
                          <a:lnTo>
                            <a:pt x="4" y="122"/>
                          </a:lnTo>
                          <a:lnTo>
                            <a:pt x="0" y="76"/>
                          </a:lnTo>
                          <a:close/>
                        </a:path>
                      </a:pathLst>
                    </a:custGeom>
                    <a:blipFill dpi="0" rotWithShape="0">
                      <a:blip r:embed="rId9" cstate="print"/>
                      <a:srcRect/>
                      <a:tile tx="0" ty="0" sx="100000" sy="100000" flip="none" algn="tl"/>
                    </a:blipFill>
                    <a:ln w="9525">
                      <a:noFill/>
                      <a:round/>
                      <a:headEnd/>
                      <a:tailEnd/>
                    </a:ln>
                  </p:spPr>
                  <p:txBody>
                    <a:bodyPr/>
                    <a:lstStyle/>
                    <a:p>
                      <a:endParaRPr lang="tr-TR" sz="1100"/>
                    </a:p>
                  </p:txBody>
                </p:sp>
              </p:grpSp>
            </p:grpSp>
          </p:grpSp>
          <p:grpSp>
            <p:nvGrpSpPr>
              <p:cNvPr id="17" name="Group 69"/>
              <p:cNvGrpSpPr>
                <a:grpSpLocks/>
              </p:cNvGrpSpPr>
              <p:nvPr/>
            </p:nvGrpSpPr>
            <p:grpSpPr bwMode="auto">
              <a:xfrm>
                <a:off x="4269" y="1680"/>
                <a:ext cx="153" cy="255"/>
                <a:chOff x="3788" y="2256"/>
                <a:chExt cx="153" cy="255"/>
              </a:xfrm>
            </p:grpSpPr>
            <p:sp>
              <p:nvSpPr>
                <p:cNvPr id="19" name="Freeform 70"/>
                <p:cNvSpPr>
                  <a:spLocks/>
                </p:cNvSpPr>
                <p:nvPr/>
              </p:nvSpPr>
              <p:spPr bwMode="auto">
                <a:xfrm>
                  <a:off x="3791" y="2270"/>
                  <a:ext cx="142" cy="241"/>
                </a:xfrm>
                <a:custGeom>
                  <a:avLst/>
                  <a:gdLst>
                    <a:gd name="T0" fmla="*/ 0 w 142"/>
                    <a:gd name="T1" fmla="*/ 103 h 241"/>
                    <a:gd name="T2" fmla="*/ 6 w 142"/>
                    <a:gd name="T3" fmla="*/ 123 h 241"/>
                    <a:gd name="T4" fmla="*/ 11 w 142"/>
                    <a:gd name="T5" fmla="*/ 135 h 241"/>
                    <a:gd name="T6" fmla="*/ 16 w 142"/>
                    <a:gd name="T7" fmla="*/ 145 h 241"/>
                    <a:gd name="T8" fmla="*/ 24 w 142"/>
                    <a:gd name="T9" fmla="*/ 144 h 241"/>
                    <a:gd name="T10" fmla="*/ 26 w 142"/>
                    <a:gd name="T11" fmla="*/ 144 h 241"/>
                    <a:gd name="T12" fmla="*/ 26 w 142"/>
                    <a:gd name="T13" fmla="*/ 192 h 241"/>
                    <a:gd name="T14" fmla="*/ 71 w 142"/>
                    <a:gd name="T15" fmla="*/ 241 h 241"/>
                    <a:gd name="T16" fmla="*/ 111 w 142"/>
                    <a:gd name="T17" fmla="*/ 204 h 241"/>
                    <a:gd name="T18" fmla="*/ 113 w 142"/>
                    <a:gd name="T19" fmla="*/ 192 h 241"/>
                    <a:gd name="T20" fmla="*/ 118 w 142"/>
                    <a:gd name="T21" fmla="*/ 182 h 241"/>
                    <a:gd name="T22" fmla="*/ 124 w 142"/>
                    <a:gd name="T23" fmla="*/ 172 h 241"/>
                    <a:gd name="T24" fmla="*/ 129 w 142"/>
                    <a:gd name="T25" fmla="*/ 152 h 241"/>
                    <a:gd name="T26" fmla="*/ 138 w 142"/>
                    <a:gd name="T27" fmla="*/ 131 h 241"/>
                    <a:gd name="T28" fmla="*/ 140 w 142"/>
                    <a:gd name="T29" fmla="*/ 113 h 241"/>
                    <a:gd name="T30" fmla="*/ 141 w 142"/>
                    <a:gd name="T31" fmla="*/ 72 h 241"/>
                    <a:gd name="T32" fmla="*/ 142 w 142"/>
                    <a:gd name="T33" fmla="*/ 55 h 241"/>
                    <a:gd name="T34" fmla="*/ 139 w 142"/>
                    <a:gd name="T35" fmla="*/ 37 h 241"/>
                    <a:gd name="T36" fmla="*/ 130 w 142"/>
                    <a:gd name="T37" fmla="*/ 22 h 241"/>
                    <a:gd name="T38" fmla="*/ 114 w 142"/>
                    <a:gd name="T39" fmla="*/ 9 h 241"/>
                    <a:gd name="T40" fmla="*/ 96 w 142"/>
                    <a:gd name="T41" fmla="*/ 3 h 241"/>
                    <a:gd name="T42" fmla="*/ 76 w 142"/>
                    <a:gd name="T43" fmla="*/ 0 h 241"/>
                    <a:gd name="T44" fmla="*/ 56 w 142"/>
                    <a:gd name="T45" fmla="*/ 2 h 241"/>
                    <a:gd name="T46" fmla="*/ 41 w 142"/>
                    <a:gd name="T47" fmla="*/ 8 h 241"/>
                    <a:gd name="T48" fmla="*/ 27 w 142"/>
                    <a:gd name="T49" fmla="*/ 18 h 241"/>
                    <a:gd name="T50" fmla="*/ 17 w 142"/>
                    <a:gd name="T51" fmla="*/ 29 h 241"/>
                    <a:gd name="T52" fmla="*/ 11 w 142"/>
                    <a:gd name="T53" fmla="*/ 40 h 241"/>
                    <a:gd name="T54" fmla="*/ 5 w 142"/>
                    <a:gd name="T55" fmla="*/ 54 h 241"/>
                    <a:gd name="T56" fmla="*/ 3 w 142"/>
                    <a:gd name="T57" fmla="*/ 67 h 241"/>
                    <a:gd name="T58" fmla="*/ 2 w 142"/>
                    <a:gd name="T59" fmla="*/ 84 h 241"/>
                    <a:gd name="T60" fmla="*/ 4 w 142"/>
                    <a:gd name="T61" fmla="*/ 96 h 241"/>
                    <a:gd name="T62" fmla="*/ 0 w 142"/>
                    <a:gd name="T63" fmla="*/ 10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241"/>
                    <a:gd name="T98" fmla="*/ 142 w 142"/>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241">
                      <a:moveTo>
                        <a:pt x="0" y="103"/>
                      </a:moveTo>
                      <a:lnTo>
                        <a:pt x="6" y="123"/>
                      </a:lnTo>
                      <a:lnTo>
                        <a:pt x="11" y="135"/>
                      </a:lnTo>
                      <a:lnTo>
                        <a:pt x="16" y="145"/>
                      </a:lnTo>
                      <a:lnTo>
                        <a:pt x="24" y="144"/>
                      </a:lnTo>
                      <a:lnTo>
                        <a:pt x="26" y="144"/>
                      </a:lnTo>
                      <a:lnTo>
                        <a:pt x="26" y="192"/>
                      </a:lnTo>
                      <a:lnTo>
                        <a:pt x="71" y="241"/>
                      </a:lnTo>
                      <a:lnTo>
                        <a:pt x="111" y="204"/>
                      </a:lnTo>
                      <a:lnTo>
                        <a:pt x="113" y="192"/>
                      </a:lnTo>
                      <a:lnTo>
                        <a:pt x="118" y="182"/>
                      </a:lnTo>
                      <a:lnTo>
                        <a:pt x="124" y="172"/>
                      </a:lnTo>
                      <a:lnTo>
                        <a:pt x="129" y="152"/>
                      </a:lnTo>
                      <a:lnTo>
                        <a:pt x="138" y="131"/>
                      </a:lnTo>
                      <a:lnTo>
                        <a:pt x="140" y="113"/>
                      </a:lnTo>
                      <a:lnTo>
                        <a:pt x="141" y="72"/>
                      </a:lnTo>
                      <a:lnTo>
                        <a:pt x="142" y="55"/>
                      </a:lnTo>
                      <a:lnTo>
                        <a:pt x="139" y="37"/>
                      </a:lnTo>
                      <a:lnTo>
                        <a:pt x="130" y="22"/>
                      </a:lnTo>
                      <a:lnTo>
                        <a:pt x="114" y="9"/>
                      </a:lnTo>
                      <a:lnTo>
                        <a:pt x="96" y="3"/>
                      </a:lnTo>
                      <a:lnTo>
                        <a:pt x="76" y="0"/>
                      </a:lnTo>
                      <a:lnTo>
                        <a:pt x="56" y="2"/>
                      </a:lnTo>
                      <a:lnTo>
                        <a:pt x="41" y="8"/>
                      </a:lnTo>
                      <a:lnTo>
                        <a:pt x="27" y="18"/>
                      </a:lnTo>
                      <a:lnTo>
                        <a:pt x="17" y="29"/>
                      </a:lnTo>
                      <a:lnTo>
                        <a:pt x="11" y="40"/>
                      </a:lnTo>
                      <a:lnTo>
                        <a:pt x="5" y="54"/>
                      </a:lnTo>
                      <a:lnTo>
                        <a:pt x="3" y="67"/>
                      </a:lnTo>
                      <a:lnTo>
                        <a:pt x="2" y="84"/>
                      </a:lnTo>
                      <a:lnTo>
                        <a:pt x="4" y="96"/>
                      </a:lnTo>
                      <a:lnTo>
                        <a:pt x="0" y="103"/>
                      </a:lnTo>
                      <a:close/>
                    </a:path>
                  </a:pathLst>
                </a:custGeom>
                <a:blipFill dpi="0" rotWithShape="0">
                  <a:blip r:embed="rId10" cstate="print"/>
                  <a:srcRect/>
                  <a:tile tx="0" ty="0" sx="100000" sy="100000" flip="none" algn="tl"/>
                </a:blipFill>
                <a:ln w="9525">
                  <a:noFill/>
                  <a:round/>
                  <a:headEnd/>
                  <a:tailEnd/>
                </a:ln>
              </p:spPr>
              <p:txBody>
                <a:bodyPr/>
                <a:lstStyle/>
                <a:p>
                  <a:endParaRPr lang="tr-TR" sz="1100"/>
                </a:p>
              </p:txBody>
            </p:sp>
            <p:sp>
              <p:nvSpPr>
                <p:cNvPr id="20" name="Freeform 71"/>
                <p:cNvSpPr>
                  <a:spLocks/>
                </p:cNvSpPr>
                <p:nvPr/>
              </p:nvSpPr>
              <p:spPr bwMode="auto">
                <a:xfrm>
                  <a:off x="3788" y="2256"/>
                  <a:ext cx="153" cy="131"/>
                </a:xfrm>
                <a:custGeom>
                  <a:avLst/>
                  <a:gdLst>
                    <a:gd name="T0" fmla="*/ 1 w 153"/>
                    <a:gd name="T1" fmla="*/ 108 h 131"/>
                    <a:gd name="T2" fmla="*/ 0 w 153"/>
                    <a:gd name="T3" fmla="*/ 91 h 131"/>
                    <a:gd name="T4" fmla="*/ 3 w 153"/>
                    <a:gd name="T5" fmla="*/ 69 h 131"/>
                    <a:gd name="T6" fmla="*/ 6 w 153"/>
                    <a:gd name="T7" fmla="*/ 50 h 131"/>
                    <a:gd name="T8" fmla="*/ 12 w 153"/>
                    <a:gd name="T9" fmla="*/ 36 h 131"/>
                    <a:gd name="T10" fmla="*/ 20 w 153"/>
                    <a:gd name="T11" fmla="*/ 23 h 131"/>
                    <a:gd name="T12" fmla="*/ 33 w 153"/>
                    <a:gd name="T13" fmla="*/ 18 h 131"/>
                    <a:gd name="T14" fmla="*/ 40 w 153"/>
                    <a:gd name="T15" fmla="*/ 12 h 131"/>
                    <a:gd name="T16" fmla="*/ 54 w 153"/>
                    <a:gd name="T17" fmla="*/ 6 h 131"/>
                    <a:gd name="T18" fmla="*/ 69 w 153"/>
                    <a:gd name="T19" fmla="*/ 0 h 131"/>
                    <a:gd name="T20" fmla="*/ 86 w 153"/>
                    <a:gd name="T21" fmla="*/ 0 h 131"/>
                    <a:gd name="T22" fmla="*/ 104 w 153"/>
                    <a:gd name="T23" fmla="*/ 3 h 131"/>
                    <a:gd name="T24" fmla="*/ 115 w 153"/>
                    <a:gd name="T25" fmla="*/ 9 h 131"/>
                    <a:gd name="T26" fmla="*/ 124 w 153"/>
                    <a:gd name="T27" fmla="*/ 16 h 131"/>
                    <a:gd name="T28" fmla="*/ 138 w 153"/>
                    <a:gd name="T29" fmla="*/ 27 h 131"/>
                    <a:gd name="T30" fmla="*/ 147 w 153"/>
                    <a:gd name="T31" fmla="*/ 37 h 131"/>
                    <a:gd name="T32" fmla="*/ 153 w 153"/>
                    <a:gd name="T33" fmla="*/ 42 h 131"/>
                    <a:gd name="T34" fmla="*/ 147 w 153"/>
                    <a:gd name="T35" fmla="*/ 43 h 131"/>
                    <a:gd name="T36" fmla="*/ 146 w 153"/>
                    <a:gd name="T37" fmla="*/ 47 h 131"/>
                    <a:gd name="T38" fmla="*/ 146 w 153"/>
                    <a:gd name="T39" fmla="*/ 54 h 131"/>
                    <a:gd name="T40" fmla="*/ 145 w 153"/>
                    <a:gd name="T41" fmla="*/ 64 h 131"/>
                    <a:gd name="T42" fmla="*/ 149 w 153"/>
                    <a:gd name="T43" fmla="*/ 78 h 131"/>
                    <a:gd name="T44" fmla="*/ 150 w 153"/>
                    <a:gd name="T45" fmla="*/ 94 h 131"/>
                    <a:gd name="T46" fmla="*/ 142 w 153"/>
                    <a:gd name="T47" fmla="*/ 112 h 131"/>
                    <a:gd name="T48" fmla="*/ 143 w 153"/>
                    <a:gd name="T49" fmla="*/ 87 h 131"/>
                    <a:gd name="T50" fmla="*/ 142 w 153"/>
                    <a:gd name="T51" fmla="*/ 70 h 131"/>
                    <a:gd name="T52" fmla="*/ 138 w 153"/>
                    <a:gd name="T53" fmla="*/ 62 h 131"/>
                    <a:gd name="T54" fmla="*/ 132 w 153"/>
                    <a:gd name="T55" fmla="*/ 58 h 131"/>
                    <a:gd name="T56" fmla="*/ 129 w 153"/>
                    <a:gd name="T57" fmla="*/ 53 h 131"/>
                    <a:gd name="T58" fmla="*/ 124 w 153"/>
                    <a:gd name="T59" fmla="*/ 54 h 131"/>
                    <a:gd name="T60" fmla="*/ 114 w 153"/>
                    <a:gd name="T61" fmla="*/ 58 h 131"/>
                    <a:gd name="T62" fmla="*/ 104 w 153"/>
                    <a:gd name="T63" fmla="*/ 58 h 131"/>
                    <a:gd name="T64" fmla="*/ 92 w 153"/>
                    <a:gd name="T65" fmla="*/ 58 h 131"/>
                    <a:gd name="T66" fmla="*/ 82 w 153"/>
                    <a:gd name="T67" fmla="*/ 57 h 131"/>
                    <a:gd name="T68" fmla="*/ 75 w 153"/>
                    <a:gd name="T69" fmla="*/ 57 h 131"/>
                    <a:gd name="T70" fmla="*/ 81 w 153"/>
                    <a:gd name="T71" fmla="*/ 60 h 131"/>
                    <a:gd name="T72" fmla="*/ 87 w 153"/>
                    <a:gd name="T73" fmla="*/ 62 h 131"/>
                    <a:gd name="T74" fmla="*/ 80 w 153"/>
                    <a:gd name="T75" fmla="*/ 63 h 131"/>
                    <a:gd name="T76" fmla="*/ 69 w 153"/>
                    <a:gd name="T77" fmla="*/ 62 h 131"/>
                    <a:gd name="T78" fmla="*/ 58 w 153"/>
                    <a:gd name="T79" fmla="*/ 61 h 131"/>
                    <a:gd name="T80" fmla="*/ 46 w 153"/>
                    <a:gd name="T81" fmla="*/ 60 h 131"/>
                    <a:gd name="T82" fmla="*/ 39 w 153"/>
                    <a:gd name="T83" fmla="*/ 60 h 131"/>
                    <a:gd name="T84" fmla="*/ 34 w 153"/>
                    <a:gd name="T85" fmla="*/ 60 h 131"/>
                    <a:gd name="T86" fmla="*/ 36 w 153"/>
                    <a:gd name="T87" fmla="*/ 62 h 131"/>
                    <a:gd name="T88" fmla="*/ 39 w 153"/>
                    <a:gd name="T89" fmla="*/ 67 h 131"/>
                    <a:gd name="T90" fmla="*/ 39 w 153"/>
                    <a:gd name="T91" fmla="*/ 75 h 131"/>
                    <a:gd name="T92" fmla="*/ 37 w 153"/>
                    <a:gd name="T93" fmla="*/ 83 h 131"/>
                    <a:gd name="T94" fmla="*/ 31 w 153"/>
                    <a:gd name="T95" fmla="*/ 92 h 131"/>
                    <a:gd name="T96" fmla="*/ 28 w 153"/>
                    <a:gd name="T97" fmla="*/ 102 h 131"/>
                    <a:gd name="T98" fmla="*/ 27 w 153"/>
                    <a:gd name="T99" fmla="*/ 113 h 131"/>
                    <a:gd name="T100" fmla="*/ 28 w 153"/>
                    <a:gd name="T101" fmla="*/ 126 h 131"/>
                    <a:gd name="T102" fmla="*/ 29 w 153"/>
                    <a:gd name="T103" fmla="*/ 131 h 131"/>
                    <a:gd name="T104" fmla="*/ 21 w 153"/>
                    <a:gd name="T105" fmla="*/ 122 h 131"/>
                    <a:gd name="T106" fmla="*/ 10 w 153"/>
                    <a:gd name="T107" fmla="*/ 112 h 131"/>
                    <a:gd name="T108" fmla="*/ 6 w 153"/>
                    <a:gd name="T109" fmla="*/ 113 h 131"/>
                    <a:gd name="T110" fmla="*/ 4 w 153"/>
                    <a:gd name="T111" fmla="*/ 121 h 131"/>
                    <a:gd name="T112" fmla="*/ 1 w 153"/>
                    <a:gd name="T113" fmla="*/ 108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
                    <a:gd name="T172" fmla="*/ 0 h 131"/>
                    <a:gd name="T173" fmla="*/ 153 w 153"/>
                    <a:gd name="T174" fmla="*/ 131 h 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 h="131">
                      <a:moveTo>
                        <a:pt x="1" y="108"/>
                      </a:moveTo>
                      <a:lnTo>
                        <a:pt x="0" y="91"/>
                      </a:lnTo>
                      <a:lnTo>
                        <a:pt x="3" y="69"/>
                      </a:lnTo>
                      <a:lnTo>
                        <a:pt x="6" y="50"/>
                      </a:lnTo>
                      <a:lnTo>
                        <a:pt x="12" y="36"/>
                      </a:lnTo>
                      <a:lnTo>
                        <a:pt x="20" y="23"/>
                      </a:lnTo>
                      <a:lnTo>
                        <a:pt x="33" y="18"/>
                      </a:lnTo>
                      <a:lnTo>
                        <a:pt x="40" y="12"/>
                      </a:lnTo>
                      <a:lnTo>
                        <a:pt x="54" y="6"/>
                      </a:lnTo>
                      <a:lnTo>
                        <a:pt x="69" y="0"/>
                      </a:lnTo>
                      <a:lnTo>
                        <a:pt x="86" y="0"/>
                      </a:lnTo>
                      <a:lnTo>
                        <a:pt x="104" y="3"/>
                      </a:lnTo>
                      <a:lnTo>
                        <a:pt x="115" y="9"/>
                      </a:lnTo>
                      <a:lnTo>
                        <a:pt x="124" y="16"/>
                      </a:lnTo>
                      <a:lnTo>
                        <a:pt x="138" y="27"/>
                      </a:lnTo>
                      <a:lnTo>
                        <a:pt x="147" y="37"/>
                      </a:lnTo>
                      <a:lnTo>
                        <a:pt x="153" y="42"/>
                      </a:lnTo>
                      <a:lnTo>
                        <a:pt x="147" y="43"/>
                      </a:lnTo>
                      <a:lnTo>
                        <a:pt x="146" y="47"/>
                      </a:lnTo>
                      <a:lnTo>
                        <a:pt x="146" y="54"/>
                      </a:lnTo>
                      <a:lnTo>
                        <a:pt x="145" y="64"/>
                      </a:lnTo>
                      <a:lnTo>
                        <a:pt x="149" y="78"/>
                      </a:lnTo>
                      <a:lnTo>
                        <a:pt x="150" y="94"/>
                      </a:lnTo>
                      <a:lnTo>
                        <a:pt x="142" y="112"/>
                      </a:lnTo>
                      <a:lnTo>
                        <a:pt x="143" y="87"/>
                      </a:lnTo>
                      <a:lnTo>
                        <a:pt x="142" y="70"/>
                      </a:lnTo>
                      <a:lnTo>
                        <a:pt x="138" y="62"/>
                      </a:lnTo>
                      <a:lnTo>
                        <a:pt x="132" y="58"/>
                      </a:lnTo>
                      <a:lnTo>
                        <a:pt x="129" y="53"/>
                      </a:lnTo>
                      <a:lnTo>
                        <a:pt x="124" y="54"/>
                      </a:lnTo>
                      <a:lnTo>
                        <a:pt x="114" y="58"/>
                      </a:lnTo>
                      <a:lnTo>
                        <a:pt x="104" y="58"/>
                      </a:lnTo>
                      <a:lnTo>
                        <a:pt x="92" y="58"/>
                      </a:lnTo>
                      <a:lnTo>
                        <a:pt x="82" y="57"/>
                      </a:lnTo>
                      <a:lnTo>
                        <a:pt x="75" y="57"/>
                      </a:lnTo>
                      <a:lnTo>
                        <a:pt x="81" y="60"/>
                      </a:lnTo>
                      <a:lnTo>
                        <a:pt x="87" y="62"/>
                      </a:lnTo>
                      <a:lnTo>
                        <a:pt x="80" y="63"/>
                      </a:lnTo>
                      <a:lnTo>
                        <a:pt x="69" y="62"/>
                      </a:lnTo>
                      <a:lnTo>
                        <a:pt x="58" y="61"/>
                      </a:lnTo>
                      <a:lnTo>
                        <a:pt x="46" y="60"/>
                      </a:lnTo>
                      <a:lnTo>
                        <a:pt x="39" y="60"/>
                      </a:lnTo>
                      <a:lnTo>
                        <a:pt x="34" y="60"/>
                      </a:lnTo>
                      <a:lnTo>
                        <a:pt x="36" y="62"/>
                      </a:lnTo>
                      <a:lnTo>
                        <a:pt x="39" y="67"/>
                      </a:lnTo>
                      <a:lnTo>
                        <a:pt x="39" y="75"/>
                      </a:lnTo>
                      <a:lnTo>
                        <a:pt x="37" y="83"/>
                      </a:lnTo>
                      <a:lnTo>
                        <a:pt x="31" y="92"/>
                      </a:lnTo>
                      <a:lnTo>
                        <a:pt x="28" y="102"/>
                      </a:lnTo>
                      <a:lnTo>
                        <a:pt x="27" y="113"/>
                      </a:lnTo>
                      <a:lnTo>
                        <a:pt x="28" y="126"/>
                      </a:lnTo>
                      <a:lnTo>
                        <a:pt x="29" y="131"/>
                      </a:lnTo>
                      <a:lnTo>
                        <a:pt x="21" y="122"/>
                      </a:lnTo>
                      <a:lnTo>
                        <a:pt x="10" y="112"/>
                      </a:lnTo>
                      <a:lnTo>
                        <a:pt x="6" y="113"/>
                      </a:lnTo>
                      <a:lnTo>
                        <a:pt x="4" y="121"/>
                      </a:lnTo>
                      <a:lnTo>
                        <a:pt x="1" y="108"/>
                      </a:lnTo>
                      <a:close/>
                    </a:path>
                  </a:pathLst>
                </a:custGeom>
                <a:solidFill>
                  <a:srgbClr val="000000"/>
                </a:solidFill>
                <a:ln w="9525">
                  <a:noFill/>
                  <a:round/>
                  <a:headEnd/>
                  <a:tailEnd/>
                </a:ln>
              </p:spPr>
              <p:txBody>
                <a:bodyPr/>
                <a:lstStyle/>
                <a:p>
                  <a:endParaRPr lang="tr-TR" sz="1100"/>
                </a:p>
              </p:txBody>
            </p:sp>
          </p:grpSp>
          <p:sp>
            <p:nvSpPr>
              <p:cNvPr id="18" name="Freeform 72"/>
              <p:cNvSpPr>
                <a:spLocks/>
              </p:cNvSpPr>
              <p:nvPr/>
            </p:nvSpPr>
            <p:spPr bwMode="auto">
              <a:xfrm>
                <a:off x="4212" y="2279"/>
                <a:ext cx="286" cy="743"/>
              </a:xfrm>
              <a:custGeom>
                <a:avLst/>
                <a:gdLst>
                  <a:gd name="T0" fmla="*/ 9 w 286"/>
                  <a:gd name="T1" fmla="*/ 0 h 743"/>
                  <a:gd name="T2" fmla="*/ 0 w 286"/>
                  <a:gd name="T3" fmla="*/ 65 h 743"/>
                  <a:gd name="T4" fmla="*/ 0 w 286"/>
                  <a:gd name="T5" fmla="*/ 167 h 743"/>
                  <a:gd name="T6" fmla="*/ 0 w 286"/>
                  <a:gd name="T7" fmla="*/ 287 h 743"/>
                  <a:gd name="T8" fmla="*/ 9 w 286"/>
                  <a:gd name="T9" fmla="*/ 358 h 743"/>
                  <a:gd name="T10" fmla="*/ 9 w 286"/>
                  <a:gd name="T11" fmla="*/ 388 h 743"/>
                  <a:gd name="T12" fmla="*/ 3 w 286"/>
                  <a:gd name="T13" fmla="*/ 502 h 743"/>
                  <a:gd name="T14" fmla="*/ 6 w 286"/>
                  <a:gd name="T15" fmla="*/ 583 h 743"/>
                  <a:gd name="T16" fmla="*/ 12 w 286"/>
                  <a:gd name="T17" fmla="*/ 695 h 743"/>
                  <a:gd name="T18" fmla="*/ 12 w 286"/>
                  <a:gd name="T19" fmla="*/ 725 h 743"/>
                  <a:gd name="T20" fmla="*/ 31 w 286"/>
                  <a:gd name="T21" fmla="*/ 740 h 743"/>
                  <a:gd name="T22" fmla="*/ 103 w 286"/>
                  <a:gd name="T23" fmla="*/ 722 h 743"/>
                  <a:gd name="T24" fmla="*/ 124 w 286"/>
                  <a:gd name="T25" fmla="*/ 484 h 743"/>
                  <a:gd name="T26" fmla="*/ 130 w 286"/>
                  <a:gd name="T27" fmla="*/ 334 h 743"/>
                  <a:gd name="T28" fmla="*/ 139 w 286"/>
                  <a:gd name="T29" fmla="*/ 203 h 743"/>
                  <a:gd name="T30" fmla="*/ 148 w 286"/>
                  <a:gd name="T31" fmla="*/ 412 h 743"/>
                  <a:gd name="T32" fmla="*/ 157 w 286"/>
                  <a:gd name="T33" fmla="*/ 719 h 743"/>
                  <a:gd name="T34" fmla="*/ 229 w 286"/>
                  <a:gd name="T35" fmla="*/ 743 h 743"/>
                  <a:gd name="T36" fmla="*/ 244 w 286"/>
                  <a:gd name="T37" fmla="*/ 725 h 743"/>
                  <a:gd name="T38" fmla="*/ 262 w 286"/>
                  <a:gd name="T39" fmla="*/ 454 h 743"/>
                  <a:gd name="T40" fmla="*/ 265 w 286"/>
                  <a:gd name="T41" fmla="*/ 323 h 743"/>
                  <a:gd name="T42" fmla="*/ 286 w 286"/>
                  <a:gd name="T43" fmla="*/ 36 h 743"/>
                  <a:gd name="T44" fmla="*/ 280 w 286"/>
                  <a:gd name="T45" fmla="*/ 3 h 743"/>
                  <a:gd name="T46" fmla="*/ 9 w 286"/>
                  <a:gd name="T47" fmla="*/ 0 h 7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6"/>
                  <a:gd name="T73" fmla="*/ 0 h 743"/>
                  <a:gd name="T74" fmla="*/ 286 w 286"/>
                  <a:gd name="T75" fmla="*/ 743 h 7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6" h="743">
                    <a:moveTo>
                      <a:pt x="9" y="0"/>
                    </a:moveTo>
                    <a:lnTo>
                      <a:pt x="0" y="65"/>
                    </a:lnTo>
                    <a:lnTo>
                      <a:pt x="0" y="167"/>
                    </a:lnTo>
                    <a:lnTo>
                      <a:pt x="0" y="287"/>
                    </a:lnTo>
                    <a:lnTo>
                      <a:pt x="9" y="358"/>
                    </a:lnTo>
                    <a:lnTo>
                      <a:pt x="9" y="388"/>
                    </a:lnTo>
                    <a:lnTo>
                      <a:pt x="3" y="502"/>
                    </a:lnTo>
                    <a:lnTo>
                      <a:pt x="6" y="583"/>
                    </a:lnTo>
                    <a:lnTo>
                      <a:pt x="12" y="695"/>
                    </a:lnTo>
                    <a:lnTo>
                      <a:pt x="12" y="725"/>
                    </a:lnTo>
                    <a:lnTo>
                      <a:pt x="31" y="740"/>
                    </a:lnTo>
                    <a:lnTo>
                      <a:pt x="103" y="722"/>
                    </a:lnTo>
                    <a:lnTo>
                      <a:pt x="124" y="484"/>
                    </a:lnTo>
                    <a:lnTo>
                      <a:pt x="130" y="334"/>
                    </a:lnTo>
                    <a:lnTo>
                      <a:pt x="139" y="203"/>
                    </a:lnTo>
                    <a:lnTo>
                      <a:pt x="148" y="412"/>
                    </a:lnTo>
                    <a:lnTo>
                      <a:pt x="157" y="719"/>
                    </a:lnTo>
                    <a:lnTo>
                      <a:pt x="229" y="743"/>
                    </a:lnTo>
                    <a:lnTo>
                      <a:pt x="244" y="725"/>
                    </a:lnTo>
                    <a:lnTo>
                      <a:pt x="262" y="454"/>
                    </a:lnTo>
                    <a:lnTo>
                      <a:pt x="265" y="323"/>
                    </a:lnTo>
                    <a:lnTo>
                      <a:pt x="286" y="36"/>
                    </a:lnTo>
                    <a:lnTo>
                      <a:pt x="280" y="3"/>
                    </a:lnTo>
                    <a:lnTo>
                      <a:pt x="9" y="0"/>
                    </a:lnTo>
                    <a:close/>
                  </a:path>
                </a:pathLst>
              </a:custGeom>
              <a:solidFill>
                <a:srgbClr val="333333"/>
              </a:solidFill>
              <a:ln w="9525">
                <a:noFill/>
                <a:round/>
                <a:headEnd/>
                <a:tailEnd/>
              </a:ln>
            </p:spPr>
            <p:txBody>
              <a:bodyPr/>
              <a:lstStyle/>
              <a:p>
                <a:endParaRPr lang="tr-TR" sz="1100"/>
              </a:p>
            </p:txBody>
          </p:sp>
        </p:grpSp>
      </p:grpSp>
      <p:sp>
        <p:nvSpPr>
          <p:cNvPr id="30" name="Rectangle 73"/>
          <p:cNvSpPr>
            <a:spLocks noChangeArrowheads="1"/>
          </p:cNvSpPr>
          <p:nvPr>
            <p:custDataLst>
              <p:tags r:id="rId1"/>
            </p:custDataLst>
          </p:nvPr>
        </p:nvSpPr>
        <p:spPr bwMode="auto">
          <a:xfrm>
            <a:off x="1214414" y="5715016"/>
            <a:ext cx="2492830" cy="507831"/>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b="1" dirty="0">
                <a:effectLst>
                  <a:outerShdw blurRad="38100" dist="38100" dir="2700000" algn="tl">
                    <a:srgbClr val="000000"/>
                  </a:outerShdw>
                </a:effectLst>
                <a:latin typeface="Arial" charset="0"/>
                <a:cs typeface="Arial" charset="0"/>
              </a:rPr>
              <a:t>Günlük işlerde </a:t>
            </a:r>
            <a:br>
              <a:rPr kumimoji="0" lang="tr-TR" sz="1100" b="1" dirty="0">
                <a:effectLst>
                  <a:outerShdw blurRad="38100" dist="38100" dir="2700000" algn="tl">
                    <a:srgbClr val="000000"/>
                  </a:outerShdw>
                </a:effectLst>
                <a:latin typeface="Arial" charset="0"/>
                <a:cs typeface="Arial" charset="0"/>
              </a:rPr>
            </a:br>
            <a:r>
              <a:rPr kumimoji="0" lang="tr-TR" sz="1100" b="1" dirty="0">
                <a:effectLst>
                  <a:outerShdw blurRad="38100" dist="38100" dir="2700000" algn="tl">
                    <a:srgbClr val="000000"/>
                  </a:outerShdw>
                </a:effectLst>
                <a:latin typeface="Arial" charset="0"/>
                <a:cs typeface="Arial" charset="0"/>
              </a:rPr>
              <a:t>kalabildiği sürece memnun - kurumsal yönetim ikinci öncelikte</a:t>
            </a:r>
          </a:p>
        </p:txBody>
      </p:sp>
      <p:sp>
        <p:nvSpPr>
          <p:cNvPr id="31" name="Rectangle 74"/>
          <p:cNvSpPr>
            <a:spLocks noChangeArrowheads="1"/>
          </p:cNvSpPr>
          <p:nvPr>
            <p:custDataLst>
              <p:tags r:id="rId2"/>
            </p:custDataLst>
          </p:nvPr>
        </p:nvSpPr>
        <p:spPr bwMode="auto">
          <a:xfrm>
            <a:off x="1145001" y="5183958"/>
            <a:ext cx="2532451" cy="169277"/>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a:effectLst>
                  <a:outerShdw blurRad="38100" dist="38100" dir="2700000" algn="tl">
                    <a:srgbClr val="000000"/>
                  </a:outerShdw>
                </a:effectLst>
                <a:latin typeface="Arial" charset="0"/>
                <a:cs typeface="Arial" charset="0"/>
              </a:rPr>
              <a:t>"Patron Yönetici"</a:t>
            </a:r>
          </a:p>
        </p:txBody>
      </p:sp>
      <p:grpSp>
        <p:nvGrpSpPr>
          <p:cNvPr id="32" name="Group 75"/>
          <p:cNvGrpSpPr>
            <a:grpSpLocks/>
          </p:cNvGrpSpPr>
          <p:nvPr/>
        </p:nvGrpSpPr>
        <p:grpSpPr bwMode="auto">
          <a:xfrm>
            <a:off x="82403" y="2471623"/>
            <a:ext cx="1347118" cy="1016895"/>
            <a:chOff x="3168" y="1200"/>
            <a:chExt cx="816" cy="672"/>
          </a:xfrm>
        </p:grpSpPr>
        <p:sp>
          <p:nvSpPr>
            <p:cNvPr id="33" name="AutoShape 76"/>
            <p:cNvSpPr>
              <a:spLocks noChangeArrowheads="1"/>
            </p:cNvSpPr>
            <p:nvPr/>
          </p:nvSpPr>
          <p:spPr bwMode="auto">
            <a:xfrm>
              <a:off x="3168" y="1200"/>
              <a:ext cx="768" cy="672"/>
            </a:xfrm>
            <a:prstGeom prst="wedgeRoundRectCallout">
              <a:avLst>
                <a:gd name="adj1" fmla="val 68750"/>
                <a:gd name="adj2" fmla="val 9137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34" name="Text Box 77"/>
            <p:cNvSpPr txBox="1">
              <a:spLocks noChangeArrowheads="1"/>
            </p:cNvSpPr>
            <p:nvPr/>
          </p:nvSpPr>
          <p:spPr bwMode="auto">
            <a:xfrm>
              <a:off x="3206" y="1239"/>
              <a:ext cx="778" cy="485"/>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"Ben hem patron hem yönetici olmaktan memnunum"</a:t>
              </a:r>
              <a:endParaRPr kumimoji="0" lang="en-US" sz="1100" dirty="0">
                <a:effectLst>
                  <a:outerShdw blurRad="38100" dist="38100" dir="2700000" algn="tl">
                    <a:srgbClr val="000000"/>
                  </a:outerShdw>
                </a:effectLst>
                <a:latin typeface="Arial" charset="0"/>
                <a:cs typeface="Arial" charset="0"/>
              </a:endParaRPr>
            </a:p>
          </p:txBody>
        </p:sp>
      </p:grpSp>
      <p:grpSp>
        <p:nvGrpSpPr>
          <p:cNvPr id="35" name="Group 78"/>
          <p:cNvGrpSpPr>
            <a:grpSpLocks/>
          </p:cNvGrpSpPr>
          <p:nvPr/>
        </p:nvGrpSpPr>
        <p:grpSpPr bwMode="auto">
          <a:xfrm>
            <a:off x="1442767" y="2471623"/>
            <a:ext cx="1267876" cy="1016895"/>
            <a:chOff x="3984" y="1200"/>
            <a:chExt cx="768" cy="672"/>
          </a:xfrm>
        </p:grpSpPr>
        <p:sp>
          <p:nvSpPr>
            <p:cNvPr id="36" name="AutoShape 79"/>
            <p:cNvSpPr>
              <a:spLocks noChangeArrowheads="1"/>
            </p:cNvSpPr>
            <p:nvPr/>
          </p:nvSpPr>
          <p:spPr bwMode="auto">
            <a:xfrm>
              <a:off x="3984" y="1200"/>
              <a:ext cx="768" cy="672"/>
            </a:xfrm>
            <a:prstGeom prst="wedgeRoundRectCallout">
              <a:avLst>
                <a:gd name="adj1" fmla="val -3125"/>
                <a:gd name="adj2" fmla="val 80653"/>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37" name="Text Box 80"/>
            <p:cNvSpPr txBox="1">
              <a:spLocks noChangeArrowheads="1"/>
            </p:cNvSpPr>
            <p:nvPr/>
          </p:nvSpPr>
          <p:spPr bwMode="auto">
            <a:xfrm>
              <a:off x="3984" y="1296"/>
              <a:ext cx="768" cy="378"/>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a:effectLst>
                    <a:outerShdw blurRad="38100" dist="38100" dir="2700000" algn="tl">
                      <a:srgbClr val="000000"/>
                    </a:outerShdw>
                  </a:effectLst>
                  <a:latin typeface="Arial" charset="0"/>
                  <a:cs typeface="Arial" charset="0"/>
                </a:rPr>
                <a:t>"Profesyoneller yeterince girişimci değil"</a:t>
              </a:r>
              <a:endParaRPr kumimoji="0" lang="en-US" sz="1100">
                <a:effectLst>
                  <a:outerShdw blurRad="38100" dist="38100" dir="2700000" algn="tl">
                    <a:srgbClr val="000000"/>
                  </a:outerShdw>
                </a:effectLst>
                <a:latin typeface="Arial" charset="0"/>
                <a:cs typeface="Arial" charset="0"/>
              </a:endParaRPr>
            </a:p>
          </p:txBody>
        </p:sp>
      </p:grpSp>
      <p:grpSp>
        <p:nvGrpSpPr>
          <p:cNvPr id="38" name="Group 81"/>
          <p:cNvGrpSpPr>
            <a:grpSpLocks/>
          </p:cNvGrpSpPr>
          <p:nvPr/>
        </p:nvGrpSpPr>
        <p:grpSpPr bwMode="auto">
          <a:xfrm>
            <a:off x="2715088" y="2408205"/>
            <a:ext cx="1621165" cy="1180325"/>
            <a:chOff x="4800" y="1200"/>
            <a:chExt cx="982" cy="780"/>
          </a:xfrm>
        </p:grpSpPr>
        <p:sp>
          <p:nvSpPr>
            <p:cNvPr id="39" name="AutoShape 82"/>
            <p:cNvSpPr>
              <a:spLocks noChangeArrowheads="1"/>
            </p:cNvSpPr>
            <p:nvPr/>
          </p:nvSpPr>
          <p:spPr bwMode="auto">
            <a:xfrm>
              <a:off x="4800" y="1200"/>
              <a:ext cx="912" cy="780"/>
            </a:xfrm>
            <a:prstGeom prst="wedgeRoundRectCallout">
              <a:avLst>
                <a:gd name="adj1" fmla="val -50000"/>
                <a:gd name="adj2" fmla="val 67181"/>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0" name="Text Box 83"/>
            <p:cNvSpPr txBox="1">
              <a:spLocks noChangeArrowheads="1"/>
            </p:cNvSpPr>
            <p:nvPr/>
          </p:nvSpPr>
          <p:spPr bwMode="auto">
            <a:xfrm>
              <a:off x="4812" y="1214"/>
              <a:ext cx="970" cy="698"/>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a:effectLst>
                    <a:outerShdw blurRad="38100" dist="38100" dir="2700000" algn="tl">
                      <a:srgbClr val="000000"/>
                    </a:outerShdw>
                  </a:effectLst>
                  <a:latin typeface="Arial" charset="0"/>
                  <a:cs typeface="Arial" charset="0"/>
                </a:rPr>
                <a:t>"Kurumun menfaatlerini benden daha çok düşünen olabilir mi? - profesyoneller gelip geçici"</a:t>
              </a:r>
              <a:endParaRPr kumimoji="0" lang="en-US" sz="1100">
                <a:effectLst>
                  <a:outerShdw blurRad="38100" dist="38100" dir="2700000" algn="tl">
                    <a:srgbClr val="000000"/>
                  </a:outerShdw>
                </a:effectLst>
                <a:latin typeface="Arial" charset="0"/>
                <a:cs typeface="Arial" charset="0"/>
              </a:endParaRPr>
            </a:p>
          </p:txBody>
        </p:sp>
      </p:grpSp>
      <p:sp>
        <p:nvSpPr>
          <p:cNvPr id="41" name="AutoShape 24"/>
          <p:cNvSpPr>
            <a:spLocks noChangeArrowheads="1"/>
          </p:cNvSpPr>
          <p:nvPr/>
        </p:nvSpPr>
        <p:spPr bwMode="auto">
          <a:xfrm>
            <a:off x="4356514" y="2471623"/>
            <a:ext cx="1664088" cy="1016895"/>
          </a:xfrm>
          <a:prstGeom prst="wedgeRoundRectCallout">
            <a:avLst>
              <a:gd name="adj1" fmla="val 40477"/>
              <a:gd name="adj2" fmla="val 8244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2" name="Text Box 25"/>
          <p:cNvSpPr txBox="1">
            <a:spLocks noChangeArrowheads="1"/>
          </p:cNvSpPr>
          <p:nvPr/>
        </p:nvSpPr>
        <p:spPr bwMode="auto">
          <a:xfrm>
            <a:off x="4652743" y="2562496"/>
            <a:ext cx="1680597" cy="769441"/>
          </a:xfrm>
          <a:prstGeom prst="rect">
            <a:avLst/>
          </a:prstGeom>
          <a:noFill/>
          <a:ln w="9525">
            <a:noFill/>
            <a:miter lim="800000"/>
            <a:headEnd/>
            <a:tailEnd/>
          </a:ln>
          <a:effectLst/>
        </p:spPr>
        <p:txBody>
          <a:bodyPr wrap="square">
            <a:spAutoFit/>
          </a:bodyPr>
          <a:lstStyle/>
          <a:p>
            <a:pPr algn="l" eaLnBrk="1" hangingPunct="1">
              <a:spcBef>
                <a:spcPct val="20000"/>
              </a:spcBef>
              <a:defRPr/>
            </a:pPr>
            <a:r>
              <a:rPr kumimoji="0" lang="tr-TR" sz="1100">
                <a:effectLst>
                  <a:outerShdw blurRad="38100" dist="38100" dir="2700000" algn="tl">
                    <a:srgbClr val="000000"/>
                  </a:outerShdw>
                </a:effectLst>
                <a:latin typeface="Arial" charset="0"/>
                <a:cs typeface="Arial" charset="0"/>
              </a:rPr>
              <a:t>"Küreselleşmeye ve artan rekabete dayanabilmemiz için iyi yönetişim şart" </a:t>
            </a:r>
            <a:endParaRPr kumimoji="0" lang="en-US" sz="1100">
              <a:effectLst>
                <a:outerShdw blurRad="38100" dist="38100" dir="2700000" algn="tl">
                  <a:srgbClr val="000000"/>
                </a:outerShdw>
              </a:effectLst>
              <a:latin typeface="Arial" charset="0"/>
              <a:cs typeface="Arial" charset="0"/>
            </a:endParaRPr>
          </a:p>
        </p:txBody>
      </p:sp>
      <p:sp>
        <p:nvSpPr>
          <p:cNvPr id="43" name="AutoShape 27"/>
          <p:cNvSpPr>
            <a:spLocks noChangeArrowheads="1"/>
          </p:cNvSpPr>
          <p:nvPr/>
        </p:nvSpPr>
        <p:spPr bwMode="auto">
          <a:xfrm>
            <a:off x="6077110" y="2471623"/>
            <a:ext cx="1505604" cy="1016895"/>
          </a:xfrm>
          <a:prstGeom prst="wedgeRoundRectCallout">
            <a:avLst>
              <a:gd name="adj1" fmla="val -18421"/>
              <a:gd name="adj2" fmla="val 86014"/>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4" name="Text Box 28"/>
          <p:cNvSpPr txBox="1">
            <a:spLocks noChangeArrowheads="1"/>
          </p:cNvSpPr>
          <p:nvPr/>
        </p:nvSpPr>
        <p:spPr bwMode="auto">
          <a:xfrm>
            <a:off x="6351736" y="2545033"/>
            <a:ext cx="1505604" cy="769441"/>
          </a:xfrm>
          <a:prstGeom prst="rect">
            <a:avLst/>
          </a:prstGeom>
          <a:noFill/>
          <a:ln w="9525">
            <a:noFill/>
            <a:miter lim="800000"/>
            <a:headEnd/>
            <a:tailEnd/>
          </a:ln>
          <a:effectLst/>
        </p:spPr>
        <p:txBody>
          <a:bodyPr wrap="square">
            <a:spAutoFit/>
          </a:bodyPr>
          <a:lstStyle/>
          <a:p>
            <a:pPr algn="l" eaLnBrk="1" hangingPunct="1">
              <a:spcBef>
                <a:spcPct val="20000"/>
              </a:spcBef>
              <a:defRPr/>
            </a:pPr>
            <a:r>
              <a:rPr kumimoji="0" lang="tr-TR" sz="1100">
                <a:effectLst>
                  <a:outerShdw blurRad="38100" dist="38100" dir="2700000" algn="tl">
                    <a:srgbClr val="000000"/>
                  </a:outerShdw>
                </a:effectLst>
                <a:latin typeface="Arial" charset="0"/>
                <a:cs typeface="Arial" charset="0"/>
              </a:rPr>
              <a:t>"Ben de bir takım fedakarlıklar yapmalıyım - örnek olmalıyım"</a:t>
            </a:r>
            <a:endParaRPr kumimoji="0" lang="en-US" sz="1100">
              <a:effectLst>
                <a:outerShdw blurRad="38100" dist="38100" dir="2700000" algn="tl">
                  <a:srgbClr val="000000"/>
                </a:outerShdw>
              </a:effectLst>
              <a:latin typeface="Arial" charset="0"/>
              <a:cs typeface="Arial" charset="0"/>
            </a:endParaRPr>
          </a:p>
        </p:txBody>
      </p:sp>
      <p:sp>
        <p:nvSpPr>
          <p:cNvPr id="45" name="AutoShape 30"/>
          <p:cNvSpPr>
            <a:spLocks noChangeArrowheads="1"/>
          </p:cNvSpPr>
          <p:nvPr/>
        </p:nvSpPr>
        <p:spPr bwMode="auto">
          <a:xfrm>
            <a:off x="7566040" y="2543061"/>
            <a:ext cx="1426362" cy="1016895"/>
          </a:xfrm>
          <a:prstGeom prst="wedgeRoundRectCallout">
            <a:avLst>
              <a:gd name="adj1" fmla="val -81944"/>
              <a:gd name="adj2" fmla="val 9137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solidFill>
                <a:schemeClr val="bg2"/>
              </a:solidFill>
              <a:effectLst>
                <a:outerShdw blurRad="38100" dist="38100" dir="2700000" algn="tl">
                  <a:srgbClr val="FFFFFF"/>
                </a:outerShdw>
              </a:effectLst>
              <a:latin typeface="Arial" charset="0"/>
              <a:cs typeface="Arial" charset="0"/>
            </a:endParaRPr>
          </a:p>
        </p:txBody>
      </p:sp>
      <p:sp>
        <p:nvSpPr>
          <p:cNvPr id="46" name="Text Box 31"/>
          <p:cNvSpPr txBox="1">
            <a:spLocks noChangeArrowheads="1"/>
          </p:cNvSpPr>
          <p:nvPr/>
        </p:nvSpPr>
        <p:spPr bwMode="auto">
          <a:xfrm>
            <a:off x="7859227" y="2545033"/>
            <a:ext cx="1522113" cy="769441"/>
          </a:xfrm>
          <a:prstGeom prst="rect">
            <a:avLst/>
          </a:prstGeom>
          <a:noFill/>
          <a:ln w="9525">
            <a:noFill/>
            <a:miter lim="800000"/>
            <a:headEnd/>
            <a:tailEnd/>
          </a:ln>
          <a:effectLst/>
        </p:spPr>
        <p:txBody>
          <a:bodyPr wrap="square">
            <a:spAutoFit/>
          </a:bodyPr>
          <a:lstStyle/>
          <a:p>
            <a:pPr algn="l">
              <a:spcBef>
                <a:spcPct val="0"/>
              </a:spcBef>
              <a:defRPr/>
            </a:pPr>
            <a:r>
              <a:rPr kumimoji="0" lang="tr-TR" sz="1100">
                <a:effectLst>
                  <a:outerShdw blurRad="38100" dist="38100" dir="2700000" algn="tl">
                    <a:srgbClr val="000000"/>
                  </a:outerShdw>
                </a:effectLst>
                <a:latin typeface="Arial" charset="0"/>
                <a:cs typeface="Arial" charset="0"/>
              </a:rPr>
              <a:t>"İş, bireysel aile fertlerini memnun etmekten daha önemli"</a:t>
            </a:r>
            <a:endParaRPr kumimoji="0" lang="en-US" sz="1100">
              <a:effectLst>
                <a:outerShdw blurRad="38100" dist="38100" dir="2700000" algn="tl">
                  <a:srgbClr val="000000"/>
                </a:outerShdw>
              </a:effectLst>
              <a:latin typeface="Arial" charset="0"/>
              <a:cs typeface="Arial" charset="0"/>
            </a:endParaRPr>
          </a:p>
        </p:txBody>
      </p:sp>
      <p:grpSp>
        <p:nvGrpSpPr>
          <p:cNvPr id="47" name="Group 34"/>
          <p:cNvGrpSpPr>
            <a:grpSpLocks/>
          </p:cNvGrpSpPr>
          <p:nvPr/>
        </p:nvGrpSpPr>
        <p:grpSpPr bwMode="auto">
          <a:xfrm>
            <a:off x="6455316" y="4067811"/>
            <a:ext cx="792423" cy="1032028"/>
            <a:chOff x="3352" y="2339"/>
            <a:chExt cx="475" cy="1420"/>
          </a:xfrm>
        </p:grpSpPr>
        <p:grpSp>
          <p:nvGrpSpPr>
            <p:cNvPr id="48" name="Group 35"/>
            <p:cNvGrpSpPr>
              <a:grpSpLocks/>
            </p:cNvGrpSpPr>
            <p:nvPr/>
          </p:nvGrpSpPr>
          <p:grpSpPr bwMode="auto">
            <a:xfrm>
              <a:off x="3352" y="2521"/>
              <a:ext cx="475" cy="1238"/>
              <a:chOff x="3352" y="2521"/>
              <a:chExt cx="475" cy="1238"/>
            </a:xfrm>
          </p:grpSpPr>
          <p:grpSp>
            <p:nvGrpSpPr>
              <p:cNvPr id="54" name="Group 36"/>
              <p:cNvGrpSpPr>
                <a:grpSpLocks/>
              </p:cNvGrpSpPr>
              <p:nvPr/>
            </p:nvGrpSpPr>
            <p:grpSpPr bwMode="auto">
              <a:xfrm>
                <a:off x="3368" y="3631"/>
                <a:ext cx="420" cy="128"/>
                <a:chOff x="3368" y="3631"/>
                <a:chExt cx="420" cy="128"/>
              </a:xfrm>
            </p:grpSpPr>
            <p:sp>
              <p:nvSpPr>
                <p:cNvPr id="64" name="Freeform 37"/>
                <p:cNvSpPr>
                  <a:spLocks/>
                </p:cNvSpPr>
                <p:nvPr/>
              </p:nvSpPr>
              <p:spPr bwMode="auto">
                <a:xfrm>
                  <a:off x="3368" y="3658"/>
                  <a:ext cx="132" cy="101"/>
                </a:xfrm>
                <a:custGeom>
                  <a:avLst/>
                  <a:gdLst>
                    <a:gd name="T0" fmla="*/ 50 w 132"/>
                    <a:gd name="T1" fmla="*/ 21 h 101"/>
                    <a:gd name="T2" fmla="*/ 21 w 132"/>
                    <a:gd name="T3" fmla="*/ 49 h 101"/>
                    <a:gd name="T4" fmla="*/ 0 w 132"/>
                    <a:gd name="T5" fmla="*/ 75 h 101"/>
                    <a:gd name="T6" fmla="*/ 2 w 132"/>
                    <a:gd name="T7" fmla="*/ 93 h 101"/>
                    <a:gd name="T8" fmla="*/ 17 w 132"/>
                    <a:gd name="T9" fmla="*/ 101 h 101"/>
                    <a:gd name="T10" fmla="*/ 59 w 132"/>
                    <a:gd name="T11" fmla="*/ 98 h 101"/>
                    <a:gd name="T12" fmla="*/ 83 w 132"/>
                    <a:gd name="T13" fmla="*/ 86 h 101"/>
                    <a:gd name="T14" fmla="*/ 95 w 132"/>
                    <a:gd name="T15" fmla="*/ 66 h 101"/>
                    <a:gd name="T16" fmla="*/ 131 w 132"/>
                    <a:gd name="T17" fmla="*/ 51 h 101"/>
                    <a:gd name="T18" fmla="*/ 132 w 132"/>
                    <a:gd name="T19" fmla="*/ 24 h 101"/>
                    <a:gd name="T20" fmla="*/ 126 w 132"/>
                    <a:gd name="T21" fmla="*/ 0 h 101"/>
                    <a:gd name="T22" fmla="*/ 90 w 132"/>
                    <a:gd name="T23" fmla="*/ 18 h 101"/>
                    <a:gd name="T24" fmla="*/ 50 w 132"/>
                    <a:gd name="T25" fmla="*/ 21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01"/>
                    <a:gd name="T41" fmla="*/ 132 w 132"/>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01">
                      <a:moveTo>
                        <a:pt x="50" y="21"/>
                      </a:moveTo>
                      <a:lnTo>
                        <a:pt x="21" y="49"/>
                      </a:lnTo>
                      <a:lnTo>
                        <a:pt x="0" y="75"/>
                      </a:lnTo>
                      <a:lnTo>
                        <a:pt x="2" y="93"/>
                      </a:lnTo>
                      <a:lnTo>
                        <a:pt x="17" y="101"/>
                      </a:lnTo>
                      <a:lnTo>
                        <a:pt x="59" y="98"/>
                      </a:lnTo>
                      <a:lnTo>
                        <a:pt x="83" y="86"/>
                      </a:lnTo>
                      <a:lnTo>
                        <a:pt x="95" y="66"/>
                      </a:lnTo>
                      <a:lnTo>
                        <a:pt x="131" y="51"/>
                      </a:lnTo>
                      <a:lnTo>
                        <a:pt x="132" y="24"/>
                      </a:lnTo>
                      <a:lnTo>
                        <a:pt x="126" y="0"/>
                      </a:lnTo>
                      <a:lnTo>
                        <a:pt x="90" y="18"/>
                      </a:lnTo>
                      <a:lnTo>
                        <a:pt x="50" y="21"/>
                      </a:lnTo>
                      <a:close/>
                    </a:path>
                  </a:pathLst>
                </a:custGeom>
                <a:solidFill>
                  <a:srgbClr val="000000"/>
                </a:solidFill>
                <a:ln w="9525">
                  <a:noFill/>
                  <a:round/>
                  <a:headEnd/>
                  <a:tailEnd/>
                </a:ln>
              </p:spPr>
              <p:txBody>
                <a:bodyPr/>
                <a:lstStyle/>
                <a:p>
                  <a:endParaRPr lang="tr-TR" sz="1100"/>
                </a:p>
              </p:txBody>
            </p:sp>
            <p:sp>
              <p:nvSpPr>
                <p:cNvPr id="65" name="Freeform 38"/>
                <p:cNvSpPr>
                  <a:spLocks/>
                </p:cNvSpPr>
                <p:nvPr/>
              </p:nvSpPr>
              <p:spPr bwMode="auto">
                <a:xfrm>
                  <a:off x="3640" y="3631"/>
                  <a:ext cx="148" cy="104"/>
                </a:xfrm>
                <a:custGeom>
                  <a:avLst/>
                  <a:gdLst>
                    <a:gd name="T0" fmla="*/ 2 w 148"/>
                    <a:gd name="T1" fmla="*/ 7 h 104"/>
                    <a:gd name="T2" fmla="*/ 0 w 148"/>
                    <a:gd name="T3" fmla="*/ 48 h 104"/>
                    <a:gd name="T4" fmla="*/ 20 w 148"/>
                    <a:gd name="T5" fmla="*/ 64 h 104"/>
                    <a:gd name="T6" fmla="*/ 41 w 148"/>
                    <a:gd name="T7" fmla="*/ 70 h 104"/>
                    <a:gd name="T8" fmla="*/ 54 w 148"/>
                    <a:gd name="T9" fmla="*/ 79 h 104"/>
                    <a:gd name="T10" fmla="*/ 78 w 148"/>
                    <a:gd name="T11" fmla="*/ 93 h 104"/>
                    <a:gd name="T12" fmla="*/ 121 w 148"/>
                    <a:gd name="T13" fmla="*/ 104 h 104"/>
                    <a:gd name="T14" fmla="*/ 136 w 148"/>
                    <a:gd name="T15" fmla="*/ 101 h 104"/>
                    <a:gd name="T16" fmla="*/ 148 w 148"/>
                    <a:gd name="T17" fmla="*/ 95 h 104"/>
                    <a:gd name="T18" fmla="*/ 148 w 148"/>
                    <a:gd name="T19" fmla="*/ 84 h 104"/>
                    <a:gd name="T20" fmla="*/ 133 w 148"/>
                    <a:gd name="T21" fmla="*/ 60 h 104"/>
                    <a:gd name="T22" fmla="*/ 98 w 148"/>
                    <a:gd name="T23" fmla="*/ 36 h 104"/>
                    <a:gd name="T24" fmla="*/ 72 w 148"/>
                    <a:gd name="T25" fmla="*/ 15 h 104"/>
                    <a:gd name="T26" fmla="*/ 63 w 148"/>
                    <a:gd name="T27" fmla="*/ 0 h 104"/>
                    <a:gd name="T28" fmla="*/ 2 w 148"/>
                    <a:gd name="T29" fmla="*/ 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04"/>
                    <a:gd name="T47" fmla="*/ 148 w 148"/>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04">
                      <a:moveTo>
                        <a:pt x="2" y="7"/>
                      </a:moveTo>
                      <a:lnTo>
                        <a:pt x="0" y="48"/>
                      </a:lnTo>
                      <a:lnTo>
                        <a:pt x="20" y="64"/>
                      </a:lnTo>
                      <a:lnTo>
                        <a:pt x="41" y="70"/>
                      </a:lnTo>
                      <a:lnTo>
                        <a:pt x="54" y="79"/>
                      </a:lnTo>
                      <a:lnTo>
                        <a:pt x="78" y="93"/>
                      </a:lnTo>
                      <a:lnTo>
                        <a:pt x="121" y="104"/>
                      </a:lnTo>
                      <a:lnTo>
                        <a:pt x="136" y="101"/>
                      </a:lnTo>
                      <a:lnTo>
                        <a:pt x="148" y="95"/>
                      </a:lnTo>
                      <a:lnTo>
                        <a:pt x="148" y="84"/>
                      </a:lnTo>
                      <a:lnTo>
                        <a:pt x="133" y="60"/>
                      </a:lnTo>
                      <a:lnTo>
                        <a:pt x="98" y="36"/>
                      </a:lnTo>
                      <a:lnTo>
                        <a:pt x="72" y="15"/>
                      </a:lnTo>
                      <a:lnTo>
                        <a:pt x="63" y="0"/>
                      </a:lnTo>
                      <a:lnTo>
                        <a:pt x="2" y="7"/>
                      </a:lnTo>
                      <a:close/>
                    </a:path>
                  </a:pathLst>
                </a:custGeom>
                <a:solidFill>
                  <a:srgbClr val="000000"/>
                </a:solidFill>
                <a:ln w="9525">
                  <a:noFill/>
                  <a:round/>
                  <a:headEnd/>
                  <a:tailEnd/>
                </a:ln>
              </p:spPr>
              <p:txBody>
                <a:bodyPr/>
                <a:lstStyle/>
                <a:p>
                  <a:endParaRPr lang="tr-TR" sz="1100"/>
                </a:p>
              </p:txBody>
            </p:sp>
          </p:grpSp>
          <p:grpSp>
            <p:nvGrpSpPr>
              <p:cNvPr id="55" name="Group 39"/>
              <p:cNvGrpSpPr>
                <a:grpSpLocks/>
              </p:cNvGrpSpPr>
              <p:nvPr/>
            </p:nvGrpSpPr>
            <p:grpSpPr bwMode="auto">
              <a:xfrm>
                <a:off x="3352" y="2521"/>
                <a:ext cx="475" cy="1169"/>
                <a:chOff x="3352" y="2521"/>
                <a:chExt cx="475" cy="1169"/>
              </a:xfrm>
            </p:grpSpPr>
            <p:grpSp>
              <p:nvGrpSpPr>
                <p:cNvPr id="56" name="Group 40"/>
                <p:cNvGrpSpPr>
                  <a:grpSpLocks/>
                </p:cNvGrpSpPr>
                <p:nvPr/>
              </p:nvGrpSpPr>
              <p:grpSpPr bwMode="auto">
                <a:xfrm>
                  <a:off x="3413" y="2521"/>
                  <a:ext cx="299" cy="376"/>
                  <a:chOff x="3413" y="2521"/>
                  <a:chExt cx="299" cy="376"/>
                </a:xfrm>
              </p:grpSpPr>
              <p:sp>
                <p:nvSpPr>
                  <p:cNvPr id="61" name="Freeform 41"/>
                  <p:cNvSpPr>
                    <a:spLocks/>
                  </p:cNvSpPr>
                  <p:nvPr/>
                </p:nvSpPr>
                <p:spPr bwMode="auto">
                  <a:xfrm>
                    <a:off x="3413" y="2542"/>
                    <a:ext cx="299" cy="355"/>
                  </a:xfrm>
                  <a:custGeom>
                    <a:avLst/>
                    <a:gdLst>
                      <a:gd name="T0" fmla="*/ 0 w 299"/>
                      <a:gd name="T1" fmla="*/ 68 h 355"/>
                      <a:gd name="T2" fmla="*/ 90 w 299"/>
                      <a:gd name="T3" fmla="*/ 0 h 355"/>
                      <a:gd name="T4" fmla="*/ 189 w 299"/>
                      <a:gd name="T5" fmla="*/ 156 h 355"/>
                      <a:gd name="T6" fmla="*/ 206 w 299"/>
                      <a:gd name="T7" fmla="*/ 8 h 355"/>
                      <a:gd name="T8" fmla="*/ 266 w 299"/>
                      <a:gd name="T9" fmla="*/ 27 h 355"/>
                      <a:gd name="T10" fmla="*/ 299 w 299"/>
                      <a:gd name="T11" fmla="*/ 81 h 355"/>
                      <a:gd name="T12" fmla="*/ 293 w 299"/>
                      <a:gd name="T13" fmla="*/ 355 h 355"/>
                      <a:gd name="T14" fmla="*/ 33 w 299"/>
                      <a:gd name="T15" fmla="*/ 355 h 355"/>
                      <a:gd name="T16" fmla="*/ 0 w 299"/>
                      <a:gd name="T17" fmla="*/ 6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
                      <a:gd name="T28" fmla="*/ 0 h 355"/>
                      <a:gd name="T29" fmla="*/ 299 w 299"/>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 h="355">
                        <a:moveTo>
                          <a:pt x="0" y="68"/>
                        </a:moveTo>
                        <a:lnTo>
                          <a:pt x="90" y="0"/>
                        </a:lnTo>
                        <a:lnTo>
                          <a:pt x="189" y="156"/>
                        </a:lnTo>
                        <a:lnTo>
                          <a:pt x="206" y="8"/>
                        </a:lnTo>
                        <a:lnTo>
                          <a:pt x="266" y="27"/>
                        </a:lnTo>
                        <a:lnTo>
                          <a:pt x="299" y="81"/>
                        </a:lnTo>
                        <a:lnTo>
                          <a:pt x="293" y="355"/>
                        </a:lnTo>
                        <a:lnTo>
                          <a:pt x="33" y="355"/>
                        </a:lnTo>
                        <a:lnTo>
                          <a:pt x="0" y="68"/>
                        </a:lnTo>
                        <a:close/>
                      </a:path>
                    </a:pathLst>
                  </a:custGeom>
                  <a:blipFill dpi="0" rotWithShape="0">
                    <a:blip r:embed="rId11" cstate="print"/>
                    <a:srcRect/>
                    <a:tile tx="0" ty="0" sx="100000" sy="100000" flip="none" algn="tl"/>
                  </a:blipFill>
                  <a:ln w="9525">
                    <a:noFill/>
                    <a:round/>
                    <a:headEnd/>
                    <a:tailEnd/>
                  </a:ln>
                </p:spPr>
                <p:txBody>
                  <a:bodyPr/>
                  <a:lstStyle/>
                  <a:p>
                    <a:endParaRPr lang="tr-TR" sz="1100"/>
                  </a:p>
                </p:txBody>
              </p:sp>
              <p:sp>
                <p:nvSpPr>
                  <p:cNvPr id="62" name="Freeform 42"/>
                  <p:cNvSpPr>
                    <a:spLocks/>
                  </p:cNvSpPr>
                  <p:nvPr/>
                </p:nvSpPr>
                <p:spPr bwMode="auto">
                  <a:xfrm>
                    <a:off x="3499" y="2521"/>
                    <a:ext cx="120" cy="208"/>
                  </a:xfrm>
                  <a:custGeom>
                    <a:avLst/>
                    <a:gdLst>
                      <a:gd name="T0" fmla="*/ 0 w 120"/>
                      <a:gd name="T1" fmla="*/ 21 h 208"/>
                      <a:gd name="T2" fmla="*/ 10 w 120"/>
                      <a:gd name="T3" fmla="*/ 0 h 208"/>
                      <a:gd name="T4" fmla="*/ 84 w 120"/>
                      <a:gd name="T5" fmla="*/ 36 h 208"/>
                      <a:gd name="T6" fmla="*/ 102 w 120"/>
                      <a:gd name="T7" fmla="*/ 12 h 208"/>
                      <a:gd name="T8" fmla="*/ 115 w 120"/>
                      <a:gd name="T9" fmla="*/ 21 h 208"/>
                      <a:gd name="T10" fmla="*/ 120 w 120"/>
                      <a:gd name="T11" fmla="*/ 144 h 208"/>
                      <a:gd name="T12" fmla="*/ 118 w 120"/>
                      <a:gd name="T13" fmla="*/ 208 h 208"/>
                      <a:gd name="T14" fmla="*/ 0 w 120"/>
                      <a:gd name="T15" fmla="*/ 21 h 20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8"/>
                      <a:gd name="T26" fmla="*/ 120 w 120"/>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8">
                        <a:moveTo>
                          <a:pt x="0" y="21"/>
                        </a:moveTo>
                        <a:lnTo>
                          <a:pt x="10" y="0"/>
                        </a:lnTo>
                        <a:lnTo>
                          <a:pt x="84" y="36"/>
                        </a:lnTo>
                        <a:lnTo>
                          <a:pt x="102" y="12"/>
                        </a:lnTo>
                        <a:lnTo>
                          <a:pt x="115" y="21"/>
                        </a:lnTo>
                        <a:lnTo>
                          <a:pt x="120" y="144"/>
                        </a:lnTo>
                        <a:lnTo>
                          <a:pt x="118" y="208"/>
                        </a:lnTo>
                        <a:lnTo>
                          <a:pt x="0" y="21"/>
                        </a:lnTo>
                        <a:close/>
                      </a:path>
                    </a:pathLst>
                  </a:custGeom>
                  <a:blipFill dpi="0" rotWithShape="0">
                    <a:blip r:embed="rId12" cstate="print"/>
                    <a:srcRect/>
                    <a:tile tx="0" ty="0" sx="100000" sy="100000" flip="none" algn="tl"/>
                  </a:blipFill>
                  <a:ln w="9525">
                    <a:noFill/>
                    <a:round/>
                    <a:headEnd/>
                    <a:tailEnd/>
                  </a:ln>
                </p:spPr>
                <p:txBody>
                  <a:bodyPr/>
                  <a:lstStyle/>
                  <a:p>
                    <a:endParaRPr lang="tr-TR" sz="1100"/>
                  </a:p>
                </p:txBody>
              </p:sp>
              <p:sp>
                <p:nvSpPr>
                  <p:cNvPr id="63" name="Freeform 43"/>
                  <p:cNvSpPr>
                    <a:spLocks/>
                  </p:cNvSpPr>
                  <p:nvPr/>
                </p:nvSpPr>
                <p:spPr bwMode="auto">
                  <a:xfrm>
                    <a:off x="3538" y="2563"/>
                    <a:ext cx="76" cy="41"/>
                  </a:xfrm>
                  <a:custGeom>
                    <a:avLst/>
                    <a:gdLst>
                      <a:gd name="T0" fmla="*/ 0 w 76"/>
                      <a:gd name="T1" fmla="*/ 41 h 41"/>
                      <a:gd name="T2" fmla="*/ 43 w 76"/>
                      <a:gd name="T3" fmla="*/ 0 h 41"/>
                      <a:gd name="T4" fmla="*/ 76 w 76"/>
                      <a:gd name="T5" fmla="*/ 33 h 41"/>
                      <a:gd name="T6" fmla="*/ 0 60000 65536"/>
                      <a:gd name="T7" fmla="*/ 0 60000 65536"/>
                      <a:gd name="T8" fmla="*/ 0 60000 65536"/>
                      <a:gd name="T9" fmla="*/ 0 w 76"/>
                      <a:gd name="T10" fmla="*/ 0 h 41"/>
                      <a:gd name="T11" fmla="*/ 76 w 76"/>
                      <a:gd name="T12" fmla="*/ 41 h 41"/>
                    </a:gdLst>
                    <a:ahLst/>
                    <a:cxnLst>
                      <a:cxn ang="T6">
                        <a:pos x="T0" y="T1"/>
                      </a:cxn>
                      <a:cxn ang="T7">
                        <a:pos x="T2" y="T3"/>
                      </a:cxn>
                      <a:cxn ang="T8">
                        <a:pos x="T4" y="T5"/>
                      </a:cxn>
                    </a:cxnLst>
                    <a:rect l="T9" t="T10" r="T11" b="T12"/>
                    <a:pathLst>
                      <a:path w="76" h="41">
                        <a:moveTo>
                          <a:pt x="0" y="41"/>
                        </a:moveTo>
                        <a:lnTo>
                          <a:pt x="43" y="0"/>
                        </a:lnTo>
                        <a:lnTo>
                          <a:pt x="76" y="33"/>
                        </a:lnTo>
                      </a:path>
                    </a:pathLst>
                  </a:custGeom>
                  <a:noFill/>
                  <a:ln w="12700">
                    <a:solidFill>
                      <a:srgbClr val="000000"/>
                    </a:solidFill>
                    <a:prstDash val="solid"/>
                    <a:round/>
                    <a:headEnd/>
                    <a:tailEnd/>
                  </a:ln>
                </p:spPr>
                <p:txBody>
                  <a:bodyPr/>
                  <a:lstStyle/>
                  <a:p>
                    <a:endParaRPr lang="tr-TR" sz="1100"/>
                  </a:p>
                </p:txBody>
              </p:sp>
            </p:grpSp>
            <p:grpSp>
              <p:nvGrpSpPr>
                <p:cNvPr id="57" name="Group 44"/>
                <p:cNvGrpSpPr>
                  <a:grpSpLocks/>
                </p:cNvGrpSpPr>
                <p:nvPr/>
              </p:nvGrpSpPr>
              <p:grpSpPr bwMode="auto">
                <a:xfrm>
                  <a:off x="3352" y="2539"/>
                  <a:ext cx="475" cy="1151"/>
                  <a:chOff x="3352" y="2539"/>
                  <a:chExt cx="475" cy="1151"/>
                </a:xfrm>
              </p:grpSpPr>
              <p:sp>
                <p:nvSpPr>
                  <p:cNvPr id="58" name="Freeform 45"/>
                  <p:cNvSpPr>
                    <a:spLocks/>
                  </p:cNvSpPr>
                  <p:nvPr/>
                </p:nvSpPr>
                <p:spPr bwMode="auto">
                  <a:xfrm>
                    <a:off x="3352" y="2539"/>
                    <a:ext cx="475" cy="1151"/>
                  </a:xfrm>
                  <a:custGeom>
                    <a:avLst/>
                    <a:gdLst>
                      <a:gd name="T0" fmla="*/ 150 w 475"/>
                      <a:gd name="T1" fmla="*/ 0 h 1151"/>
                      <a:gd name="T2" fmla="*/ 36 w 475"/>
                      <a:gd name="T3" fmla="*/ 84 h 1151"/>
                      <a:gd name="T4" fmla="*/ 0 w 475"/>
                      <a:gd name="T5" fmla="*/ 357 h 1151"/>
                      <a:gd name="T6" fmla="*/ 89 w 475"/>
                      <a:gd name="T7" fmla="*/ 536 h 1151"/>
                      <a:gd name="T8" fmla="*/ 90 w 475"/>
                      <a:gd name="T9" fmla="*/ 570 h 1151"/>
                      <a:gd name="T10" fmla="*/ 96 w 475"/>
                      <a:gd name="T11" fmla="*/ 612 h 1151"/>
                      <a:gd name="T12" fmla="*/ 107 w 475"/>
                      <a:gd name="T13" fmla="*/ 639 h 1151"/>
                      <a:gd name="T14" fmla="*/ 93 w 475"/>
                      <a:gd name="T15" fmla="*/ 834 h 1151"/>
                      <a:gd name="T16" fmla="*/ 62 w 475"/>
                      <a:gd name="T17" fmla="*/ 1147 h 1151"/>
                      <a:gd name="T18" fmla="*/ 94 w 475"/>
                      <a:gd name="T19" fmla="*/ 1151 h 1151"/>
                      <a:gd name="T20" fmla="*/ 144 w 475"/>
                      <a:gd name="T21" fmla="*/ 1134 h 1151"/>
                      <a:gd name="T22" fmla="*/ 180 w 475"/>
                      <a:gd name="T23" fmla="*/ 923 h 1151"/>
                      <a:gd name="T24" fmla="*/ 198 w 475"/>
                      <a:gd name="T25" fmla="*/ 845 h 1151"/>
                      <a:gd name="T26" fmla="*/ 251 w 475"/>
                      <a:gd name="T27" fmla="*/ 642 h 1151"/>
                      <a:gd name="T28" fmla="*/ 258 w 475"/>
                      <a:gd name="T29" fmla="*/ 856 h 1151"/>
                      <a:gd name="T30" fmla="*/ 286 w 475"/>
                      <a:gd name="T31" fmla="*/ 1116 h 1151"/>
                      <a:gd name="T32" fmla="*/ 361 w 475"/>
                      <a:gd name="T33" fmla="*/ 1119 h 1151"/>
                      <a:gd name="T34" fmla="*/ 369 w 475"/>
                      <a:gd name="T35" fmla="*/ 839 h 1151"/>
                      <a:gd name="T36" fmla="*/ 362 w 475"/>
                      <a:gd name="T37" fmla="*/ 561 h 1151"/>
                      <a:gd name="T38" fmla="*/ 365 w 475"/>
                      <a:gd name="T39" fmla="*/ 420 h 1151"/>
                      <a:gd name="T40" fmla="*/ 380 w 475"/>
                      <a:gd name="T41" fmla="*/ 376 h 1151"/>
                      <a:gd name="T42" fmla="*/ 388 w 475"/>
                      <a:gd name="T43" fmla="*/ 380 h 1151"/>
                      <a:gd name="T44" fmla="*/ 468 w 475"/>
                      <a:gd name="T45" fmla="*/ 333 h 1151"/>
                      <a:gd name="T46" fmla="*/ 475 w 475"/>
                      <a:gd name="T47" fmla="*/ 244 h 1151"/>
                      <a:gd name="T48" fmla="*/ 347 w 475"/>
                      <a:gd name="T49" fmla="*/ 30 h 1151"/>
                      <a:gd name="T50" fmla="*/ 258 w 475"/>
                      <a:gd name="T51" fmla="*/ 0 h 1151"/>
                      <a:gd name="T52" fmla="*/ 277 w 475"/>
                      <a:gd name="T53" fmla="*/ 144 h 1151"/>
                      <a:gd name="T54" fmla="*/ 255 w 475"/>
                      <a:gd name="T55" fmla="*/ 285 h 1151"/>
                      <a:gd name="T56" fmla="*/ 220 w 475"/>
                      <a:gd name="T57" fmla="*/ 153 h 1151"/>
                      <a:gd name="T58" fmla="*/ 150 w 475"/>
                      <a:gd name="T59" fmla="*/ 0 h 1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5"/>
                      <a:gd name="T91" fmla="*/ 0 h 1151"/>
                      <a:gd name="T92" fmla="*/ 475 w 475"/>
                      <a:gd name="T93" fmla="*/ 1151 h 1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5" h="1151">
                        <a:moveTo>
                          <a:pt x="150" y="0"/>
                        </a:moveTo>
                        <a:lnTo>
                          <a:pt x="36" y="84"/>
                        </a:lnTo>
                        <a:lnTo>
                          <a:pt x="0" y="357"/>
                        </a:lnTo>
                        <a:lnTo>
                          <a:pt x="89" y="536"/>
                        </a:lnTo>
                        <a:lnTo>
                          <a:pt x="90" y="570"/>
                        </a:lnTo>
                        <a:lnTo>
                          <a:pt x="96" y="612"/>
                        </a:lnTo>
                        <a:lnTo>
                          <a:pt x="107" y="639"/>
                        </a:lnTo>
                        <a:lnTo>
                          <a:pt x="93" y="834"/>
                        </a:lnTo>
                        <a:lnTo>
                          <a:pt x="62" y="1147"/>
                        </a:lnTo>
                        <a:lnTo>
                          <a:pt x="94" y="1151"/>
                        </a:lnTo>
                        <a:lnTo>
                          <a:pt x="144" y="1134"/>
                        </a:lnTo>
                        <a:lnTo>
                          <a:pt x="180" y="923"/>
                        </a:lnTo>
                        <a:lnTo>
                          <a:pt x="198" y="845"/>
                        </a:lnTo>
                        <a:lnTo>
                          <a:pt x="251" y="642"/>
                        </a:lnTo>
                        <a:lnTo>
                          <a:pt x="258" y="856"/>
                        </a:lnTo>
                        <a:lnTo>
                          <a:pt x="286" y="1116"/>
                        </a:lnTo>
                        <a:lnTo>
                          <a:pt x="361" y="1119"/>
                        </a:lnTo>
                        <a:lnTo>
                          <a:pt x="369" y="839"/>
                        </a:lnTo>
                        <a:lnTo>
                          <a:pt x="362" y="561"/>
                        </a:lnTo>
                        <a:lnTo>
                          <a:pt x="365" y="420"/>
                        </a:lnTo>
                        <a:lnTo>
                          <a:pt x="380" y="376"/>
                        </a:lnTo>
                        <a:lnTo>
                          <a:pt x="388" y="380"/>
                        </a:lnTo>
                        <a:lnTo>
                          <a:pt x="468" y="333"/>
                        </a:lnTo>
                        <a:lnTo>
                          <a:pt x="475" y="244"/>
                        </a:lnTo>
                        <a:lnTo>
                          <a:pt x="347" y="30"/>
                        </a:lnTo>
                        <a:lnTo>
                          <a:pt x="258" y="0"/>
                        </a:lnTo>
                        <a:lnTo>
                          <a:pt x="277" y="144"/>
                        </a:lnTo>
                        <a:lnTo>
                          <a:pt x="255" y="285"/>
                        </a:lnTo>
                        <a:lnTo>
                          <a:pt x="220" y="153"/>
                        </a:lnTo>
                        <a:lnTo>
                          <a:pt x="150" y="0"/>
                        </a:lnTo>
                        <a:close/>
                      </a:path>
                    </a:pathLst>
                  </a:custGeom>
                  <a:blipFill dpi="0" rotWithShape="0">
                    <a:blip r:embed="rId13" cstate="print"/>
                    <a:srcRect/>
                    <a:tile tx="0" ty="0" sx="100000" sy="100000" flip="none" algn="tl"/>
                  </a:blipFill>
                  <a:ln w="9525">
                    <a:noFill/>
                    <a:round/>
                    <a:headEnd/>
                    <a:tailEnd/>
                  </a:ln>
                </p:spPr>
                <p:txBody>
                  <a:bodyPr/>
                  <a:lstStyle/>
                  <a:p>
                    <a:endParaRPr lang="tr-TR" sz="1100"/>
                  </a:p>
                </p:txBody>
              </p:sp>
              <p:sp>
                <p:nvSpPr>
                  <p:cNvPr id="59" name="Freeform 46"/>
                  <p:cNvSpPr>
                    <a:spLocks/>
                  </p:cNvSpPr>
                  <p:nvPr/>
                </p:nvSpPr>
                <p:spPr bwMode="auto">
                  <a:xfrm>
                    <a:off x="3378" y="2664"/>
                    <a:ext cx="120" cy="299"/>
                  </a:xfrm>
                  <a:custGeom>
                    <a:avLst/>
                    <a:gdLst>
                      <a:gd name="T0" fmla="*/ 60 w 120"/>
                      <a:gd name="T1" fmla="*/ 0 h 299"/>
                      <a:gd name="T2" fmla="*/ 72 w 120"/>
                      <a:gd name="T3" fmla="*/ 72 h 299"/>
                      <a:gd name="T4" fmla="*/ 66 w 120"/>
                      <a:gd name="T5" fmla="*/ 180 h 299"/>
                      <a:gd name="T6" fmla="*/ 0 w 120"/>
                      <a:gd name="T7" fmla="*/ 198 h 299"/>
                      <a:gd name="T8" fmla="*/ 66 w 120"/>
                      <a:gd name="T9" fmla="*/ 204 h 299"/>
                      <a:gd name="T10" fmla="*/ 84 w 120"/>
                      <a:gd name="T11" fmla="*/ 269 h 299"/>
                      <a:gd name="T12" fmla="*/ 120 w 120"/>
                      <a:gd name="T13" fmla="*/ 299 h 299"/>
                      <a:gd name="T14" fmla="*/ 108 w 120"/>
                      <a:gd name="T15" fmla="*/ 246 h 299"/>
                      <a:gd name="T16" fmla="*/ 96 w 120"/>
                      <a:gd name="T17" fmla="*/ 216 h 299"/>
                      <a:gd name="T18" fmla="*/ 90 w 120"/>
                      <a:gd name="T19" fmla="*/ 144 h 299"/>
                      <a:gd name="T20" fmla="*/ 60 w 120"/>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99"/>
                      <a:gd name="T35" fmla="*/ 120 w 120"/>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99">
                        <a:moveTo>
                          <a:pt x="60" y="0"/>
                        </a:moveTo>
                        <a:lnTo>
                          <a:pt x="72" y="72"/>
                        </a:lnTo>
                        <a:lnTo>
                          <a:pt x="66" y="180"/>
                        </a:lnTo>
                        <a:lnTo>
                          <a:pt x="0" y="198"/>
                        </a:lnTo>
                        <a:lnTo>
                          <a:pt x="66" y="204"/>
                        </a:lnTo>
                        <a:lnTo>
                          <a:pt x="84" y="269"/>
                        </a:lnTo>
                        <a:lnTo>
                          <a:pt x="120" y="299"/>
                        </a:lnTo>
                        <a:lnTo>
                          <a:pt x="108" y="246"/>
                        </a:lnTo>
                        <a:lnTo>
                          <a:pt x="96" y="216"/>
                        </a:lnTo>
                        <a:lnTo>
                          <a:pt x="90" y="144"/>
                        </a:lnTo>
                        <a:lnTo>
                          <a:pt x="60" y="0"/>
                        </a:lnTo>
                        <a:close/>
                      </a:path>
                    </a:pathLst>
                  </a:custGeom>
                  <a:blipFill dpi="0" rotWithShape="0">
                    <a:blip r:embed="rId6" cstate="print"/>
                    <a:srcRect/>
                    <a:tile tx="0" ty="0" sx="100000" sy="100000" flip="none" algn="tl"/>
                  </a:blipFill>
                  <a:ln w="9525">
                    <a:noFill/>
                    <a:round/>
                    <a:headEnd/>
                    <a:tailEnd/>
                  </a:ln>
                </p:spPr>
                <p:txBody>
                  <a:bodyPr/>
                  <a:lstStyle/>
                  <a:p>
                    <a:endParaRPr lang="tr-TR" sz="1100"/>
                  </a:p>
                </p:txBody>
              </p:sp>
              <p:sp>
                <p:nvSpPr>
                  <p:cNvPr id="60" name="Freeform 47"/>
                  <p:cNvSpPr>
                    <a:spLocks/>
                  </p:cNvSpPr>
                  <p:nvPr/>
                </p:nvSpPr>
                <p:spPr bwMode="auto">
                  <a:xfrm>
                    <a:off x="3487" y="2681"/>
                    <a:ext cx="42" cy="41"/>
                  </a:xfrm>
                  <a:custGeom>
                    <a:avLst/>
                    <a:gdLst>
                      <a:gd name="T0" fmla="*/ 0 w 42"/>
                      <a:gd name="T1" fmla="*/ 41 h 41"/>
                      <a:gd name="T2" fmla="*/ 9 w 42"/>
                      <a:gd name="T3" fmla="*/ 0 h 41"/>
                      <a:gd name="T4" fmla="*/ 42 w 42"/>
                      <a:gd name="T5" fmla="*/ 35 h 41"/>
                      <a:gd name="T6" fmla="*/ 0 w 42"/>
                      <a:gd name="T7" fmla="*/ 41 h 41"/>
                      <a:gd name="T8" fmla="*/ 0 60000 65536"/>
                      <a:gd name="T9" fmla="*/ 0 60000 65536"/>
                      <a:gd name="T10" fmla="*/ 0 60000 65536"/>
                      <a:gd name="T11" fmla="*/ 0 60000 65536"/>
                      <a:gd name="T12" fmla="*/ 0 w 42"/>
                      <a:gd name="T13" fmla="*/ 0 h 41"/>
                      <a:gd name="T14" fmla="*/ 42 w 42"/>
                      <a:gd name="T15" fmla="*/ 41 h 41"/>
                    </a:gdLst>
                    <a:ahLst/>
                    <a:cxnLst>
                      <a:cxn ang="T8">
                        <a:pos x="T0" y="T1"/>
                      </a:cxn>
                      <a:cxn ang="T9">
                        <a:pos x="T2" y="T3"/>
                      </a:cxn>
                      <a:cxn ang="T10">
                        <a:pos x="T4" y="T5"/>
                      </a:cxn>
                      <a:cxn ang="T11">
                        <a:pos x="T6" y="T7"/>
                      </a:cxn>
                    </a:cxnLst>
                    <a:rect l="T12" t="T13" r="T14" b="T15"/>
                    <a:pathLst>
                      <a:path w="42" h="41">
                        <a:moveTo>
                          <a:pt x="0" y="41"/>
                        </a:moveTo>
                        <a:lnTo>
                          <a:pt x="9" y="0"/>
                        </a:lnTo>
                        <a:lnTo>
                          <a:pt x="42" y="35"/>
                        </a:lnTo>
                        <a:lnTo>
                          <a:pt x="0" y="41"/>
                        </a:lnTo>
                        <a:close/>
                      </a:path>
                    </a:pathLst>
                  </a:custGeom>
                  <a:blipFill dpi="0" rotWithShape="0">
                    <a:blip r:embed="rId12" cstate="print"/>
                    <a:srcRect/>
                    <a:tile tx="0" ty="0" sx="100000" sy="100000" flip="none" algn="tl"/>
                  </a:blipFill>
                  <a:ln w="9525">
                    <a:noFill/>
                    <a:round/>
                    <a:headEnd/>
                    <a:tailEnd/>
                  </a:ln>
                </p:spPr>
                <p:txBody>
                  <a:bodyPr/>
                  <a:lstStyle/>
                  <a:p>
                    <a:endParaRPr lang="tr-TR" sz="1100"/>
                  </a:p>
                </p:txBody>
              </p:sp>
            </p:grpSp>
          </p:grpSp>
        </p:grpSp>
        <p:grpSp>
          <p:nvGrpSpPr>
            <p:cNvPr id="49" name="Group 48"/>
            <p:cNvGrpSpPr>
              <a:grpSpLocks/>
            </p:cNvGrpSpPr>
            <p:nvPr/>
          </p:nvGrpSpPr>
          <p:grpSpPr bwMode="auto">
            <a:xfrm>
              <a:off x="3485" y="2339"/>
              <a:ext cx="151" cy="224"/>
              <a:chOff x="3485" y="2339"/>
              <a:chExt cx="151" cy="224"/>
            </a:xfrm>
          </p:grpSpPr>
          <p:sp>
            <p:nvSpPr>
              <p:cNvPr id="51" name="Freeform 49"/>
              <p:cNvSpPr>
                <a:spLocks/>
              </p:cNvSpPr>
              <p:nvPr/>
            </p:nvSpPr>
            <p:spPr bwMode="auto">
              <a:xfrm>
                <a:off x="3490" y="2342"/>
                <a:ext cx="133" cy="221"/>
              </a:xfrm>
              <a:custGeom>
                <a:avLst/>
                <a:gdLst>
                  <a:gd name="T0" fmla="*/ 131 w 133"/>
                  <a:gd name="T1" fmla="*/ 37 h 221"/>
                  <a:gd name="T2" fmla="*/ 133 w 133"/>
                  <a:gd name="T3" fmla="*/ 72 h 221"/>
                  <a:gd name="T4" fmla="*/ 128 w 133"/>
                  <a:gd name="T5" fmla="*/ 85 h 221"/>
                  <a:gd name="T6" fmla="*/ 133 w 133"/>
                  <a:gd name="T7" fmla="*/ 97 h 221"/>
                  <a:gd name="T8" fmla="*/ 132 w 133"/>
                  <a:gd name="T9" fmla="*/ 110 h 221"/>
                  <a:gd name="T10" fmla="*/ 130 w 133"/>
                  <a:gd name="T11" fmla="*/ 128 h 221"/>
                  <a:gd name="T12" fmla="*/ 128 w 133"/>
                  <a:gd name="T13" fmla="*/ 146 h 221"/>
                  <a:gd name="T14" fmla="*/ 129 w 133"/>
                  <a:gd name="T15" fmla="*/ 165 h 221"/>
                  <a:gd name="T16" fmla="*/ 121 w 133"/>
                  <a:gd name="T17" fmla="*/ 177 h 221"/>
                  <a:gd name="T18" fmla="*/ 109 w 133"/>
                  <a:gd name="T19" fmla="*/ 185 h 221"/>
                  <a:gd name="T20" fmla="*/ 113 w 133"/>
                  <a:gd name="T21" fmla="*/ 196 h 221"/>
                  <a:gd name="T22" fmla="*/ 91 w 133"/>
                  <a:gd name="T23" fmla="*/ 221 h 221"/>
                  <a:gd name="T24" fmla="*/ 19 w 133"/>
                  <a:gd name="T25" fmla="*/ 184 h 221"/>
                  <a:gd name="T26" fmla="*/ 16 w 133"/>
                  <a:gd name="T27" fmla="*/ 135 h 221"/>
                  <a:gd name="T28" fmla="*/ 13 w 133"/>
                  <a:gd name="T29" fmla="*/ 129 h 221"/>
                  <a:gd name="T30" fmla="*/ 10 w 133"/>
                  <a:gd name="T31" fmla="*/ 121 h 221"/>
                  <a:gd name="T32" fmla="*/ 4 w 133"/>
                  <a:gd name="T33" fmla="*/ 108 h 221"/>
                  <a:gd name="T34" fmla="*/ 0 w 133"/>
                  <a:gd name="T35" fmla="*/ 82 h 221"/>
                  <a:gd name="T36" fmla="*/ 8 w 133"/>
                  <a:gd name="T37" fmla="*/ 78 h 221"/>
                  <a:gd name="T38" fmla="*/ 6 w 133"/>
                  <a:gd name="T39" fmla="*/ 69 h 221"/>
                  <a:gd name="T40" fmla="*/ 6 w 133"/>
                  <a:gd name="T41" fmla="*/ 52 h 221"/>
                  <a:gd name="T42" fmla="*/ 7 w 133"/>
                  <a:gd name="T43" fmla="*/ 40 h 221"/>
                  <a:gd name="T44" fmla="*/ 13 w 133"/>
                  <a:gd name="T45" fmla="*/ 26 h 221"/>
                  <a:gd name="T46" fmla="*/ 20 w 133"/>
                  <a:gd name="T47" fmla="*/ 16 h 221"/>
                  <a:gd name="T48" fmla="*/ 33 w 133"/>
                  <a:gd name="T49" fmla="*/ 6 h 221"/>
                  <a:gd name="T50" fmla="*/ 47 w 133"/>
                  <a:gd name="T51" fmla="*/ 2 h 221"/>
                  <a:gd name="T52" fmla="*/ 62 w 133"/>
                  <a:gd name="T53" fmla="*/ 0 h 221"/>
                  <a:gd name="T54" fmla="*/ 77 w 133"/>
                  <a:gd name="T55" fmla="*/ 0 h 221"/>
                  <a:gd name="T56" fmla="*/ 92 w 133"/>
                  <a:gd name="T57" fmla="*/ 1 h 221"/>
                  <a:gd name="T58" fmla="*/ 104 w 133"/>
                  <a:gd name="T59" fmla="*/ 3 h 221"/>
                  <a:gd name="T60" fmla="*/ 117 w 133"/>
                  <a:gd name="T61" fmla="*/ 9 h 221"/>
                  <a:gd name="T62" fmla="*/ 124 w 133"/>
                  <a:gd name="T63" fmla="*/ 17 h 221"/>
                  <a:gd name="T64" fmla="*/ 127 w 133"/>
                  <a:gd name="T65" fmla="*/ 24 h 221"/>
                  <a:gd name="T66" fmla="*/ 131 w 133"/>
                  <a:gd name="T67" fmla="*/ 37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221"/>
                  <a:gd name="T104" fmla="*/ 133 w 133"/>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221">
                    <a:moveTo>
                      <a:pt x="131" y="37"/>
                    </a:moveTo>
                    <a:lnTo>
                      <a:pt x="133" y="72"/>
                    </a:lnTo>
                    <a:lnTo>
                      <a:pt x="128" y="85"/>
                    </a:lnTo>
                    <a:lnTo>
                      <a:pt x="133" y="97"/>
                    </a:lnTo>
                    <a:lnTo>
                      <a:pt x="132" y="110"/>
                    </a:lnTo>
                    <a:lnTo>
                      <a:pt x="130" y="128"/>
                    </a:lnTo>
                    <a:lnTo>
                      <a:pt x="128" y="146"/>
                    </a:lnTo>
                    <a:lnTo>
                      <a:pt x="129" y="165"/>
                    </a:lnTo>
                    <a:lnTo>
                      <a:pt x="121" y="177"/>
                    </a:lnTo>
                    <a:lnTo>
                      <a:pt x="109" y="185"/>
                    </a:lnTo>
                    <a:lnTo>
                      <a:pt x="113" y="196"/>
                    </a:lnTo>
                    <a:lnTo>
                      <a:pt x="91" y="221"/>
                    </a:lnTo>
                    <a:lnTo>
                      <a:pt x="19" y="184"/>
                    </a:lnTo>
                    <a:lnTo>
                      <a:pt x="16" y="135"/>
                    </a:lnTo>
                    <a:lnTo>
                      <a:pt x="13" y="129"/>
                    </a:lnTo>
                    <a:lnTo>
                      <a:pt x="10" y="121"/>
                    </a:lnTo>
                    <a:lnTo>
                      <a:pt x="4" y="108"/>
                    </a:lnTo>
                    <a:lnTo>
                      <a:pt x="0" y="82"/>
                    </a:lnTo>
                    <a:lnTo>
                      <a:pt x="8" y="78"/>
                    </a:lnTo>
                    <a:lnTo>
                      <a:pt x="6" y="69"/>
                    </a:lnTo>
                    <a:lnTo>
                      <a:pt x="6" y="52"/>
                    </a:lnTo>
                    <a:lnTo>
                      <a:pt x="7" y="40"/>
                    </a:lnTo>
                    <a:lnTo>
                      <a:pt x="13" y="26"/>
                    </a:lnTo>
                    <a:lnTo>
                      <a:pt x="20" y="16"/>
                    </a:lnTo>
                    <a:lnTo>
                      <a:pt x="33" y="6"/>
                    </a:lnTo>
                    <a:lnTo>
                      <a:pt x="47" y="2"/>
                    </a:lnTo>
                    <a:lnTo>
                      <a:pt x="62" y="0"/>
                    </a:lnTo>
                    <a:lnTo>
                      <a:pt x="77" y="0"/>
                    </a:lnTo>
                    <a:lnTo>
                      <a:pt x="92" y="1"/>
                    </a:lnTo>
                    <a:lnTo>
                      <a:pt x="104" y="3"/>
                    </a:lnTo>
                    <a:lnTo>
                      <a:pt x="117" y="9"/>
                    </a:lnTo>
                    <a:lnTo>
                      <a:pt x="124" y="17"/>
                    </a:lnTo>
                    <a:lnTo>
                      <a:pt x="127" y="24"/>
                    </a:lnTo>
                    <a:lnTo>
                      <a:pt x="131" y="37"/>
                    </a:lnTo>
                    <a:close/>
                  </a:path>
                </a:pathLst>
              </a:custGeom>
              <a:blipFill dpi="0" rotWithShape="0">
                <a:blip r:embed="rId9" cstate="print"/>
                <a:srcRect/>
                <a:tile tx="0" ty="0" sx="100000" sy="100000" flip="none" algn="tl"/>
              </a:blipFill>
              <a:ln w="9525">
                <a:noFill/>
                <a:round/>
                <a:headEnd/>
                <a:tailEnd/>
              </a:ln>
            </p:spPr>
            <p:txBody>
              <a:bodyPr/>
              <a:lstStyle/>
              <a:p>
                <a:endParaRPr lang="tr-TR" sz="1100"/>
              </a:p>
            </p:txBody>
          </p:sp>
          <p:sp>
            <p:nvSpPr>
              <p:cNvPr id="52" name="Freeform 50"/>
              <p:cNvSpPr>
                <a:spLocks/>
              </p:cNvSpPr>
              <p:nvPr/>
            </p:nvSpPr>
            <p:spPr bwMode="auto">
              <a:xfrm>
                <a:off x="3504" y="2468"/>
                <a:ext cx="73" cy="56"/>
              </a:xfrm>
              <a:custGeom>
                <a:avLst/>
                <a:gdLst>
                  <a:gd name="T0" fmla="*/ 6 w 73"/>
                  <a:gd name="T1" fmla="*/ 6 h 56"/>
                  <a:gd name="T2" fmla="*/ 14 w 73"/>
                  <a:gd name="T3" fmla="*/ 5 h 56"/>
                  <a:gd name="T4" fmla="*/ 31 w 73"/>
                  <a:gd name="T5" fmla="*/ 36 h 56"/>
                  <a:gd name="T6" fmla="*/ 73 w 73"/>
                  <a:gd name="T7" fmla="*/ 56 h 56"/>
                  <a:gd name="T8" fmla="*/ 30 w 73"/>
                  <a:gd name="T9" fmla="*/ 42 h 56"/>
                  <a:gd name="T10" fmla="*/ 13 w 73"/>
                  <a:gd name="T11" fmla="*/ 25 h 56"/>
                  <a:gd name="T12" fmla="*/ 4 w 73"/>
                  <a:gd name="T13" fmla="*/ 32 h 56"/>
                  <a:gd name="T14" fmla="*/ 0 w 73"/>
                  <a:gd name="T15" fmla="*/ 0 h 56"/>
                  <a:gd name="T16" fmla="*/ 6 w 73"/>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6"/>
                  <a:gd name="T29" fmla="*/ 73 w 7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6">
                    <a:moveTo>
                      <a:pt x="6" y="6"/>
                    </a:moveTo>
                    <a:lnTo>
                      <a:pt x="14" y="5"/>
                    </a:lnTo>
                    <a:lnTo>
                      <a:pt x="31" y="36"/>
                    </a:lnTo>
                    <a:lnTo>
                      <a:pt x="73" y="56"/>
                    </a:lnTo>
                    <a:lnTo>
                      <a:pt x="30" y="42"/>
                    </a:lnTo>
                    <a:lnTo>
                      <a:pt x="13" y="25"/>
                    </a:lnTo>
                    <a:lnTo>
                      <a:pt x="4" y="32"/>
                    </a:lnTo>
                    <a:lnTo>
                      <a:pt x="0" y="0"/>
                    </a:lnTo>
                    <a:lnTo>
                      <a:pt x="6" y="6"/>
                    </a:lnTo>
                    <a:close/>
                  </a:path>
                </a:pathLst>
              </a:custGeom>
              <a:blipFill dpi="0" rotWithShape="0">
                <a:blip r:embed="rId14" cstate="print"/>
                <a:srcRect/>
                <a:tile tx="0" ty="0" sx="100000" sy="100000" flip="none" algn="tl"/>
              </a:blipFill>
              <a:ln w="9525">
                <a:noFill/>
                <a:round/>
                <a:headEnd/>
                <a:tailEnd/>
              </a:ln>
            </p:spPr>
            <p:txBody>
              <a:bodyPr/>
              <a:lstStyle/>
              <a:p>
                <a:endParaRPr lang="tr-TR" sz="1100"/>
              </a:p>
            </p:txBody>
          </p:sp>
          <p:sp>
            <p:nvSpPr>
              <p:cNvPr id="53" name="Freeform 51"/>
              <p:cNvSpPr>
                <a:spLocks/>
              </p:cNvSpPr>
              <p:nvPr/>
            </p:nvSpPr>
            <p:spPr bwMode="auto">
              <a:xfrm>
                <a:off x="3485" y="2339"/>
                <a:ext cx="151" cy="142"/>
              </a:xfrm>
              <a:custGeom>
                <a:avLst/>
                <a:gdLst>
                  <a:gd name="T0" fmla="*/ 22 w 151"/>
                  <a:gd name="T1" fmla="*/ 142 h 142"/>
                  <a:gd name="T2" fmla="*/ 10 w 151"/>
                  <a:gd name="T3" fmla="*/ 126 h 142"/>
                  <a:gd name="T4" fmla="*/ 4 w 151"/>
                  <a:gd name="T5" fmla="*/ 105 h 142"/>
                  <a:gd name="T6" fmla="*/ 0 w 151"/>
                  <a:gd name="T7" fmla="*/ 75 h 142"/>
                  <a:gd name="T8" fmla="*/ 0 w 151"/>
                  <a:gd name="T9" fmla="*/ 47 h 142"/>
                  <a:gd name="T10" fmla="*/ 5 w 151"/>
                  <a:gd name="T11" fmla="*/ 25 h 142"/>
                  <a:gd name="T12" fmla="*/ 20 w 151"/>
                  <a:gd name="T13" fmla="*/ 10 h 142"/>
                  <a:gd name="T14" fmla="*/ 36 w 151"/>
                  <a:gd name="T15" fmla="*/ 3 h 142"/>
                  <a:gd name="T16" fmla="*/ 66 w 151"/>
                  <a:gd name="T17" fmla="*/ 0 h 142"/>
                  <a:gd name="T18" fmla="*/ 105 w 151"/>
                  <a:gd name="T19" fmla="*/ 2 h 142"/>
                  <a:gd name="T20" fmla="*/ 129 w 151"/>
                  <a:gd name="T21" fmla="*/ 10 h 142"/>
                  <a:gd name="T22" fmla="*/ 144 w 151"/>
                  <a:gd name="T23" fmla="*/ 13 h 142"/>
                  <a:gd name="T24" fmla="*/ 151 w 151"/>
                  <a:gd name="T25" fmla="*/ 13 h 142"/>
                  <a:gd name="T26" fmla="*/ 142 w 151"/>
                  <a:gd name="T27" fmla="*/ 22 h 142"/>
                  <a:gd name="T28" fmla="*/ 136 w 151"/>
                  <a:gd name="T29" fmla="*/ 37 h 142"/>
                  <a:gd name="T30" fmla="*/ 136 w 151"/>
                  <a:gd name="T31" fmla="*/ 43 h 142"/>
                  <a:gd name="T32" fmla="*/ 123 w 151"/>
                  <a:gd name="T33" fmla="*/ 34 h 142"/>
                  <a:gd name="T34" fmla="*/ 105 w 151"/>
                  <a:gd name="T35" fmla="*/ 33 h 142"/>
                  <a:gd name="T36" fmla="*/ 83 w 151"/>
                  <a:gd name="T37" fmla="*/ 31 h 142"/>
                  <a:gd name="T38" fmla="*/ 68 w 151"/>
                  <a:gd name="T39" fmla="*/ 31 h 142"/>
                  <a:gd name="T40" fmla="*/ 51 w 151"/>
                  <a:gd name="T41" fmla="*/ 31 h 142"/>
                  <a:gd name="T42" fmla="*/ 59 w 151"/>
                  <a:gd name="T43" fmla="*/ 35 h 142"/>
                  <a:gd name="T44" fmla="*/ 59 w 151"/>
                  <a:gd name="T45" fmla="*/ 44 h 142"/>
                  <a:gd name="T46" fmla="*/ 54 w 151"/>
                  <a:gd name="T47" fmla="*/ 54 h 142"/>
                  <a:gd name="T48" fmla="*/ 45 w 151"/>
                  <a:gd name="T49" fmla="*/ 68 h 142"/>
                  <a:gd name="T50" fmla="*/ 40 w 151"/>
                  <a:gd name="T51" fmla="*/ 85 h 142"/>
                  <a:gd name="T52" fmla="*/ 40 w 151"/>
                  <a:gd name="T53" fmla="*/ 105 h 142"/>
                  <a:gd name="T54" fmla="*/ 27 w 151"/>
                  <a:gd name="T55" fmla="*/ 93 h 142"/>
                  <a:gd name="T56" fmla="*/ 26 w 151"/>
                  <a:gd name="T57" fmla="*/ 84 h 142"/>
                  <a:gd name="T58" fmla="*/ 18 w 151"/>
                  <a:gd name="T59" fmla="*/ 81 h 142"/>
                  <a:gd name="T60" fmla="*/ 9 w 151"/>
                  <a:gd name="T61" fmla="*/ 82 h 142"/>
                  <a:gd name="T62" fmla="*/ 7 w 151"/>
                  <a:gd name="T63" fmla="*/ 87 h 142"/>
                  <a:gd name="T64" fmla="*/ 10 w 151"/>
                  <a:gd name="T65" fmla="*/ 114 h 142"/>
                  <a:gd name="T66" fmla="*/ 17 w 151"/>
                  <a:gd name="T67" fmla="*/ 126 h 142"/>
                  <a:gd name="T68" fmla="*/ 22 w 151"/>
                  <a:gd name="T69" fmla="*/ 142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142"/>
                  <a:gd name="T107" fmla="*/ 151 w 151"/>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142">
                    <a:moveTo>
                      <a:pt x="22" y="142"/>
                    </a:moveTo>
                    <a:lnTo>
                      <a:pt x="10" y="126"/>
                    </a:lnTo>
                    <a:lnTo>
                      <a:pt x="4" y="105"/>
                    </a:lnTo>
                    <a:lnTo>
                      <a:pt x="0" y="75"/>
                    </a:lnTo>
                    <a:lnTo>
                      <a:pt x="0" y="47"/>
                    </a:lnTo>
                    <a:lnTo>
                      <a:pt x="5" y="25"/>
                    </a:lnTo>
                    <a:lnTo>
                      <a:pt x="20" y="10"/>
                    </a:lnTo>
                    <a:lnTo>
                      <a:pt x="36" y="3"/>
                    </a:lnTo>
                    <a:lnTo>
                      <a:pt x="66" y="0"/>
                    </a:lnTo>
                    <a:lnTo>
                      <a:pt x="105" y="2"/>
                    </a:lnTo>
                    <a:lnTo>
                      <a:pt x="129" y="10"/>
                    </a:lnTo>
                    <a:lnTo>
                      <a:pt x="144" y="13"/>
                    </a:lnTo>
                    <a:lnTo>
                      <a:pt x="151" y="13"/>
                    </a:lnTo>
                    <a:lnTo>
                      <a:pt x="142" y="22"/>
                    </a:lnTo>
                    <a:lnTo>
                      <a:pt x="136" y="37"/>
                    </a:lnTo>
                    <a:lnTo>
                      <a:pt x="136" y="43"/>
                    </a:lnTo>
                    <a:lnTo>
                      <a:pt x="123" y="34"/>
                    </a:lnTo>
                    <a:lnTo>
                      <a:pt x="105" y="33"/>
                    </a:lnTo>
                    <a:lnTo>
                      <a:pt x="83" y="31"/>
                    </a:lnTo>
                    <a:lnTo>
                      <a:pt x="68" y="31"/>
                    </a:lnTo>
                    <a:lnTo>
                      <a:pt x="51" y="31"/>
                    </a:lnTo>
                    <a:lnTo>
                      <a:pt x="59" y="35"/>
                    </a:lnTo>
                    <a:lnTo>
                      <a:pt x="59" y="44"/>
                    </a:lnTo>
                    <a:lnTo>
                      <a:pt x="54" y="54"/>
                    </a:lnTo>
                    <a:lnTo>
                      <a:pt x="45" y="68"/>
                    </a:lnTo>
                    <a:lnTo>
                      <a:pt x="40" y="85"/>
                    </a:lnTo>
                    <a:lnTo>
                      <a:pt x="40" y="105"/>
                    </a:lnTo>
                    <a:lnTo>
                      <a:pt x="27" y="93"/>
                    </a:lnTo>
                    <a:lnTo>
                      <a:pt x="26" y="84"/>
                    </a:lnTo>
                    <a:lnTo>
                      <a:pt x="18" y="81"/>
                    </a:lnTo>
                    <a:lnTo>
                      <a:pt x="9" y="82"/>
                    </a:lnTo>
                    <a:lnTo>
                      <a:pt x="7" y="87"/>
                    </a:lnTo>
                    <a:lnTo>
                      <a:pt x="10" y="114"/>
                    </a:lnTo>
                    <a:lnTo>
                      <a:pt x="17" y="126"/>
                    </a:lnTo>
                    <a:lnTo>
                      <a:pt x="22" y="142"/>
                    </a:lnTo>
                    <a:close/>
                  </a:path>
                </a:pathLst>
              </a:custGeom>
              <a:blipFill dpi="0" rotWithShape="0">
                <a:blip r:embed="rId15" cstate="print"/>
                <a:srcRect/>
                <a:tile tx="0" ty="0" sx="100000" sy="100000" flip="none" algn="tl"/>
              </a:blipFill>
              <a:ln w="9525">
                <a:noFill/>
                <a:round/>
                <a:headEnd/>
                <a:tailEnd/>
              </a:ln>
            </p:spPr>
            <p:txBody>
              <a:bodyPr/>
              <a:lstStyle/>
              <a:p>
                <a:endParaRPr lang="tr-TR" sz="1100"/>
              </a:p>
            </p:txBody>
          </p:sp>
        </p:grpSp>
        <p:sp>
          <p:nvSpPr>
            <p:cNvPr id="50" name="Freeform 52"/>
            <p:cNvSpPr>
              <a:spLocks/>
            </p:cNvSpPr>
            <p:nvPr/>
          </p:nvSpPr>
          <p:spPr bwMode="auto">
            <a:xfrm>
              <a:off x="3610" y="2846"/>
              <a:ext cx="129" cy="72"/>
            </a:xfrm>
            <a:custGeom>
              <a:avLst/>
              <a:gdLst>
                <a:gd name="T0" fmla="*/ 129 w 129"/>
                <a:gd name="T1" fmla="*/ 64 h 72"/>
                <a:gd name="T2" fmla="*/ 99 w 129"/>
                <a:gd name="T3" fmla="*/ 72 h 72"/>
                <a:gd name="T4" fmla="*/ 56 w 129"/>
                <a:gd name="T5" fmla="*/ 66 h 72"/>
                <a:gd name="T6" fmla="*/ 21 w 129"/>
                <a:gd name="T7" fmla="*/ 55 h 72"/>
                <a:gd name="T8" fmla="*/ 0 w 129"/>
                <a:gd name="T9" fmla="*/ 13 h 72"/>
                <a:gd name="T10" fmla="*/ 59 w 129"/>
                <a:gd name="T11" fmla="*/ 18 h 72"/>
                <a:gd name="T12" fmla="*/ 54 w 129"/>
                <a:gd name="T13" fmla="*/ 0 h 72"/>
                <a:gd name="T14" fmla="*/ 81 w 129"/>
                <a:gd name="T15" fmla="*/ 4 h 72"/>
                <a:gd name="T16" fmla="*/ 108 w 129"/>
                <a:gd name="T17" fmla="*/ 18 h 72"/>
                <a:gd name="T18" fmla="*/ 119 w 129"/>
                <a:gd name="T19" fmla="*/ 24 h 72"/>
                <a:gd name="T20" fmla="*/ 129 w 129"/>
                <a:gd name="T21" fmla="*/ 6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2"/>
                <a:gd name="T35" fmla="*/ 129 w 129"/>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2">
                  <a:moveTo>
                    <a:pt x="129" y="64"/>
                  </a:moveTo>
                  <a:lnTo>
                    <a:pt x="99" y="72"/>
                  </a:lnTo>
                  <a:lnTo>
                    <a:pt x="56" y="66"/>
                  </a:lnTo>
                  <a:lnTo>
                    <a:pt x="21" y="55"/>
                  </a:lnTo>
                  <a:lnTo>
                    <a:pt x="0" y="13"/>
                  </a:lnTo>
                  <a:lnTo>
                    <a:pt x="59" y="18"/>
                  </a:lnTo>
                  <a:lnTo>
                    <a:pt x="54" y="0"/>
                  </a:lnTo>
                  <a:lnTo>
                    <a:pt x="81" y="4"/>
                  </a:lnTo>
                  <a:lnTo>
                    <a:pt x="108" y="18"/>
                  </a:lnTo>
                  <a:lnTo>
                    <a:pt x="119" y="24"/>
                  </a:lnTo>
                  <a:lnTo>
                    <a:pt x="129" y="64"/>
                  </a:lnTo>
                  <a:close/>
                </a:path>
              </a:pathLst>
            </a:custGeom>
            <a:blipFill dpi="0" rotWithShape="0">
              <a:blip r:embed="rId9" cstate="print"/>
              <a:srcRect/>
              <a:tile tx="0" ty="0" sx="100000" sy="100000" flip="none" algn="tl"/>
            </a:blipFill>
            <a:ln w="9525">
              <a:noFill/>
              <a:round/>
              <a:headEnd/>
              <a:tailEnd/>
            </a:ln>
          </p:spPr>
          <p:txBody>
            <a:bodyPr/>
            <a:lstStyle/>
            <a:p>
              <a:endParaRPr lang="tr-TR" sz="1100"/>
            </a:p>
          </p:txBody>
        </p:sp>
      </p:grpSp>
      <p:sp>
        <p:nvSpPr>
          <p:cNvPr id="66" name="Rectangle 53"/>
          <p:cNvSpPr>
            <a:spLocks noChangeArrowheads="1"/>
          </p:cNvSpPr>
          <p:nvPr>
            <p:custDataLst>
              <p:tags r:id="rId3"/>
            </p:custDataLst>
          </p:nvPr>
        </p:nvSpPr>
        <p:spPr bwMode="auto">
          <a:xfrm>
            <a:off x="5437601" y="5814175"/>
            <a:ext cx="2532451" cy="338554"/>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b="1">
                <a:effectLst>
                  <a:outerShdw blurRad="38100" dist="38100" dir="2700000" algn="tl">
                    <a:srgbClr val="000000"/>
                  </a:outerShdw>
                </a:effectLst>
                <a:latin typeface="Arial" charset="0"/>
                <a:cs typeface="Arial" charset="0"/>
              </a:rPr>
              <a:t>Yönetişim ilkelerini uygulamaya </a:t>
            </a:r>
            <a:br>
              <a:rPr kumimoji="0" lang="tr-TR" sz="1100" b="1">
                <a:effectLst>
                  <a:outerShdw blurRad="38100" dist="38100" dir="2700000" algn="tl">
                    <a:srgbClr val="000000"/>
                  </a:outerShdw>
                </a:effectLst>
                <a:latin typeface="Arial" charset="0"/>
                <a:cs typeface="Arial" charset="0"/>
              </a:rPr>
            </a:br>
            <a:r>
              <a:rPr kumimoji="0" lang="tr-TR" sz="1100" b="1">
                <a:effectLst>
                  <a:outerShdw blurRad="38100" dist="38100" dir="2700000" algn="tl">
                    <a:srgbClr val="000000"/>
                  </a:outerShdw>
                </a:effectLst>
                <a:latin typeface="Arial" charset="0"/>
                <a:cs typeface="Arial" charset="0"/>
              </a:rPr>
              <a:t>ve icradan uzaklaşmaya             hazır</a:t>
            </a:r>
          </a:p>
        </p:txBody>
      </p:sp>
      <p:sp>
        <p:nvSpPr>
          <p:cNvPr id="67" name="Rectangle 54"/>
          <p:cNvSpPr>
            <a:spLocks noChangeArrowheads="1"/>
          </p:cNvSpPr>
          <p:nvPr>
            <p:custDataLst>
              <p:tags r:id="rId4"/>
            </p:custDataLst>
          </p:nvPr>
        </p:nvSpPr>
        <p:spPr bwMode="auto">
          <a:xfrm>
            <a:off x="5439189" y="5183958"/>
            <a:ext cx="2532451" cy="169277"/>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a:effectLst>
                  <a:outerShdw blurRad="38100" dist="38100" dir="2700000" algn="tl">
                    <a:srgbClr val="000000"/>
                  </a:outerShdw>
                </a:effectLst>
                <a:latin typeface="Arial" charset="0"/>
                <a:cs typeface="Arial" charset="0"/>
              </a:rPr>
              <a:t>“Yönetişimci Patron"</a:t>
            </a:r>
          </a:p>
        </p:txBody>
      </p:sp>
      <p:sp>
        <p:nvSpPr>
          <p:cNvPr id="68" name="Line 84"/>
          <p:cNvSpPr>
            <a:spLocks noChangeShapeType="1"/>
          </p:cNvSpPr>
          <p:nvPr/>
        </p:nvSpPr>
        <p:spPr bwMode="auto">
          <a:xfrm flipH="1">
            <a:off x="4348961" y="2542324"/>
            <a:ext cx="45719" cy="3913232"/>
          </a:xfrm>
          <a:prstGeom prst="line">
            <a:avLst/>
          </a:prstGeom>
          <a:noFill/>
          <a:ln w="12700">
            <a:solidFill>
              <a:schemeClr val="tx1"/>
            </a:solidFill>
            <a:round/>
            <a:headEnd/>
            <a:tailEnd/>
          </a:ln>
        </p:spPr>
        <p:txBody>
          <a:bodyPr wrap="square" anchor="ctr">
            <a:spAutoFit/>
          </a:bodyPr>
          <a:lstStyle/>
          <a:p>
            <a:endParaRPr lang="tr-TR" sz="1100"/>
          </a:p>
        </p:txBody>
      </p:sp>
      <p:sp>
        <p:nvSpPr>
          <p:cNvPr id="69" name="AutoShape 86"/>
          <p:cNvSpPr>
            <a:spLocks noChangeArrowheads="1"/>
          </p:cNvSpPr>
          <p:nvPr/>
        </p:nvSpPr>
        <p:spPr bwMode="auto">
          <a:xfrm>
            <a:off x="2946107" y="4729490"/>
            <a:ext cx="3295158" cy="261610"/>
          </a:xfrm>
          <a:prstGeom prst="curvedDownArrow">
            <a:avLst>
              <a:gd name="adj1" fmla="val 146765"/>
              <a:gd name="adj2" fmla="val 293529"/>
              <a:gd name="adj3" fmla="val 33333"/>
            </a:avLst>
          </a:prstGeom>
          <a:solidFill>
            <a:schemeClr val="accent1"/>
          </a:solidFill>
          <a:ln w="12700">
            <a:solidFill>
              <a:schemeClr val="tx1"/>
            </a:solidFill>
            <a:miter lim="800000"/>
            <a:headEnd/>
            <a:tailEnd/>
          </a:ln>
        </p:spPr>
        <p:txBody>
          <a:bodyPr wrap="square" anchor="ctr">
            <a:spAutoFit/>
          </a:bodyPr>
          <a:lstStyle/>
          <a:p>
            <a:endParaRPr lang="tr-TR" sz="1100"/>
          </a:p>
        </p:txBody>
      </p:sp>
    </p:spTree>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ATEŞ TOPU">
  <a:themeElements>
    <a:clrScheme name="ATEŞ TOPU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ATEŞ TOPU">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TEŞ TOPU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ATEŞ TOPU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ATEŞ TOPU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Office\Templates\Sunu Tasarımları\ATEŞ TOPU.POT</Template>
  <TotalTime>1681</TotalTime>
  <Words>1166</Words>
  <Application>Microsoft PowerPoint</Application>
  <PresentationFormat>Ekran Gösterisi (4:3)</PresentationFormat>
  <Paragraphs>170</Paragraphs>
  <Slides>18</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Times New Roman</vt:lpstr>
      <vt:lpstr>Arial</vt:lpstr>
      <vt:lpstr>Verdana Ref</vt:lpstr>
      <vt:lpstr>Arial Tur</vt:lpstr>
      <vt:lpstr>Tahoma</vt:lpstr>
      <vt:lpstr>ATEŞ TOPU</vt:lpstr>
      <vt:lpstr>15 Mayıs  2011 Üniversite Hastanelerinde Sağlık Yönetimi ve İşletmeciliği Sempozyumu </vt:lpstr>
      <vt:lpstr>SUNUM PROGRAMI</vt:lpstr>
      <vt:lpstr>Slayt 3</vt:lpstr>
      <vt:lpstr>SAĞLIK  İŞLETMECİLİĞİNE GENEL BAKIŞ</vt:lpstr>
      <vt:lpstr>Özel Sağlık Kurumları İşletmeciliği</vt:lpstr>
      <vt:lpstr>SAĞLIK İŞLETMECİSİ PROFİLİ</vt:lpstr>
      <vt:lpstr>Slayt 7</vt:lpstr>
      <vt:lpstr>SAĞLIK TA DEĞİŞİM SÜRECİ  “İYİ YÖNETİŞİM”</vt:lpstr>
      <vt:lpstr>   Paradigma Değişimi Şart</vt:lpstr>
      <vt:lpstr>Roller Önemli</vt:lpstr>
      <vt:lpstr>SAĞLIK İŞLETMECİLİĞİ – HEKİM İLİŞKİLERİ</vt:lpstr>
      <vt:lpstr>SAĞLIK İŞLETMECİLİĞİ – HEKİM İLİŞKİLERİ</vt:lpstr>
      <vt:lpstr>Özel-Kamu Sağlık İşletmeciliği</vt:lpstr>
      <vt:lpstr>Özel-Kamu Sağlık İşletmeciliği</vt:lpstr>
      <vt:lpstr>SONUÇLAR VE ÇIKARIMLAR</vt:lpstr>
      <vt:lpstr>SONUÇLAR VE ÇIKARIMLAR</vt:lpstr>
      <vt:lpstr>SONUÇLAR VE ÇIKARIMLAR</vt:lpstr>
      <vt:lpstr>                                             TEŞEKKÜRLER   Dr. Murat KAYA   Eposta : drkaya71@ hotmail.com TEL : +90 532 266 27 61 FAX : +90 530 878 64 50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II.ANTALYA SAĞLIK ZİRVESİ PROGRAMI</dc:title>
  <dc:creator>TURHAN ÇÖMEZ</dc:creator>
  <cp:lastModifiedBy>Murat Kaya</cp:lastModifiedBy>
  <cp:revision>178</cp:revision>
  <dcterms:created xsi:type="dcterms:W3CDTF">2004-12-02T21:02:14Z</dcterms:created>
  <dcterms:modified xsi:type="dcterms:W3CDTF">2011-05-11T14:35:50Z</dcterms:modified>
</cp:coreProperties>
</file>