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60" r:id="rId5"/>
    <p:sldId id="261" r:id="rId6"/>
    <p:sldId id="262" r:id="rId7"/>
    <p:sldId id="263" r:id="rId8"/>
    <p:sldId id="264" r:id="rId9"/>
    <p:sldId id="265" r:id="rId10"/>
    <p:sldId id="266" r:id="rId11"/>
    <p:sldId id="267" r:id="rId12"/>
    <p:sldId id="268" r:id="rId13"/>
    <p:sldId id="270" r:id="rId14"/>
    <p:sldId id="272" r:id="rId15"/>
    <p:sldId id="273" r:id="rId16"/>
    <p:sldId id="274" r:id="rId17"/>
    <p:sldId id="27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72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106980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158385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387367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0868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241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32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1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89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427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7884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15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535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F241AA-8203-494F-9EA5-778F70DC8BA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184930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15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59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54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036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FF241AA-8203-494F-9EA5-778F70DC8BA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73678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DFF241AA-8203-494F-9EA5-778F70DC8BA1}"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57494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DFF241AA-8203-494F-9EA5-778F70DC8BA1}"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7891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DFF241AA-8203-494F-9EA5-778F70DC8BA1}"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317747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241AA-8203-494F-9EA5-778F70DC8BA1}"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271486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F241AA-8203-494F-9EA5-778F70DC8BA1}"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58872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F241AA-8203-494F-9EA5-778F70DC8BA1}"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0587-8CE8-E547-9AD3-48B7259F744F}" type="slidenum">
              <a:rPr lang="en-US" smtClean="0"/>
              <a:t>‹#›</a:t>
            </a:fld>
            <a:endParaRPr lang="en-US"/>
          </a:p>
        </p:txBody>
      </p:sp>
    </p:spTree>
    <p:extLst>
      <p:ext uri="{BB962C8B-B14F-4D97-AF65-F5344CB8AC3E}">
        <p14:creationId xmlns:p14="http://schemas.microsoft.com/office/powerpoint/2010/main" val="39506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F241AA-8203-494F-9EA5-778F70DC8BA1}" type="datetimeFigureOut">
              <a:rPr lang="en-US" smtClean="0"/>
              <a:t>11/6/2019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310587-8CE8-E547-9AD3-48B7259F744F}" type="slidenum">
              <a:rPr lang="en-US" smtClean="0"/>
              <a:t>‹#›</a:t>
            </a:fld>
            <a:endParaRPr lang="en-US"/>
          </a:p>
        </p:txBody>
      </p:sp>
    </p:spTree>
    <p:extLst>
      <p:ext uri="{BB962C8B-B14F-4D97-AF65-F5344CB8AC3E}">
        <p14:creationId xmlns:p14="http://schemas.microsoft.com/office/powerpoint/2010/main" val="394720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9B77C2B-FCA1-4590-9976-197F2DFD5A8C}" type="datetimeFigureOut">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6.11.2019</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D05793D-1A4C-49DE-BE8F-015059F2F011}" type="slidenum">
              <a:rPr kumimoji="0" lang="tr-T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tr-T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0848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19.png"/><Relationship Id="rId1" Type="http://schemas.openxmlformats.org/officeDocument/2006/relationships/tags" Target="../tags/tag1.xml"/><Relationship Id="rId6" Type="http://schemas.openxmlformats.org/officeDocument/2006/relationships/image" Target="../media/image4.jpg"/><Relationship Id="rId11" Type="http://schemas.openxmlformats.org/officeDocument/2006/relationships/image" Target="../media/image14.png"/><Relationship Id="rId5" Type="http://schemas.openxmlformats.org/officeDocument/2006/relationships/slideLayout" Target="../slideLayouts/slideLayout1.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4.xml"/><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muratky.net/" TargetMode="External"/><Relationship Id="rId7" Type="http://schemas.openxmlformats.org/officeDocument/2006/relationships/image" Target="../media/image23.jpeg"/><Relationship Id="rId2" Type="http://schemas.openxmlformats.org/officeDocument/2006/relationships/hyperlink" Target="mailto:drkaya71@hotmail.com" TargetMode="Externa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P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4167643" y="1667976"/>
            <a:ext cx="4810938" cy="268770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800" dirty="0">
                <a:solidFill>
                  <a:schemeClr val="accent1">
                    <a:lumMod val="50000"/>
                  </a:schemeClr>
                </a:solidFill>
              </a:rPr>
              <a:t>SAĞLIK HİZMETİ SUNUMUNDA</a:t>
            </a:r>
          </a:p>
          <a:p>
            <a:r>
              <a:rPr lang="tr-TR" sz="2800" dirty="0">
                <a:solidFill>
                  <a:schemeClr val="accent1">
                    <a:lumMod val="50000"/>
                  </a:schemeClr>
                </a:solidFill>
              </a:rPr>
              <a:t>SAĞLIK İŞLETMECİLİĞİ</a:t>
            </a:r>
          </a:p>
          <a:p>
            <a:r>
              <a:rPr lang="tr-TR" sz="2800" dirty="0" smtClean="0">
                <a:solidFill>
                  <a:schemeClr val="accent1">
                    <a:lumMod val="50000"/>
                  </a:schemeClr>
                </a:solidFill>
              </a:rPr>
              <a:t>«Ö</a:t>
            </a:r>
            <a:r>
              <a:rPr lang="tr-TR" sz="2800" i="1" dirty="0" smtClean="0">
                <a:solidFill>
                  <a:schemeClr val="accent1">
                    <a:lumMod val="50000"/>
                  </a:schemeClr>
                </a:solidFill>
              </a:rPr>
              <a:t>zel </a:t>
            </a:r>
            <a:r>
              <a:rPr lang="tr-TR" sz="2800" i="1" dirty="0">
                <a:solidFill>
                  <a:schemeClr val="accent1">
                    <a:lumMod val="50000"/>
                  </a:schemeClr>
                </a:solidFill>
              </a:rPr>
              <a:t>Hastane </a:t>
            </a:r>
            <a:r>
              <a:rPr lang="tr-TR" sz="2800" i="1" dirty="0" smtClean="0">
                <a:solidFill>
                  <a:schemeClr val="accent1">
                    <a:lumMod val="50000"/>
                  </a:schemeClr>
                </a:solidFill>
              </a:rPr>
              <a:t>İşletmeciliği»</a:t>
            </a:r>
          </a:p>
          <a:p>
            <a:endParaRPr lang="tr-TR" sz="2800" i="1" dirty="0" smtClean="0">
              <a:solidFill>
                <a:schemeClr val="accent1">
                  <a:lumMod val="50000"/>
                </a:schemeClr>
              </a:solidFill>
            </a:endParaRPr>
          </a:p>
          <a:p>
            <a:r>
              <a:rPr lang="tr-TR" sz="1800" i="1" dirty="0" smtClean="0">
                <a:solidFill>
                  <a:schemeClr val="accent1">
                    <a:lumMod val="50000"/>
                  </a:schemeClr>
                </a:solidFill>
              </a:rPr>
              <a:t>Medicana Çamlıca Hastanesi Genel Müdürü </a:t>
            </a:r>
          </a:p>
          <a:p>
            <a:r>
              <a:rPr lang="tr-TR" sz="1800" i="1" dirty="0" smtClean="0">
                <a:solidFill>
                  <a:schemeClr val="accent1">
                    <a:lumMod val="50000"/>
                  </a:schemeClr>
                </a:solidFill>
              </a:rPr>
              <a:t>Dr. Murat Kaya </a:t>
            </a:r>
            <a:endParaRPr lang="tr-TR" sz="1800" dirty="0">
              <a:solidFill>
                <a:schemeClr val="accent1">
                  <a:lumMod val="50000"/>
                </a:schemeClr>
              </a:solidFill>
            </a:endParaRPr>
          </a:p>
        </p:txBody>
      </p:sp>
    </p:spTree>
    <p:extLst>
      <p:ext uri="{BB962C8B-B14F-4D97-AF65-F5344CB8AC3E}">
        <p14:creationId xmlns:p14="http://schemas.microsoft.com/office/powerpoint/2010/main" val="396364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0353"/>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188704" y="-102996"/>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a:t>
            </a:r>
            <a:r>
              <a:rPr lang="tr-TR" sz="2800" b="1" dirty="0" err="1" smtClean="0">
                <a:solidFill>
                  <a:schemeClr val="tx2"/>
                </a:solidFill>
                <a:effectLst>
                  <a:outerShdw blurRad="38100" dist="38100" dir="2700000" algn="tl">
                    <a:srgbClr val="000000"/>
                  </a:outerShdw>
                </a:effectLst>
              </a:rPr>
              <a:t>Paratigma</a:t>
            </a:r>
            <a:r>
              <a:rPr lang="tr-TR" sz="2800" b="1" dirty="0" smtClean="0">
                <a:solidFill>
                  <a:schemeClr val="tx2"/>
                </a:solidFill>
                <a:effectLst>
                  <a:outerShdw blurRad="38100" dist="38100" dir="2700000" algn="tl">
                    <a:srgbClr val="000000"/>
                  </a:outerShdw>
                </a:effectLst>
              </a:rPr>
              <a:t> Değişimi Şart</a:t>
            </a:r>
            <a:endParaRPr lang="tr-TR" sz="2800" b="1" dirty="0">
              <a:solidFill>
                <a:schemeClr val="tx2"/>
              </a:solidFill>
              <a:effectLst>
                <a:outerShdw blurRad="38100" dist="38100" dir="2700000" algn="tl">
                  <a:srgbClr val="000000"/>
                </a:outerShdw>
              </a:effectLst>
            </a:endParaRPr>
          </a:p>
        </p:txBody>
      </p:sp>
      <p:sp>
        <p:nvSpPr>
          <p:cNvPr id="8" name="Rectangle 3"/>
          <p:cNvSpPr txBox="1">
            <a:spLocks noChangeArrowheads="1"/>
          </p:cNvSpPr>
          <p:nvPr/>
        </p:nvSpPr>
        <p:spPr bwMode="auto">
          <a:xfrm>
            <a:off x="90185" y="662835"/>
            <a:ext cx="9076543" cy="504513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tx2"/>
              </a:buClr>
              <a:buSzTx/>
              <a:tabLst/>
              <a:defRPr/>
            </a:pPr>
            <a:r>
              <a:rPr lang="tr-TR" sz="1700" dirty="0">
                <a:solidFill>
                  <a:schemeClr val="accent1">
                    <a:lumMod val="50000"/>
                  </a:schemeClr>
                </a:solidFill>
              </a:rPr>
              <a:t>Kurumların iyi yönetişim ilkelerini uygulamaları için ‘paradigma değişimi’ gerekmektedir. </a:t>
            </a:r>
          </a:p>
        </p:txBody>
      </p:sp>
      <p:sp>
        <p:nvSpPr>
          <p:cNvPr id="9" name="5 Slayt Numarası Yer Tutucusu"/>
          <p:cNvSpPr>
            <a:spLocks noGrp="1"/>
          </p:cNvSpPr>
          <p:nvPr>
            <p:ph type="sldNum" sz="quarter" idx="12"/>
          </p:nvPr>
        </p:nvSpPr>
        <p:spPr>
          <a:xfrm>
            <a:off x="6325544" y="6410277"/>
            <a:ext cx="1981057" cy="435812"/>
          </a:xfrm>
        </p:spPr>
        <p:txBody>
          <a:bodyPr/>
          <a:lstStyle/>
          <a:p>
            <a:fld id="{A5DF89C8-F6BF-4DA2-B317-ABD654DF4FC7}" type="slidenum">
              <a:rPr lang="tr-TR" sz="1100"/>
              <a:pPr/>
              <a:t>10</a:t>
            </a:fld>
            <a:endParaRPr lang="tr-TR" sz="1100"/>
          </a:p>
        </p:txBody>
      </p:sp>
      <p:sp>
        <p:nvSpPr>
          <p:cNvPr id="10" name="Oval 85"/>
          <p:cNvSpPr>
            <a:spLocks noChangeArrowheads="1"/>
          </p:cNvSpPr>
          <p:nvPr/>
        </p:nvSpPr>
        <p:spPr bwMode="blackWhite">
          <a:xfrm>
            <a:off x="1031533" y="3843024"/>
            <a:ext cx="2730557" cy="110012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tr-TR" sz="1100"/>
          </a:p>
        </p:txBody>
      </p:sp>
      <p:sp>
        <p:nvSpPr>
          <p:cNvPr id="11" name="Oval 55"/>
          <p:cNvSpPr>
            <a:spLocks noChangeArrowheads="1"/>
          </p:cNvSpPr>
          <p:nvPr/>
        </p:nvSpPr>
        <p:spPr bwMode="blackWhite">
          <a:xfrm>
            <a:off x="6024047" y="4029891"/>
            <a:ext cx="3045896" cy="110012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tr-TR" sz="1100"/>
          </a:p>
        </p:txBody>
      </p:sp>
      <p:grpSp>
        <p:nvGrpSpPr>
          <p:cNvPr id="12" name="Group 56"/>
          <p:cNvGrpSpPr>
            <a:grpSpLocks/>
          </p:cNvGrpSpPr>
          <p:nvPr/>
        </p:nvGrpSpPr>
        <p:grpSpPr bwMode="auto">
          <a:xfrm>
            <a:off x="1926056" y="2266565"/>
            <a:ext cx="632287" cy="1478845"/>
            <a:chOff x="4129" y="1680"/>
            <a:chExt cx="445" cy="1411"/>
          </a:xfrm>
        </p:grpSpPr>
        <p:grpSp>
          <p:nvGrpSpPr>
            <p:cNvPr id="13" name="Group 57"/>
            <p:cNvGrpSpPr>
              <a:grpSpLocks/>
            </p:cNvGrpSpPr>
            <p:nvPr/>
          </p:nvGrpSpPr>
          <p:grpSpPr bwMode="auto">
            <a:xfrm>
              <a:off x="4139" y="2984"/>
              <a:ext cx="418" cy="107"/>
              <a:chOff x="3658" y="3560"/>
              <a:chExt cx="418" cy="107"/>
            </a:xfrm>
          </p:grpSpPr>
          <p:sp>
            <p:nvSpPr>
              <p:cNvPr id="27" name="Freeform 58"/>
              <p:cNvSpPr>
                <a:spLocks/>
              </p:cNvSpPr>
              <p:nvPr/>
            </p:nvSpPr>
            <p:spPr bwMode="auto">
              <a:xfrm>
                <a:off x="3658" y="3560"/>
                <a:ext cx="184" cy="107"/>
              </a:xfrm>
              <a:custGeom>
                <a:avLst/>
                <a:gdLst>
                  <a:gd name="T0" fmla="*/ 87 w 184"/>
                  <a:gd name="T1" fmla="*/ 15 h 107"/>
                  <a:gd name="T2" fmla="*/ 65 w 184"/>
                  <a:gd name="T3" fmla="*/ 32 h 107"/>
                  <a:gd name="T4" fmla="*/ 36 w 184"/>
                  <a:gd name="T5" fmla="*/ 53 h 107"/>
                  <a:gd name="T6" fmla="*/ 15 w 184"/>
                  <a:gd name="T7" fmla="*/ 65 h 107"/>
                  <a:gd name="T8" fmla="*/ 2 w 184"/>
                  <a:gd name="T9" fmla="*/ 74 h 107"/>
                  <a:gd name="T10" fmla="*/ 0 w 184"/>
                  <a:gd name="T11" fmla="*/ 93 h 107"/>
                  <a:gd name="T12" fmla="*/ 12 w 184"/>
                  <a:gd name="T13" fmla="*/ 101 h 107"/>
                  <a:gd name="T14" fmla="*/ 38 w 184"/>
                  <a:gd name="T15" fmla="*/ 105 h 107"/>
                  <a:gd name="T16" fmla="*/ 63 w 184"/>
                  <a:gd name="T17" fmla="*/ 107 h 107"/>
                  <a:gd name="T18" fmla="*/ 87 w 184"/>
                  <a:gd name="T19" fmla="*/ 105 h 107"/>
                  <a:gd name="T20" fmla="*/ 105 w 184"/>
                  <a:gd name="T21" fmla="*/ 93 h 107"/>
                  <a:gd name="T22" fmla="*/ 135 w 184"/>
                  <a:gd name="T23" fmla="*/ 80 h 107"/>
                  <a:gd name="T24" fmla="*/ 181 w 184"/>
                  <a:gd name="T25" fmla="*/ 68 h 107"/>
                  <a:gd name="T26" fmla="*/ 184 w 184"/>
                  <a:gd name="T27" fmla="*/ 27 h 107"/>
                  <a:gd name="T28" fmla="*/ 178 w 184"/>
                  <a:gd name="T29" fmla="*/ 0 h 107"/>
                  <a:gd name="T30" fmla="*/ 87 w 184"/>
                  <a:gd name="T31" fmla="*/ 1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07"/>
                  <a:gd name="T50" fmla="*/ 184 w 184"/>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07">
                    <a:moveTo>
                      <a:pt x="87" y="15"/>
                    </a:moveTo>
                    <a:lnTo>
                      <a:pt x="65" y="32"/>
                    </a:lnTo>
                    <a:lnTo>
                      <a:pt x="36" y="53"/>
                    </a:lnTo>
                    <a:lnTo>
                      <a:pt x="15" y="65"/>
                    </a:lnTo>
                    <a:lnTo>
                      <a:pt x="2" y="74"/>
                    </a:lnTo>
                    <a:lnTo>
                      <a:pt x="0" y="93"/>
                    </a:lnTo>
                    <a:lnTo>
                      <a:pt x="12" y="101"/>
                    </a:lnTo>
                    <a:lnTo>
                      <a:pt x="38" y="105"/>
                    </a:lnTo>
                    <a:lnTo>
                      <a:pt x="63" y="107"/>
                    </a:lnTo>
                    <a:lnTo>
                      <a:pt x="87" y="105"/>
                    </a:lnTo>
                    <a:lnTo>
                      <a:pt x="105" y="93"/>
                    </a:lnTo>
                    <a:lnTo>
                      <a:pt x="135" y="80"/>
                    </a:lnTo>
                    <a:lnTo>
                      <a:pt x="181" y="68"/>
                    </a:lnTo>
                    <a:lnTo>
                      <a:pt x="184" y="27"/>
                    </a:lnTo>
                    <a:lnTo>
                      <a:pt x="178" y="0"/>
                    </a:lnTo>
                    <a:lnTo>
                      <a:pt x="87" y="15"/>
                    </a:lnTo>
                    <a:close/>
                  </a:path>
                </a:pathLst>
              </a:custGeom>
              <a:blipFill dpi="0" rotWithShape="0">
                <a:blip r:embed="rId7" cstate="print"/>
                <a:srcRect/>
                <a:tile tx="0" ty="0" sx="100000" sy="100000" flip="none" algn="tl"/>
              </a:blipFill>
              <a:ln w="9525">
                <a:noFill/>
                <a:round/>
                <a:headEnd/>
                <a:tailEnd/>
              </a:ln>
            </p:spPr>
            <p:txBody>
              <a:bodyPr/>
              <a:lstStyle/>
              <a:p>
                <a:endParaRPr lang="tr-TR" sz="1100"/>
              </a:p>
            </p:txBody>
          </p:sp>
          <p:sp>
            <p:nvSpPr>
              <p:cNvPr id="29" name="Freeform 59"/>
              <p:cNvSpPr>
                <a:spLocks/>
              </p:cNvSpPr>
              <p:nvPr/>
            </p:nvSpPr>
            <p:spPr bwMode="auto">
              <a:xfrm>
                <a:off x="3886" y="3568"/>
                <a:ext cx="190" cy="91"/>
              </a:xfrm>
              <a:custGeom>
                <a:avLst/>
                <a:gdLst>
                  <a:gd name="T0" fmla="*/ 4 w 190"/>
                  <a:gd name="T1" fmla="*/ 1 h 91"/>
                  <a:gd name="T2" fmla="*/ 0 w 190"/>
                  <a:gd name="T3" fmla="*/ 36 h 91"/>
                  <a:gd name="T4" fmla="*/ 4 w 190"/>
                  <a:gd name="T5" fmla="*/ 63 h 91"/>
                  <a:gd name="T6" fmla="*/ 48 w 190"/>
                  <a:gd name="T7" fmla="*/ 73 h 91"/>
                  <a:gd name="T8" fmla="*/ 70 w 190"/>
                  <a:gd name="T9" fmla="*/ 73 h 91"/>
                  <a:gd name="T10" fmla="*/ 102 w 190"/>
                  <a:gd name="T11" fmla="*/ 82 h 91"/>
                  <a:gd name="T12" fmla="*/ 139 w 190"/>
                  <a:gd name="T13" fmla="*/ 88 h 91"/>
                  <a:gd name="T14" fmla="*/ 189 w 190"/>
                  <a:gd name="T15" fmla="*/ 91 h 91"/>
                  <a:gd name="T16" fmla="*/ 190 w 190"/>
                  <a:gd name="T17" fmla="*/ 78 h 91"/>
                  <a:gd name="T18" fmla="*/ 190 w 190"/>
                  <a:gd name="T19" fmla="*/ 64 h 91"/>
                  <a:gd name="T20" fmla="*/ 151 w 190"/>
                  <a:gd name="T21" fmla="*/ 43 h 91"/>
                  <a:gd name="T22" fmla="*/ 108 w 190"/>
                  <a:gd name="T23" fmla="*/ 19 h 91"/>
                  <a:gd name="T24" fmla="*/ 82 w 190"/>
                  <a:gd name="T25" fmla="*/ 0 h 91"/>
                  <a:gd name="T26" fmla="*/ 4 w 190"/>
                  <a:gd name="T27" fmla="*/ 1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91"/>
                  <a:gd name="T44" fmla="*/ 190 w 190"/>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91">
                    <a:moveTo>
                      <a:pt x="4" y="1"/>
                    </a:moveTo>
                    <a:lnTo>
                      <a:pt x="0" y="36"/>
                    </a:lnTo>
                    <a:lnTo>
                      <a:pt x="4" y="63"/>
                    </a:lnTo>
                    <a:lnTo>
                      <a:pt x="48" y="73"/>
                    </a:lnTo>
                    <a:lnTo>
                      <a:pt x="70" y="73"/>
                    </a:lnTo>
                    <a:lnTo>
                      <a:pt x="102" y="82"/>
                    </a:lnTo>
                    <a:lnTo>
                      <a:pt x="139" y="88"/>
                    </a:lnTo>
                    <a:lnTo>
                      <a:pt x="189" y="91"/>
                    </a:lnTo>
                    <a:lnTo>
                      <a:pt x="190" y="78"/>
                    </a:lnTo>
                    <a:lnTo>
                      <a:pt x="190" y="64"/>
                    </a:lnTo>
                    <a:lnTo>
                      <a:pt x="151" y="43"/>
                    </a:lnTo>
                    <a:lnTo>
                      <a:pt x="108" y="19"/>
                    </a:lnTo>
                    <a:lnTo>
                      <a:pt x="82" y="0"/>
                    </a:lnTo>
                    <a:lnTo>
                      <a:pt x="4" y="1"/>
                    </a:lnTo>
                    <a:close/>
                  </a:path>
                </a:pathLst>
              </a:custGeom>
              <a:blipFill dpi="0" rotWithShape="0">
                <a:blip r:embed="rId7" cstate="print"/>
                <a:srcRect/>
                <a:tile tx="0" ty="0" sx="100000" sy="100000" flip="none" algn="tl"/>
              </a:blipFill>
              <a:ln w="9525">
                <a:noFill/>
                <a:round/>
                <a:headEnd/>
                <a:tailEnd/>
              </a:ln>
            </p:spPr>
            <p:txBody>
              <a:bodyPr/>
              <a:lstStyle/>
              <a:p>
                <a:endParaRPr lang="tr-TR" sz="1100"/>
              </a:p>
            </p:txBody>
          </p:sp>
        </p:grpSp>
        <p:grpSp>
          <p:nvGrpSpPr>
            <p:cNvPr id="14" name="Group 60"/>
            <p:cNvGrpSpPr>
              <a:grpSpLocks/>
            </p:cNvGrpSpPr>
            <p:nvPr/>
          </p:nvGrpSpPr>
          <p:grpSpPr bwMode="auto">
            <a:xfrm>
              <a:off x="4129" y="1680"/>
              <a:ext cx="445" cy="1342"/>
              <a:chOff x="4129" y="1680"/>
              <a:chExt cx="445" cy="1342"/>
            </a:xfrm>
          </p:grpSpPr>
          <p:grpSp>
            <p:nvGrpSpPr>
              <p:cNvPr id="15" name="Group 61"/>
              <p:cNvGrpSpPr>
                <a:grpSpLocks/>
              </p:cNvGrpSpPr>
              <p:nvPr/>
            </p:nvGrpSpPr>
            <p:grpSpPr bwMode="auto">
              <a:xfrm>
                <a:off x="4129" y="1885"/>
                <a:ext cx="445" cy="398"/>
                <a:chOff x="3648" y="2461"/>
                <a:chExt cx="445" cy="398"/>
              </a:xfrm>
            </p:grpSpPr>
            <p:sp>
              <p:nvSpPr>
                <p:cNvPr id="20" name="Freeform 62"/>
                <p:cNvSpPr>
                  <a:spLocks/>
                </p:cNvSpPr>
                <p:nvPr/>
              </p:nvSpPr>
              <p:spPr bwMode="auto">
                <a:xfrm>
                  <a:off x="3648" y="2461"/>
                  <a:ext cx="445" cy="398"/>
                </a:xfrm>
                <a:custGeom>
                  <a:avLst/>
                  <a:gdLst>
                    <a:gd name="T0" fmla="*/ 169 w 445"/>
                    <a:gd name="T1" fmla="*/ 0 h 398"/>
                    <a:gd name="T2" fmla="*/ 116 w 445"/>
                    <a:gd name="T3" fmla="*/ 33 h 398"/>
                    <a:gd name="T4" fmla="*/ 61 w 445"/>
                    <a:gd name="T5" fmla="*/ 60 h 398"/>
                    <a:gd name="T6" fmla="*/ 28 w 445"/>
                    <a:gd name="T7" fmla="*/ 174 h 398"/>
                    <a:gd name="T8" fmla="*/ 1 w 445"/>
                    <a:gd name="T9" fmla="*/ 262 h 398"/>
                    <a:gd name="T10" fmla="*/ 0 w 445"/>
                    <a:gd name="T11" fmla="*/ 280 h 398"/>
                    <a:gd name="T12" fmla="*/ 24 w 445"/>
                    <a:gd name="T13" fmla="*/ 323 h 398"/>
                    <a:gd name="T14" fmla="*/ 40 w 445"/>
                    <a:gd name="T15" fmla="*/ 338 h 398"/>
                    <a:gd name="T16" fmla="*/ 54 w 445"/>
                    <a:gd name="T17" fmla="*/ 341 h 398"/>
                    <a:gd name="T18" fmla="*/ 55 w 445"/>
                    <a:gd name="T19" fmla="*/ 353 h 398"/>
                    <a:gd name="T20" fmla="*/ 81 w 445"/>
                    <a:gd name="T21" fmla="*/ 335 h 398"/>
                    <a:gd name="T22" fmla="*/ 84 w 445"/>
                    <a:gd name="T23" fmla="*/ 382 h 398"/>
                    <a:gd name="T24" fmla="*/ 99 w 445"/>
                    <a:gd name="T25" fmla="*/ 398 h 398"/>
                    <a:gd name="T26" fmla="*/ 359 w 445"/>
                    <a:gd name="T27" fmla="*/ 398 h 398"/>
                    <a:gd name="T28" fmla="*/ 382 w 445"/>
                    <a:gd name="T29" fmla="*/ 376 h 398"/>
                    <a:gd name="T30" fmla="*/ 377 w 445"/>
                    <a:gd name="T31" fmla="*/ 335 h 398"/>
                    <a:gd name="T32" fmla="*/ 406 w 445"/>
                    <a:gd name="T33" fmla="*/ 361 h 398"/>
                    <a:gd name="T34" fmla="*/ 445 w 445"/>
                    <a:gd name="T35" fmla="*/ 286 h 398"/>
                    <a:gd name="T36" fmla="*/ 365 w 445"/>
                    <a:gd name="T37" fmla="*/ 52 h 398"/>
                    <a:gd name="T38" fmla="*/ 280 w 445"/>
                    <a:gd name="T39" fmla="*/ 22 h 398"/>
                    <a:gd name="T40" fmla="*/ 254 w 445"/>
                    <a:gd name="T41" fmla="*/ 7 h 398"/>
                    <a:gd name="T42" fmla="*/ 214 w 445"/>
                    <a:gd name="T43" fmla="*/ 45 h 398"/>
                    <a:gd name="T44" fmla="*/ 169 w 445"/>
                    <a:gd name="T45" fmla="*/ 0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5"/>
                    <a:gd name="T70" fmla="*/ 0 h 398"/>
                    <a:gd name="T71" fmla="*/ 445 w 445"/>
                    <a:gd name="T72" fmla="*/ 398 h 3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5" h="398">
                      <a:moveTo>
                        <a:pt x="169" y="0"/>
                      </a:moveTo>
                      <a:lnTo>
                        <a:pt x="116" y="33"/>
                      </a:lnTo>
                      <a:lnTo>
                        <a:pt x="61" y="60"/>
                      </a:lnTo>
                      <a:lnTo>
                        <a:pt x="28" y="174"/>
                      </a:lnTo>
                      <a:lnTo>
                        <a:pt x="1" y="262"/>
                      </a:lnTo>
                      <a:lnTo>
                        <a:pt x="0" y="280"/>
                      </a:lnTo>
                      <a:lnTo>
                        <a:pt x="24" y="323"/>
                      </a:lnTo>
                      <a:lnTo>
                        <a:pt x="40" y="338"/>
                      </a:lnTo>
                      <a:lnTo>
                        <a:pt x="54" y="341"/>
                      </a:lnTo>
                      <a:lnTo>
                        <a:pt x="55" y="353"/>
                      </a:lnTo>
                      <a:lnTo>
                        <a:pt x="81" y="335"/>
                      </a:lnTo>
                      <a:lnTo>
                        <a:pt x="84" y="382"/>
                      </a:lnTo>
                      <a:lnTo>
                        <a:pt x="99" y="398"/>
                      </a:lnTo>
                      <a:lnTo>
                        <a:pt x="359" y="398"/>
                      </a:lnTo>
                      <a:lnTo>
                        <a:pt x="382" y="376"/>
                      </a:lnTo>
                      <a:lnTo>
                        <a:pt x="377" y="335"/>
                      </a:lnTo>
                      <a:lnTo>
                        <a:pt x="406" y="361"/>
                      </a:lnTo>
                      <a:lnTo>
                        <a:pt x="445" y="286"/>
                      </a:lnTo>
                      <a:lnTo>
                        <a:pt x="365" y="52"/>
                      </a:lnTo>
                      <a:lnTo>
                        <a:pt x="280" y="22"/>
                      </a:lnTo>
                      <a:lnTo>
                        <a:pt x="254" y="7"/>
                      </a:lnTo>
                      <a:lnTo>
                        <a:pt x="214" y="45"/>
                      </a:lnTo>
                      <a:lnTo>
                        <a:pt x="169" y="0"/>
                      </a:lnTo>
                      <a:close/>
                    </a:path>
                  </a:pathLst>
                </a:custGeom>
                <a:blipFill dpi="0" rotWithShape="0">
                  <a:blip r:embed="rId8" cstate="print"/>
                  <a:srcRect/>
                  <a:tile tx="0" ty="0" sx="100000" sy="100000" flip="none" algn="tl"/>
                </a:blipFill>
                <a:ln w="9525">
                  <a:noFill/>
                  <a:round/>
                  <a:headEnd/>
                  <a:tailEnd/>
                </a:ln>
              </p:spPr>
              <p:txBody>
                <a:bodyPr/>
                <a:lstStyle/>
                <a:p>
                  <a:endParaRPr lang="tr-TR" sz="1100"/>
                </a:p>
              </p:txBody>
            </p:sp>
            <p:grpSp>
              <p:nvGrpSpPr>
                <p:cNvPr id="21" name="Group 63"/>
                <p:cNvGrpSpPr>
                  <a:grpSpLocks/>
                </p:cNvGrpSpPr>
                <p:nvPr/>
              </p:nvGrpSpPr>
              <p:grpSpPr bwMode="auto">
                <a:xfrm>
                  <a:off x="3735" y="2502"/>
                  <a:ext cx="310" cy="356"/>
                  <a:chOff x="3735" y="2502"/>
                  <a:chExt cx="310" cy="356"/>
                </a:xfrm>
              </p:grpSpPr>
              <p:sp>
                <p:nvSpPr>
                  <p:cNvPr id="22" name="Freeform 64"/>
                  <p:cNvSpPr>
                    <a:spLocks/>
                  </p:cNvSpPr>
                  <p:nvPr/>
                </p:nvSpPr>
                <p:spPr bwMode="auto">
                  <a:xfrm>
                    <a:off x="3833" y="2502"/>
                    <a:ext cx="65" cy="356"/>
                  </a:xfrm>
                  <a:custGeom>
                    <a:avLst/>
                    <a:gdLst>
                      <a:gd name="T0" fmla="*/ 18 w 65"/>
                      <a:gd name="T1" fmla="*/ 0 h 356"/>
                      <a:gd name="T2" fmla="*/ 6 w 65"/>
                      <a:gd name="T3" fmla="*/ 24 h 356"/>
                      <a:gd name="T4" fmla="*/ 18 w 65"/>
                      <a:gd name="T5" fmla="*/ 36 h 356"/>
                      <a:gd name="T6" fmla="*/ 0 w 65"/>
                      <a:gd name="T7" fmla="*/ 285 h 356"/>
                      <a:gd name="T8" fmla="*/ 2 w 65"/>
                      <a:gd name="T9" fmla="*/ 329 h 356"/>
                      <a:gd name="T10" fmla="*/ 35 w 65"/>
                      <a:gd name="T11" fmla="*/ 356 h 356"/>
                      <a:gd name="T12" fmla="*/ 65 w 65"/>
                      <a:gd name="T13" fmla="*/ 326 h 356"/>
                      <a:gd name="T14" fmla="*/ 65 w 65"/>
                      <a:gd name="T15" fmla="*/ 275 h 356"/>
                      <a:gd name="T16" fmla="*/ 38 w 65"/>
                      <a:gd name="T17" fmla="*/ 38 h 356"/>
                      <a:gd name="T18" fmla="*/ 50 w 65"/>
                      <a:gd name="T19" fmla="*/ 24 h 356"/>
                      <a:gd name="T20" fmla="*/ 39 w 65"/>
                      <a:gd name="T21" fmla="*/ 1 h 356"/>
                      <a:gd name="T22" fmla="*/ 29 w 65"/>
                      <a:gd name="T23" fmla="*/ 9 h 356"/>
                      <a:gd name="T24" fmla="*/ 18 w 65"/>
                      <a:gd name="T25" fmla="*/ 0 h 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56"/>
                      <a:gd name="T41" fmla="*/ 65 w 65"/>
                      <a:gd name="T42" fmla="*/ 356 h 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56">
                        <a:moveTo>
                          <a:pt x="18" y="0"/>
                        </a:moveTo>
                        <a:lnTo>
                          <a:pt x="6" y="24"/>
                        </a:lnTo>
                        <a:lnTo>
                          <a:pt x="18" y="36"/>
                        </a:lnTo>
                        <a:lnTo>
                          <a:pt x="0" y="285"/>
                        </a:lnTo>
                        <a:lnTo>
                          <a:pt x="2" y="329"/>
                        </a:lnTo>
                        <a:lnTo>
                          <a:pt x="35" y="356"/>
                        </a:lnTo>
                        <a:lnTo>
                          <a:pt x="65" y="326"/>
                        </a:lnTo>
                        <a:lnTo>
                          <a:pt x="65" y="275"/>
                        </a:lnTo>
                        <a:lnTo>
                          <a:pt x="38" y="38"/>
                        </a:lnTo>
                        <a:lnTo>
                          <a:pt x="50" y="24"/>
                        </a:lnTo>
                        <a:lnTo>
                          <a:pt x="39" y="1"/>
                        </a:lnTo>
                        <a:lnTo>
                          <a:pt x="29" y="9"/>
                        </a:lnTo>
                        <a:lnTo>
                          <a:pt x="18" y="0"/>
                        </a:lnTo>
                        <a:close/>
                      </a:path>
                    </a:pathLst>
                  </a:custGeom>
                  <a:blipFill dpi="0" rotWithShape="0">
                    <a:blip r:embed="rId9" cstate="print"/>
                    <a:srcRect/>
                    <a:tile tx="0" ty="0" sx="100000" sy="100000" flip="none" algn="tl"/>
                  </a:blipFill>
                  <a:ln w="9525">
                    <a:noFill/>
                    <a:round/>
                    <a:headEnd/>
                    <a:tailEnd/>
                  </a:ln>
                </p:spPr>
                <p:txBody>
                  <a:bodyPr/>
                  <a:lstStyle/>
                  <a:p>
                    <a:endParaRPr lang="tr-TR" sz="1100"/>
                  </a:p>
                </p:txBody>
              </p:sp>
              <p:grpSp>
                <p:nvGrpSpPr>
                  <p:cNvPr id="23" name="Group 65"/>
                  <p:cNvGrpSpPr>
                    <a:grpSpLocks/>
                  </p:cNvGrpSpPr>
                  <p:nvPr/>
                </p:nvGrpSpPr>
                <p:grpSpPr bwMode="auto">
                  <a:xfrm>
                    <a:off x="3735" y="2653"/>
                    <a:ext cx="310" cy="122"/>
                    <a:chOff x="3735" y="2653"/>
                    <a:chExt cx="310" cy="122"/>
                  </a:xfrm>
                </p:grpSpPr>
                <p:sp>
                  <p:nvSpPr>
                    <p:cNvPr id="24" name="Freeform 66"/>
                    <p:cNvSpPr>
                      <a:spLocks/>
                    </p:cNvSpPr>
                    <p:nvPr/>
                  </p:nvSpPr>
                  <p:spPr bwMode="auto">
                    <a:xfrm>
                      <a:off x="3802" y="2679"/>
                      <a:ext cx="241" cy="77"/>
                    </a:xfrm>
                    <a:custGeom>
                      <a:avLst/>
                      <a:gdLst>
                        <a:gd name="T0" fmla="*/ 21 w 241"/>
                        <a:gd name="T1" fmla="*/ 48 h 77"/>
                        <a:gd name="T2" fmla="*/ 184 w 241"/>
                        <a:gd name="T3" fmla="*/ 0 h 77"/>
                        <a:gd name="T4" fmla="*/ 241 w 241"/>
                        <a:gd name="T5" fmla="*/ 6 h 77"/>
                        <a:gd name="T6" fmla="*/ 40 w 241"/>
                        <a:gd name="T7" fmla="*/ 77 h 77"/>
                        <a:gd name="T8" fmla="*/ 0 w 241"/>
                        <a:gd name="T9" fmla="*/ 56 h 77"/>
                        <a:gd name="T10" fmla="*/ 21 w 241"/>
                        <a:gd name="T11" fmla="*/ 48 h 77"/>
                        <a:gd name="T12" fmla="*/ 0 60000 65536"/>
                        <a:gd name="T13" fmla="*/ 0 60000 65536"/>
                        <a:gd name="T14" fmla="*/ 0 60000 65536"/>
                        <a:gd name="T15" fmla="*/ 0 60000 65536"/>
                        <a:gd name="T16" fmla="*/ 0 60000 65536"/>
                        <a:gd name="T17" fmla="*/ 0 60000 65536"/>
                        <a:gd name="T18" fmla="*/ 0 w 241"/>
                        <a:gd name="T19" fmla="*/ 0 h 77"/>
                        <a:gd name="T20" fmla="*/ 241 w 241"/>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241" h="77">
                          <a:moveTo>
                            <a:pt x="21" y="48"/>
                          </a:moveTo>
                          <a:lnTo>
                            <a:pt x="184" y="0"/>
                          </a:lnTo>
                          <a:lnTo>
                            <a:pt x="241" y="6"/>
                          </a:lnTo>
                          <a:lnTo>
                            <a:pt x="40" y="77"/>
                          </a:lnTo>
                          <a:lnTo>
                            <a:pt x="0" y="56"/>
                          </a:lnTo>
                          <a:lnTo>
                            <a:pt x="21" y="48"/>
                          </a:lnTo>
                          <a:close/>
                        </a:path>
                      </a:pathLst>
                    </a:custGeom>
                    <a:solidFill>
                      <a:srgbClr val="000000"/>
                    </a:solidFill>
                    <a:ln w="9525">
                      <a:noFill/>
                      <a:round/>
                      <a:headEnd/>
                      <a:tailEnd/>
                    </a:ln>
                  </p:spPr>
                  <p:txBody>
                    <a:bodyPr/>
                    <a:lstStyle/>
                    <a:p>
                      <a:endParaRPr lang="tr-TR" sz="1100"/>
                    </a:p>
                  </p:txBody>
                </p:sp>
                <p:sp>
                  <p:nvSpPr>
                    <p:cNvPr id="25" name="Freeform 67"/>
                    <p:cNvSpPr>
                      <a:spLocks/>
                    </p:cNvSpPr>
                    <p:nvPr/>
                  </p:nvSpPr>
                  <p:spPr bwMode="auto">
                    <a:xfrm>
                      <a:off x="3910" y="2682"/>
                      <a:ext cx="135" cy="89"/>
                    </a:xfrm>
                    <a:custGeom>
                      <a:avLst/>
                      <a:gdLst>
                        <a:gd name="T0" fmla="*/ 70 w 135"/>
                        <a:gd name="T1" fmla="*/ 0 h 89"/>
                        <a:gd name="T2" fmla="*/ 16 w 135"/>
                        <a:gd name="T3" fmla="*/ 14 h 89"/>
                        <a:gd name="T4" fmla="*/ 13 w 135"/>
                        <a:gd name="T5" fmla="*/ 32 h 89"/>
                        <a:gd name="T6" fmla="*/ 0 w 135"/>
                        <a:gd name="T7" fmla="*/ 47 h 89"/>
                        <a:gd name="T8" fmla="*/ 22 w 135"/>
                        <a:gd name="T9" fmla="*/ 71 h 89"/>
                        <a:gd name="T10" fmla="*/ 52 w 135"/>
                        <a:gd name="T11" fmla="*/ 86 h 89"/>
                        <a:gd name="T12" fmla="*/ 96 w 135"/>
                        <a:gd name="T13" fmla="*/ 89 h 89"/>
                        <a:gd name="T14" fmla="*/ 135 w 135"/>
                        <a:gd name="T15" fmla="*/ 50 h 89"/>
                        <a:gd name="T16" fmla="*/ 130 w 135"/>
                        <a:gd name="T17" fmla="*/ 3 h 89"/>
                        <a:gd name="T18" fmla="*/ 96 w 135"/>
                        <a:gd name="T19" fmla="*/ 26 h 89"/>
                        <a:gd name="T20" fmla="*/ 70 w 1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89"/>
                        <a:gd name="T35" fmla="*/ 135 w 1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89">
                          <a:moveTo>
                            <a:pt x="70" y="0"/>
                          </a:moveTo>
                          <a:lnTo>
                            <a:pt x="16" y="14"/>
                          </a:lnTo>
                          <a:lnTo>
                            <a:pt x="13" y="32"/>
                          </a:lnTo>
                          <a:lnTo>
                            <a:pt x="0" y="47"/>
                          </a:lnTo>
                          <a:lnTo>
                            <a:pt x="22" y="71"/>
                          </a:lnTo>
                          <a:lnTo>
                            <a:pt x="52" y="86"/>
                          </a:lnTo>
                          <a:lnTo>
                            <a:pt x="96" y="89"/>
                          </a:lnTo>
                          <a:lnTo>
                            <a:pt x="135" y="50"/>
                          </a:lnTo>
                          <a:lnTo>
                            <a:pt x="130" y="3"/>
                          </a:lnTo>
                          <a:lnTo>
                            <a:pt x="96" y="26"/>
                          </a:lnTo>
                          <a:lnTo>
                            <a:pt x="70" y="0"/>
                          </a:lnTo>
                          <a:close/>
                        </a:path>
                      </a:pathLst>
                    </a:custGeom>
                    <a:blipFill dpi="0" rotWithShape="0">
                      <a:blip r:embed="rId10" cstate="print"/>
                      <a:srcRect/>
                      <a:tile tx="0" ty="0" sx="100000" sy="100000" flip="none" algn="tl"/>
                    </a:blipFill>
                    <a:ln w="9525">
                      <a:noFill/>
                      <a:round/>
                      <a:headEnd/>
                      <a:tailEnd/>
                    </a:ln>
                  </p:spPr>
                  <p:txBody>
                    <a:bodyPr/>
                    <a:lstStyle/>
                    <a:p>
                      <a:endParaRPr lang="tr-TR" sz="1100"/>
                    </a:p>
                  </p:txBody>
                </p:sp>
                <p:sp>
                  <p:nvSpPr>
                    <p:cNvPr id="26" name="Freeform 68"/>
                    <p:cNvSpPr>
                      <a:spLocks/>
                    </p:cNvSpPr>
                    <p:nvPr/>
                  </p:nvSpPr>
                  <p:spPr bwMode="auto">
                    <a:xfrm>
                      <a:off x="3735" y="2653"/>
                      <a:ext cx="110" cy="122"/>
                    </a:xfrm>
                    <a:custGeom>
                      <a:avLst/>
                      <a:gdLst>
                        <a:gd name="T0" fmla="*/ 0 w 110"/>
                        <a:gd name="T1" fmla="*/ 76 h 122"/>
                        <a:gd name="T2" fmla="*/ 13 w 110"/>
                        <a:gd name="T3" fmla="*/ 55 h 122"/>
                        <a:gd name="T4" fmla="*/ 25 w 110"/>
                        <a:gd name="T5" fmla="*/ 32 h 122"/>
                        <a:gd name="T6" fmla="*/ 31 w 110"/>
                        <a:gd name="T7" fmla="*/ 10 h 122"/>
                        <a:gd name="T8" fmla="*/ 64 w 110"/>
                        <a:gd name="T9" fmla="*/ 0 h 122"/>
                        <a:gd name="T10" fmla="*/ 89 w 110"/>
                        <a:gd name="T11" fmla="*/ 0 h 122"/>
                        <a:gd name="T12" fmla="*/ 110 w 110"/>
                        <a:gd name="T13" fmla="*/ 62 h 122"/>
                        <a:gd name="T14" fmla="*/ 103 w 110"/>
                        <a:gd name="T15" fmla="*/ 76 h 122"/>
                        <a:gd name="T16" fmla="*/ 89 w 110"/>
                        <a:gd name="T17" fmla="*/ 91 h 122"/>
                        <a:gd name="T18" fmla="*/ 67 w 110"/>
                        <a:gd name="T19" fmla="*/ 98 h 122"/>
                        <a:gd name="T20" fmla="*/ 50 w 110"/>
                        <a:gd name="T21" fmla="*/ 100 h 122"/>
                        <a:gd name="T22" fmla="*/ 43 w 110"/>
                        <a:gd name="T23" fmla="*/ 104 h 122"/>
                        <a:gd name="T24" fmla="*/ 32 w 110"/>
                        <a:gd name="T25" fmla="*/ 116 h 122"/>
                        <a:gd name="T26" fmla="*/ 13 w 110"/>
                        <a:gd name="T27" fmla="*/ 122 h 122"/>
                        <a:gd name="T28" fmla="*/ 4 w 110"/>
                        <a:gd name="T29" fmla="*/ 122 h 122"/>
                        <a:gd name="T30" fmla="*/ 0 w 110"/>
                        <a:gd name="T31" fmla="*/ 76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122"/>
                        <a:gd name="T50" fmla="*/ 110 w 110"/>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122">
                          <a:moveTo>
                            <a:pt x="0" y="76"/>
                          </a:moveTo>
                          <a:lnTo>
                            <a:pt x="13" y="55"/>
                          </a:lnTo>
                          <a:lnTo>
                            <a:pt x="25" y="32"/>
                          </a:lnTo>
                          <a:lnTo>
                            <a:pt x="31" y="10"/>
                          </a:lnTo>
                          <a:lnTo>
                            <a:pt x="64" y="0"/>
                          </a:lnTo>
                          <a:lnTo>
                            <a:pt x="89" y="0"/>
                          </a:lnTo>
                          <a:lnTo>
                            <a:pt x="110" y="62"/>
                          </a:lnTo>
                          <a:lnTo>
                            <a:pt x="103" y="76"/>
                          </a:lnTo>
                          <a:lnTo>
                            <a:pt x="89" y="91"/>
                          </a:lnTo>
                          <a:lnTo>
                            <a:pt x="67" y="98"/>
                          </a:lnTo>
                          <a:lnTo>
                            <a:pt x="50" y="100"/>
                          </a:lnTo>
                          <a:lnTo>
                            <a:pt x="43" y="104"/>
                          </a:lnTo>
                          <a:lnTo>
                            <a:pt x="32" y="116"/>
                          </a:lnTo>
                          <a:lnTo>
                            <a:pt x="13" y="122"/>
                          </a:lnTo>
                          <a:lnTo>
                            <a:pt x="4" y="122"/>
                          </a:lnTo>
                          <a:lnTo>
                            <a:pt x="0" y="76"/>
                          </a:lnTo>
                          <a:close/>
                        </a:path>
                      </a:pathLst>
                    </a:custGeom>
                    <a:blipFill dpi="0" rotWithShape="0">
                      <a:blip r:embed="rId10" cstate="print"/>
                      <a:srcRect/>
                      <a:tile tx="0" ty="0" sx="100000" sy="100000" flip="none" algn="tl"/>
                    </a:blipFill>
                    <a:ln w="9525">
                      <a:noFill/>
                      <a:round/>
                      <a:headEnd/>
                      <a:tailEnd/>
                    </a:ln>
                  </p:spPr>
                  <p:txBody>
                    <a:bodyPr/>
                    <a:lstStyle/>
                    <a:p>
                      <a:endParaRPr lang="tr-TR" sz="1100"/>
                    </a:p>
                  </p:txBody>
                </p:sp>
              </p:grpSp>
            </p:grpSp>
          </p:grpSp>
          <p:grpSp>
            <p:nvGrpSpPr>
              <p:cNvPr id="16" name="Group 69"/>
              <p:cNvGrpSpPr>
                <a:grpSpLocks/>
              </p:cNvGrpSpPr>
              <p:nvPr/>
            </p:nvGrpSpPr>
            <p:grpSpPr bwMode="auto">
              <a:xfrm>
                <a:off x="4269" y="1680"/>
                <a:ext cx="153" cy="255"/>
                <a:chOff x="3788" y="2256"/>
                <a:chExt cx="153" cy="255"/>
              </a:xfrm>
            </p:grpSpPr>
            <p:sp>
              <p:nvSpPr>
                <p:cNvPr id="18" name="Freeform 70"/>
                <p:cNvSpPr>
                  <a:spLocks/>
                </p:cNvSpPr>
                <p:nvPr/>
              </p:nvSpPr>
              <p:spPr bwMode="auto">
                <a:xfrm>
                  <a:off x="3791" y="2270"/>
                  <a:ext cx="142" cy="241"/>
                </a:xfrm>
                <a:custGeom>
                  <a:avLst/>
                  <a:gdLst>
                    <a:gd name="T0" fmla="*/ 0 w 142"/>
                    <a:gd name="T1" fmla="*/ 103 h 241"/>
                    <a:gd name="T2" fmla="*/ 6 w 142"/>
                    <a:gd name="T3" fmla="*/ 123 h 241"/>
                    <a:gd name="T4" fmla="*/ 11 w 142"/>
                    <a:gd name="T5" fmla="*/ 135 h 241"/>
                    <a:gd name="T6" fmla="*/ 16 w 142"/>
                    <a:gd name="T7" fmla="*/ 145 h 241"/>
                    <a:gd name="T8" fmla="*/ 24 w 142"/>
                    <a:gd name="T9" fmla="*/ 144 h 241"/>
                    <a:gd name="T10" fmla="*/ 26 w 142"/>
                    <a:gd name="T11" fmla="*/ 144 h 241"/>
                    <a:gd name="T12" fmla="*/ 26 w 142"/>
                    <a:gd name="T13" fmla="*/ 192 h 241"/>
                    <a:gd name="T14" fmla="*/ 71 w 142"/>
                    <a:gd name="T15" fmla="*/ 241 h 241"/>
                    <a:gd name="T16" fmla="*/ 111 w 142"/>
                    <a:gd name="T17" fmla="*/ 204 h 241"/>
                    <a:gd name="T18" fmla="*/ 113 w 142"/>
                    <a:gd name="T19" fmla="*/ 192 h 241"/>
                    <a:gd name="T20" fmla="*/ 118 w 142"/>
                    <a:gd name="T21" fmla="*/ 182 h 241"/>
                    <a:gd name="T22" fmla="*/ 124 w 142"/>
                    <a:gd name="T23" fmla="*/ 172 h 241"/>
                    <a:gd name="T24" fmla="*/ 129 w 142"/>
                    <a:gd name="T25" fmla="*/ 152 h 241"/>
                    <a:gd name="T26" fmla="*/ 138 w 142"/>
                    <a:gd name="T27" fmla="*/ 131 h 241"/>
                    <a:gd name="T28" fmla="*/ 140 w 142"/>
                    <a:gd name="T29" fmla="*/ 113 h 241"/>
                    <a:gd name="T30" fmla="*/ 141 w 142"/>
                    <a:gd name="T31" fmla="*/ 72 h 241"/>
                    <a:gd name="T32" fmla="*/ 142 w 142"/>
                    <a:gd name="T33" fmla="*/ 55 h 241"/>
                    <a:gd name="T34" fmla="*/ 139 w 142"/>
                    <a:gd name="T35" fmla="*/ 37 h 241"/>
                    <a:gd name="T36" fmla="*/ 130 w 142"/>
                    <a:gd name="T37" fmla="*/ 22 h 241"/>
                    <a:gd name="T38" fmla="*/ 114 w 142"/>
                    <a:gd name="T39" fmla="*/ 9 h 241"/>
                    <a:gd name="T40" fmla="*/ 96 w 142"/>
                    <a:gd name="T41" fmla="*/ 3 h 241"/>
                    <a:gd name="T42" fmla="*/ 76 w 142"/>
                    <a:gd name="T43" fmla="*/ 0 h 241"/>
                    <a:gd name="T44" fmla="*/ 56 w 142"/>
                    <a:gd name="T45" fmla="*/ 2 h 241"/>
                    <a:gd name="T46" fmla="*/ 41 w 142"/>
                    <a:gd name="T47" fmla="*/ 8 h 241"/>
                    <a:gd name="T48" fmla="*/ 27 w 142"/>
                    <a:gd name="T49" fmla="*/ 18 h 241"/>
                    <a:gd name="T50" fmla="*/ 17 w 142"/>
                    <a:gd name="T51" fmla="*/ 29 h 241"/>
                    <a:gd name="T52" fmla="*/ 11 w 142"/>
                    <a:gd name="T53" fmla="*/ 40 h 241"/>
                    <a:gd name="T54" fmla="*/ 5 w 142"/>
                    <a:gd name="T55" fmla="*/ 54 h 241"/>
                    <a:gd name="T56" fmla="*/ 3 w 142"/>
                    <a:gd name="T57" fmla="*/ 67 h 241"/>
                    <a:gd name="T58" fmla="*/ 2 w 142"/>
                    <a:gd name="T59" fmla="*/ 84 h 241"/>
                    <a:gd name="T60" fmla="*/ 4 w 142"/>
                    <a:gd name="T61" fmla="*/ 96 h 241"/>
                    <a:gd name="T62" fmla="*/ 0 w 142"/>
                    <a:gd name="T63" fmla="*/ 10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241"/>
                    <a:gd name="T98" fmla="*/ 142 w 142"/>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241">
                      <a:moveTo>
                        <a:pt x="0" y="103"/>
                      </a:moveTo>
                      <a:lnTo>
                        <a:pt x="6" y="123"/>
                      </a:lnTo>
                      <a:lnTo>
                        <a:pt x="11" y="135"/>
                      </a:lnTo>
                      <a:lnTo>
                        <a:pt x="16" y="145"/>
                      </a:lnTo>
                      <a:lnTo>
                        <a:pt x="24" y="144"/>
                      </a:lnTo>
                      <a:lnTo>
                        <a:pt x="26" y="144"/>
                      </a:lnTo>
                      <a:lnTo>
                        <a:pt x="26" y="192"/>
                      </a:lnTo>
                      <a:lnTo>
                        <a:pt x="71" y="241"/>
                      </a:lnTo>
                      <a:lnTo>
                        <a:pt x="111" y="204"/>
                      </a:lnTo>
                      <a:lnTo>
                        <a:pt x="113" y="192"/>
                      </a:lnTo>
                      <a:lnTo>
                        <a:pt x="118" y="182"/>
                      </a:lnTo>
                      <a:lnTo>
                        <a:pt x="124" y="172"/>
                      </a:lnTo>
                      <a:lnTo>
                        <a:pt x="129" y="152"/>
                      </a:lnTo>
                      <a:lnTo>
                        <a:pt x="138" y="131"/>
                      </a:lnTo>
                      <a:lnTo>
                        <a:pt x="140" y="113"/>
                      </a:lnTo>
                      <a:lnTo>
                        <a:pt x="141" y="72"/>
                      </a:lnTo>
                      <a:lnTo>
                        <a:pt x="142" y="55"/>
                      </a:lnTo>
                      <a:lnTo>
                        <a:pt x="139" y="37"/>
                      </a:lnTo>
                      <a:lnTo>
                        <a:pt x="130" y="22"/>
                      </a:lnTo>
                      <a:lnTo>
                        <a:pt x="114" y="9"/>
                      </a:lnTo>
                      <a:lnTo>
                        <a:pt x="96" y="3"/>
                      </a:lnTo>
                      <a:lnTo>
                        <a:pt x="76" y="0"/>
                      </a:lnTo>
                      <a:lnTo>
                        <a:pt x="56" y="2"/>
                      </a:lnTo>
                      <a:lnTo>
                        <a:pt x="41" y="8"/>
                      </a:lnTo>
                      <a:lnTo>
                        <a:pt x="27" y="18"/>
                      </a:lnTo>
                      <a:lnTo>
                        <a:pt x="17" y="29"/>
                      </a:lnTo>
                      <a:lnTo>
                        <a:pt x="11" y="40"/>
                      </a:lnTo>
                      <a:lnTo>
                        <a:pt x="5" y="54"/>
                      </a:lnTo>
                      <a:lnTo>
                        <a:pt x="3" y="67"/>
                      </a:lnTo>
                      <a:lnTo>
                        <a:pt x="2" y="84"/>
                      </a:lnTo>
                      <a:lnTo>
                        <a:pt x="4" y="96"/>
                      </a:lnTo>
                      <a:lnTo>
                        <a:pt x="0" y="103"/>
                      </a:lnTo>
                      <a:close/>
                    </a:path>
                  </a:pathLst>
                </a:custGeom>
                <a:blipFill dpi="0" rotWithShape="0">
                  <a:blip r:embed="rId11" cstate="print"/>
                  <a:srcRect/>
                  <a:tile tx="0" ty="0" sx="100000" sy="100000" flip="none" algn="tl"/>
                </a:blipFill>
                <a:ln w="9525">
                  <a:noFill/>
                  <a:round/>
                  <a:headEnd/>
                  <a:tailEnd/>
                </a:ln>
              </p:spPr>
              <p:txBody>
                <a:bodyPr/>
                <a:lstStyle/>
                <a:p>
                  <a:endParaRPr lang="tr-TR" sz="1100"/>
                </a:p>
              </p:txBody>
            </p:sp>
            <p:sp>
              <p:nvSpPr>
                <p:cNvPr id="19" name="Freeform 71"/>
                <p:cNvSpPr>
                  <a:spLocks/>
                </p:cNvSpPr>
                <p:nvPr/>
              </p:nvSpPr>
              <p:spPr bwMode="auto">
                <a:xfrm>
                  <a:off x="3788" y="2256"/>
                  <a:ext cx="153" cy="131"/>
                </a:xfrm>
                <a:custGeom>
                  <a:avLst/>
                  <a:gdLst>
                    <a:gd name="T0" fmla="*/ 1 w 153"/>
                    <a:gd name="T1" fmla="*/ 108 h 131"/>
                    <a:gd name="T2" fmla="*/ 0 w 153"/>
                    <a:gd name="T3" fmla="*/ 91 h 131"/>
                    <a:gd name="T4" fmla="*/ 3 w 153"/>
                    <a:gd name="T5" fmla="*/ 69 h 131"/>
                    <a:gd name="T6" fmla="*/ 6 w 153"/>
                    <a:gd name="T7" fmla="*/ 50 h 131"/>
                    <a:gd name="T8" fmla="*/ 12 w 153"/>
                    <a:gd name="T9" fmla="*/ 36 h 131"/>
                    <a:gd name="T10" fmla="*/ 20 w 153"/>
                    <a:gd name="T11" fmla="*/ 23 h 131"/>
                    <a:gd name="T12" fmla="*/ 33 w 153"/>
                    <a:gd name="T13" fmla="*/ 18 h 131"/>
                    <a:gd name="T14" fmla="*/ 40 w 153"/>
                    <a:gd name="T15" fmla="*/ 12 h 131"/>
                    <a:gd name="T16" fmla="*/ 54 w 153"/>
                    <a:gd name="T17" fmla="*/ 6 h 131"/>
                    <a:gd name="T18" fmla="*/ 69 w 153"/>
                    <a:gd name="T19" fmla="*/ 0 h 131"/>
                    <a:gd name="T20" fmla="*/ 86 w 153"/>
                    <a:gd name="T21" fmla="*/ 0 h 131"/>
                    <a:gd name="T22" fmla="*/ 104 w 153"/>
                    <a:gd name="T23" fmla="*/ 3 h 131"/>
                    <a:gd name="T24" fmla="*/ 115 w 153"/>
                    <a:gd name="T25" fmla="*/ 9 h 131"/>
                    <a:gd name="T26" fmla="*/ 124 w 153"/>
                    <a:gd name="T27" fmla="*/ 16 h 131"/>
                    <a:gd name="T28" fmla="*/ 138 w 153"/>
                    <a:gd name="T29" fmla="*/ 27 h 131"/>
                    <a:gd name="T30" fmla="*/ 147 w 153"/>
                    <a:gd name="T31" fmla="*/ 37 h 131"/>
                    <a:gd name="T32" fmla="*/ 153 w 153"/>
                    <a:gd name="T33" fmla="*/ 42 h 131"/>
                    <a:gd name="T34" fmla="*/ 147 w 153"/>
                    <a:gd name="T35" fmla="*/ 43 h 131"/>
                    <a:gd name="T36" fmla="*/ 146 w 153"/>
                    <a:gd name="T37" fmla="*/ 47 h 131"/>
                    <a:gd name="T38" fmla="*/ 146 w 153"/>
                    <a:gd name="T39" fmla="*/ 54 h 131"/>
                    <a:gd name="T40" fmla="*/ 145 w 153"/>
                    <a:gd name="T41" fmla="*/ 64 h 131"/>
                    <a:gd name="T42" fmla="*/ 149 w 153"/>
                    <a:gd name="T43" fmla="*/ 78 h 131"/>
                    <a:gd name="T44" fmla="*/ 150 w 153"/>
                    <a:gd name="T45" fmla="*/ 94 h 131"/>
                    <a:gd name="T46" fmla="*/ 142 w 153"/>
                    <a:gd name="T47" fmla="*/ 112 h 131"/>
                    <a:gd name="T48" fmla="*/ 143 w 153"/>
                    <a:gd name="T49" fmla="*/ 87 h 131"/>
                    <a:gd name="T50" fmla="*/ 142 w 153"/>
                    <a:gd name="T51" fmla="*/ 70 h 131"/>
                    <a:gd name="T52" fmla="*/ 138 w 153"/>
                    <a:gd name="T53" fmla="*/ 62 h 131"/>
                    <a:gd name="T54" fmla="*/ 132 w 153"/>
                    <a:gd name="T55" fmla="*/ 58 h 131"/>
                    <a:gd name="T56" fmla="*/ 129 w 153"/>
                    <a:gd name="T57" fmla="*/ 53 h 131"/>
                    <a:gd name="T58" fmla="*/ 124 w 153"/>
                    <a:gd name="T59" fmla="*/ 54 h 131"/>
                    <a:gd name="T60" fmla="*/ 114 w 153"/>
                    <a:gd name="T61" fmla="*/ 58 h 131"/>
                    <a:gd name="T62" fmla="*/ 104 w 153"/>
                    <a:gd name="T63" fmla="*/ 58 h 131"/>
                    <a:gd name="T64" fmla="*/ 92 w 153"/>
                    <a:gd name="T65" fmla="*/ 58 h 131"/>
                    <a:gd name="T66" fmla="*/ 82 w 153"/>
                    <a:gd name="T67" fmla="*/ 57 h 131"/>
                    <a:gd name="T68" fmla="*/ 75 w 153"/>
                    <a:gd name="T69" fmla="*/ 57 h 131"/>
                    <a:gd name="T70" fmla="*/ 81 w 153"/>
                    <a:gd name="T71" fmla="*/ 60 h 131"/>
                    <a:gd name="T72" fmla="*/ 87 w 153"/>
                    <a:gd name="T73" fmla="*/ 62 h 131"/>
                    <a:gd name="T74" fmla="*/ 80 w 153"/>
                    <a:gd name="T75" fmla="*/ 63 h 131"/>
                    <a:gd name="T76" fmla="*/ 69 w 153"/>
                    <a:gd name="T77" fmla="*/ 62 h 131"/>
                    <a:gd name="T78" fmla="*/ 58 w 153"/>
                    <a:gd name="T79" fmla="*/ 61 h 131"/>
                    <a:gd name="T80" fmla="*/ 46 w 153"/>
                    <a:gd name="T81" fmla="*/ 60 h 131"/>
                    <a:gd name="T82" fmla="*/ 39 w 153"/>
                    <a:gd name="T83" fmla="*/ 60 h 131"/>
                    <a:gd name="T84" fmla="*/ 34 w 153"/>
                    <a:gd name="T85" fmla="*/ 60 h 131"/>
                    <a:gd name="T86" fmla="*/ 36 w 153"/>
                    <a:gd name="T87" fmla="*/ 62 h 131"/>
                    <a:gd name="T88" fmla="*/ 39 w 153"/>
                    <a:gd name="T89" fmla="*/ 67 h 131"/>
                    <a:gd name="T90" fmla="*/ 39 w 153"/>
                    <a:gd name="T91" fmla="*/ 75 h 131"/>
                    <a:gd name="T92" fmla="*/ 37 w 153"/>
                    <a:gd name="T93" fmla="*/ 83 h 131"/>
                    <a:gd name="T94" fmla="*/ 31 w 153"/>
                    <a:gd name="T95" fmla="*/ 92 h 131"/>
                    <a:gd name="T96" fmla="*/ 28 w 153"/>
                    <a:gd name="T97" fmla="*/ 102 h 131"/>
                    <a:gd name="T98" fmla="*/ 27 w 153"/>
                    <a:gd name="T99" fmla="*/ 113 h 131"/>
                    <a:gd name="T100" fmla="*/ 28 w 153"/>
                    <a:gd name="T101" fmla="*/ 126 h 131"/>
                    <a:gd name="T102" fmla="*/ 29 w 153"/>
                    <a:gd name="T103" fmla="*/ 131 h 131"/>
                    <a:gd name="T104" fmla="*/ 21 w 153"/>
                    <a:gd name="T105" fmla="*/ 122 h 131"/>
                    <a:gd name="T106" fmla="*/ 10 w 153"/>
                    <a:gd name="T107" fmla="*/ 112 h 131"/>
                    <a:gd name="T108" fmla="*/ 6 w 153"/>
                    <a:gd name="T109" fmla="*/ 113 h 131"/>
                    <a:gd name="T110" fmla="*/ 4 w 153"/>
                    <a:gd name="T111" fmla="*/ 121 h 131"/>
                    <a:gd name="T112" fmla="*/ 1 w 153"/>
                    <a:gd name="T113" fmla="*/ 108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
                    <a:gd name="T172" fmla="*/ 0 h 131"/>
                    <a:gd name="T173" fmla="*/ 153 w 153"/>
                    <a:gd name="T174" fmla="*/ 131 h 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 h="131">
                      <a:moveTo>
                        <a:pt x="1" y="108"/>
                      </a:moveTo>
                      <a:lnTo>
                        <a:pt x="0" y="91"/>
                      </a:lnTo>
                      <a:lnTo>
                        <a:pt x="3" y="69"/>
                      </a:lnTo>
                      <a:lnTo>
                        <a:pt x="6" y="50"/>
                      </a:lnTo>
                      <a:lnTo>
                        <a:pt x="12" y="36"/>
                      </a:lnTo>
                      <a:lnTo>
                        <a:pt x="20" y="23"/>
                      </a:lnTo>
                      <a:lnTo>
                        <a:pt x="33" y="18"/>
                      </a:lnTo>
                      <a:lnTo>
                        <a:pt x="40" y="12"/>
                      </a:lnTo>
                      <a:lnTo>
                        <a:pt x="54" y="6"/>
                      </a:lnTo>
                      <a:lnTo>
                        <a:pt x="69" y="0"/>
                      </a:lnTo>
                      <a:lnTo>
                        <a:pt x="86" y="0"/>
                      </a:lnTo>
                      <a:lnTo>
                        <a:pt x="104" y="3"/>
                      </a:lnTo>
                      <a:lnTo>
                        <a:pt x="115" y="9"/>
                      </a:lnTo>
                      <a:lnTo>
                        <a:pt x="124" y="16"/>
                      </a:lnTo>
                      <a:lnTo>
                        <a:pt x="138" y="27"/>
                      </a:lnTo>
                      <a:lnTo>
                        <a:pt x="147" y="37"/>
                      </a:lnTo>
                      <a:lnTo>
                        <a:pt x="153" y="42"/>
                      </a:lnTo>
                      <a:lnTo>
                        <a:pt x="147" y="43"/>
                      </a:lnTo>
                      <a:lnTo>
                        <a:pt x="146" y="47"/>
                      </a:lnTo>
                      <a:lnTo>
                        <a:pt x="146" y="54"/>
                      </a:lnTo>
                      <a:lnTo>
                        <a:pt x="145" y="64"/>
                      </a:lnTo>
                      <a:lnTo>
                        <a:pt x="149" y="78"/>
                      </a:lnTo>
                      <a:lnTo>
                        <a:pt x="150" y="94"/>
                      </a:lnTo>
                      <a:lnTo>
                        <a:pt x="142" y="112"/>
                      </a:lnTo>
                      <a:lnTo>
                        <a:pt x="143" y="87"/>
                      </a:lnTo>
                      <a:lnTo>
                        <a:pt x="142" y="70"/>
                      </a:lnTo>
                      <a:lnTo>
                        <a:pt x="138" y="62"/>
                      </a:lnTo>
                      <a:lnTo>
                        <a:pt x="132" y="58"/>
                      </a:lnTo>
                      <a:lnTo>
                        <a:pt x="129" y="53"/>
                      </a:lnTo>
                      <a:lnTo>
                        <a:pt x="124" y="54"/>
                      </a:lnTo>
                      <a:lnTo>
                        <a:pt x="114" y="58"/>
                      </a:lnTo>
                      <a:lnTo>
                        <a:pt x="104" y="58"/>
                      </a:lnTo>
                      <a:lnTo>
                        <a:pt x="92" y="58"/>
                      </a:lnTo>
                      <a:lnTo>
                        <a:pt x="82" y="57"/>
                      </a:lnTo>
                      <a:lnTo>
                        <a:pt x="75" y="57"/>
                      </a:lnTo>
                      <a:lnTo>
                        <a:pt x="81" y="60"/>
                      </a:lnTo>
                      <a:lnTo>
                        <a:pt x="87" y="62"/>
                      </a:lnTo>
                      <a:lnTo>
                        <a:pt x="80" y="63"/>
                      </a:lnTo>
                      <a:lnTo>
                        <a:pt x="69" y="62"/>
                      </a:lnTo>
                      <a:lnTo>
                        <a:pt x="58" y="61"/>
                      </a:lnTo>
                      <a:lnTo>
                        <a:pt x="46" y="60"/>
                      </a:lnTo>
                      <a:lnTo>
                        <a:pt x="39" y="60"/>
                      </a:lnTo>
                      <a:lnTo>
                        <a:pt x="34" y="60"/>
                      </a:lnTo>
                      <a:lnTo>
                        <a:pt x="36" y="62"/>
                      </a:lnTo>
                      <a:lnTo>
                        <a:pt x="39" y="67"/>
                      </a:lnTo>
                      <a:lnTo>
                        <a:pt x="39" y="75"/>
                      </a:lnTo>
                      <a:lnTo>
                        <a:pt x="37" y="83"/>
                      </a:lnTo>
                      <a:lnTo>
                        <a:pt x="31" y="92"/>
                      </a:lnTo>
                      <a:lnTo>
                        <a:pt x="28" y="102"/>
                      </a:lnTo>
                      <a:lnTo>
                        <a:pt x="27" y="113"/>
                      </a:lnTo>
                      <a:lnTo>
                        <a:pt x="28" y="126"/>
                      </a:lnTo>
                      <a:lnTo>
                        <a:pt x="29" y="131"/>
                      </a:lnTo>
                      <a:lnTo>
                        <a:pt x="21" y="122"/>
                      </a:lnTo>
                      <a:lnTo>
                        <a:pt x="10" y="112"/>
                      </a:lnTo>
                      <a:lnTo>
                        <a:pt x="6" y="113"/>
                      </a:lnTo>
                      <a:lnTo>
                        <a:pt x="4" y="121"/>
                      </a:lnTo>
                      <a:lnTo>
                        <a:pt x="1" y="108"/>
                      </a:lnTo>
                      <a:close/>
                    </a:path>
                  </a:pathLst>
                </a:custGeom>
                <a:solidFill>
                  <a:srgbClr val="000000"/>
                </a:solidFill>
                <a:ln w="9525">
                  <a:noFill/>
                  <a:round/>
                  <a:headEnd/>
                  <a:tailEnd/>
                </a:ln>
              </p:spPr>
              <p:txBody>
                <a:bodyPr/>
                <a:lstStyle/>
                <a:p>
                  <a:endParaRPr lang="tr-TR" sz="1100"/>
                </a:p>
              </p:txBody>
            </p:sp>
          </p:grpSp>
          <p:sp>
            <p:nvSpPr>
              <p:cNvPr id="17" name="Freeform 72"/>
              <p:cNvSpPr>
                <a:spLocks/>
              </p:cNvSpPr>
              <p:nvPr/>
            </p:nvSpPr>
            <p:spPr bwMode="auto">
              <a:xfrm>
                <a:off x="4212" y="2279"/>
                <a:ext cx="286" cy="743"/>
              </a:xfrm>
              <a:custGeom>
                <a:avLst/>
                <a:gdLst>
                  <a:gd name="T0" fmla="*/ 9 w 286"/>
                  <a:gd name="T1" fmla="*/ 0 h 743"/>
                  <a:gd name="T2" fmla="*/ 0 w 286"/>
                  <a:gd name="T3" fmla="*/ 65 h 743"/>
                  <a:gd name="T4" fmla="*/ 0 w 286"/>
                  <a:gd name="T5" fmla="*/ 167 h 743"/>
                  <a:gd name="T6" fmla="*/ 0 w 286"/>
                  <a:gd name="T7" fmla="*/ 287 h 743"/>
                  <a:gd name="T8" fmla="*/ 9 w 286"/>
                  <a:gd name="T9" fmla="*/ 358 h 743"/>
                  <a:gd name="T10" fmla="*/ 9 w 286"/>
                  <a:gd name="T11" fmla="*/ 388 h 743"/>
                  <a:gd name="T12" fmla="*/ 3 w 286"/>
                  <a:gd name="T13" fmla="*/ 502 h 743"/>
                  <a:gd name="T14" fmla="*/ 6 w 286"/>
                  <a:gd name="T15" fmla="*/ 583 h 743"/>
                  <a:gd name="T16" fmla="*/ 12 w 286"/>
                  <a:gd name="T17" fmla="*/ 695 h 743"/>
                  <a:gd name="T18" fmla="*/ 12 w 286"/>
                  <a:gd name="T19" fmla="*/ 725 h 743"/>
                  <a:gd name="T20" fmla="*/ 31 w 286"/>
                  <a:gd name="T21" fmla="*/ 740 h 743"/>
                  <a:gd name="T22" fmla="*/ 103 w 286"/>
                  <a:gd name="T23" fmla="*/ 722 h 743"/>
                  <a:gd name="T24" fmla="*/ 124 w 286"/>
                  <a:gd name="T25" fmla="*/ 484 h 743"/>
                  <a:gd name="T26" fmla="*/ 130 w 286"/>
                  <a:gd name="T27" fmla="*/ 334 h 743"/>
                  <a:gd name="T28" fmla="*/ 139 w 286"/>
                  <a:gd name="T29" fmla="*/ 203 h 743"/>
                  <a:gd name="T30" fmla="*/ 148 w 286"/>
                  <a:gd name="T31" fmla="*/ 412 h 743"/>
                  <a:gd name="T32" fmla="*/ 157 w 286"/>
                  <a:gd name="T33" fmla="*/ 719 h 743"/>
                  <a:gd name="T34" fmla="*/ 229 w 286"/>
                  <a:gd name="T35" fmla="*/ 743 h 743"/>
                  <a:gd name="T36" fmla="*/ 244 w 286"/>
                  <a:gd name="T37" fmla="*/ 725 h 743"/>
                  <a:gd name="T38" fmla="*/ 262 w 286"/>
                  <a:gd name="T39" fmla="*/ 454 h 743"/>
                  <a:gd name="T40" fmla="*/ 265 w 286"/>
                  <a:gd name="T41" fmla="*/ 323 h 743"/>
                  <a:gd name="T42" fmla="*/ 286 w 286"/>
                  <a:gd name="T43" fmla="*/ 36 h 743"/>
                  <a:gd name="T44" fmla="*/ 280 w 286"/>
                  <a:gd name="T45" fmla="*/ 3 h 743"/>
                  <a:gd name="T46" fmla="*/ 9 w 286"/>
                  <a:gd name="T47" fmla="*/ 0 h 7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6"/>
                  <a:gd name="T73" fmla="*/ 0 h 743"/>
                  <a:gd name="T74" fmla="*/ 286 w 286"/>
                  <a:gd name="T75" fmla="*/ 743 h 7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6" h="743">
                    <a:moveTo>
                      <a:pt x="9" y="0"/>
                    </a:moveTo>
                    <a:lnTo>
                      <a:pt x="0" y="65"/>
                    </a:lnTo>
                    <a:lnTo>
                      <a:pt x="0" y="167"/>
                    </a:lnTo>
                    <a:lnTo>
                      <a:pt x="0" y="287"/>
                    </a:lnTo>
                    <a:lnTo>
                      <a:pt x="9" y="358"/>
                    </a:lnTo>
                    <a:lnTo>
                      <a:pt x="9" y="388"/>
                    </a:lnTo>
                    <a:lnTo>
                      <a:pt x="3" y="502"/>
                    </a:lnTo>
                    <a:lnTo>
                      <a:pt x="6" y="583"/>
                    </a:lnTo>
                    <a:lnTo>
                      <a:pt x="12" y="695"/>
                    </a:lnTo>
                    <a:lnTo>
                      <a:pt x="12" y="725"/>
                    </a:lnTo>
                    <a:lnTo>
                      <a:pt x="31" y="740"/>
                    </a:lnTo>
                    <a:lnTo>
                      <a:pt x="103" y="722"/>
                    </a:lnTo>
                    <a:lnTo>
                      <a:pt x="124" y="484"/>
                    </a:lnTo>
                    <a:lnTo>
                      <a:pt x="130" y="334"/>
                    </a:lnTo>
                    <a:lnTo>
                      <a:pt x="139" y="203"/>
                    </a:lnTo>
                    <a:lnTo>
                      <a:pt x="148" y="412"/>
                    </a:lnTo>
                    <a:lnTo>
                      <a:pt x="157" y="719"/>
                    </a:lnTo>
                    <a:lnTo>
                      <a:pt x="229" y="743"/>
                    </a:lnTo>
                    <a:lnTo>
                      <a:pt x="244" y="725"/>
                    </a:lnTo>
                    <a:lnTo>
                      <a:pt x="262" y="454"/>
                    </a:lnTo>
                    <a:lnTo>
                      <a:pt x="265" y="323"/>
                    </a:lnTo>
                    <a:lnTo>
                      <a:pt x="286" y="36"/>
                    </a:lnTo>
                    <a:lnTo>
                      <a:pt x="280" y="3"/>
                    </a:lnTo>
                    <a:lnTo>
                      <a:pt x="9" y="0"/>
                    </a:lnTo>
                    <a:close/>
                  </a:path>
                </a:pathLst>
              </a:custGeom>
              <a:solidFill>
                <a:srgbClr val="333333"/>
              </a:solidFill>
              <a:ln w="9525">
                <a:noFill/>
                <a:round/>
                <a:headEnd/>
                <a:tailEnd/>
              </a:ln>
            </p:spPr>
            <p:txBody>
              <a:bodyPr/>
              <a:lstStyle/>
              <a:p>
                <a:endParaRPr lang="tr-TR" sz="1100"/>
              </a:p>
            </p:txBody>
          </p:sp>
        </p:grpSp>
      </p:grpSp>
      <p:sp>
        <p:nvSpPr>
          <p:cNvPr id="30" name="Rectangle 73"/>
          <p:cNvSpPr>
            <a:spLocks noChangeArrowheads="1"/>
          </p:cNvSpPr>
          <p:nvPr>
            <p:custDataLst>
              <p:tags r:id="rId1"/>
            </p:custDataLst>
          </p:nvPr>
        </p:nvSpPr>
        <p:spPr bwMode="auto">
          <a:xfrm>
            <a:off x="1303548" y="4123957"/>
            <a:ext cx="2492830" cy="507831"/>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b="1" dirty="0">
                <a:effectLst>
                  <a:outerShdw blurRad="38100" dist="38100" dir="2700000" algn="tl">
                    <a:srgbClr val="000000"/>
                  </a:outerShdw>
                </a:effectLst>
                <a:latin typeface="Arial" charset="0"/>
                <a:cs typeface="Arial" charset="0"/>
              </a:rPr>
              <a:t>Günlük işlerde </a:t>
            </a:r>
            <a:br>
              <a:rPr kumimoji="0" lang="tr-TR" sz="1100" b="1" dirty="0">
                <a:effectLst>
                  <a:outerShdw blurRad="38100" dist="38100" dir="2700000" algn="tl">
                    <a:srgbClr val="000000"/>
                  </a:outerShdw>
                </a:effectLst>
                <a:latin typeface="Arial" charset="0"/>
                <a:cs typeface="Arial" charset="0"/>
              </a:rPr>
            </a:br>
            <a:r>
              <a:rPr kumimoji="0" lang="tr-TR" sz="1100" b="1" dirty="0">
                <a:effectLst>
                  <a:outerShdw blurRad="38100" dist="38100" dir="2700000" algn="tl">
                    <a:srgbClr val="000000"/>
                  </a:outerShdw>
                </a:effectLst>
                <a:latin typeface="Arial" charset="0"/>
                <a:cs typeface="Arial" charset="0"/>
              </a:rPr>
              <a:t>kalabildiği sürece memnun - kurumsal yönetim ikinci öncelikte</a:t>
            </a:r>
          </a:p>
        </p:txBody>
      </p:sp>
      <p:sp>
        <p:nvSpPr>
          <p:cNvPr id="31" name="Rectangle 74"/>
          <p:cNvSpPr>
            <a:spLocks noChangeArrowheads="1"/>
          </p:cNvSpPr>
          <p:nvPr>
            <p:custDataLst>
              <p:tags r:id="rId2"/>
            </p:custDataLst>
          </p:nvPr>
        </p:nvSpPr>
        <p:spPr bwMode="auto">
          <a:xfrm>
            <a:off x="90185" y="3861735"/>
            <a:ext cx="2532451" cy="169277"/>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dirty="0">
                <a:effectLst>
                  <a:outerShdw blurRad="38100" dist="38100" dir="2700000" algn="tl">
                    <a:srgbClr val="000000"/>
                  </a:outerShdw>
                </a:effectLst>
                <a:latin typeface="Arial" charset="0"/>
                <a:cs typeface="Arial" charset="0"/>
              </a:rPr>
              <a:t>"Patron Yönetici"</a:t>
            </a:r>
          </a:p>
        </p:txBody>
      </p:sp>
      <p:grpSp>
        <p:nvGrpSpPr>
          <p:cNvPr id="32" name="Group 75"/>
          <p:cNvGrpSpPr>
            <a:grpSpLocks/>
          </p:cNvGrpSpPr>
          <p:nvPr/>
        </p:nvGrpSpPr>
        <p:grpSpPr bwMode="auto">
          <a:xfrm>
            <a:off x="87475" y="1882386"/>
            <a:ext cx="1284385" cy="1016895"/>
            <a:chOff x="3237" y="1919"/>
            <a:chExt cx="778" cy="672"/>
          </a:xfrm>
        </p:grpSpPr>
        <p:sp>
          <p:nvSpPr>
            <p:cNvPr id="33" name="AutoShape 76"/>
            <p:cNvSpPr>
              <a:spLocks noChangeArrowheads="1"/>
            </p:cNvSpPr>
            <p:nvPr/>
          </p:nvSpPr>
          <p:spPr bwMode="auto">
            <a:xfrm>
              <a:off x="3237" y="1919"/>
              <a:ext cx="768" cy="672"/>
            </a:xfrm>
            <a:prstGeom prst="wedgeRoundRectCallout">
              <a:avLst>
                <a:gd name="adj1" fmla="val 68750"/>
                <a:gd name="adj2" fmla="val 9137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34" name="Text Box 77"/>
            <p:cNvSpPr txBox="1">
              <a:spLocks noChangeArrowheads="1"/>
            </p:cNvSpPr>
            <p:nvPr/>
          </p:nvSpPr>
          <p:spPr bwMode="auto">
            <a:xfrm>
              <a:off x="3237" y="1985"/>
              <a:ext cx="778" cy="485"/>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"Ben hem patron hem yönetici olmaktan memnunum"</a:t>
              </a:r>
              <a:endParaRPr kumimoji="0" lang="en-US" sz="1100" dirty="0">
                <a:effectLst>
                  <a:outerShdw blurRad="38100" dist="38100" dir="2700000" algn="tl">
                    <a:srgbClr val="000000"/>
                  </a:outerShdw>
                </a:effectLst>
                <a:latin typeface="Arial" charset="0"/>
                <a:cs typeface="Arial" charset="0"/>
              </a:endParaRPr>
            </a:p>
          </p:txBody>
        </p:sp>
      </p:grpSp>
      <p:grpSp>
        <p:nvGrpSpPr>
          <p:cNvPr id="35" name="Group 78"/>
          <p:cNvGrpSpPr>
            <a:grpSpLocks/>
          </p:cNvGrpSpPr>
          <p:nvPr/>
        </p:nvGrpSpPr>
        <p:grpSpPr bwMode="auto">
          <a:xfrm>
            <a:off x="1403248" y="1110341"/>
            <a:ext cx="1267876" cy="1016895"/>
            <a:chOff x="3984" y="1200"/>
            <a:chExt cx="768" cy="672"/>
          </a:xfrm>
        </p:grpSpPr>
        <p:sp>
          <p:nvSpPr>
            <p:cNvPr id="36" name="AutoShape 79"/>
            <p:cNvSpPr>
              <a:spLocks noChangeArrowheads="1"/>
            </p:cNvSpPr>
            <p:nvPr/>
          </p:nvSpPr>
          <p:spPr bwMode="auto">
            <a:xfrm>
              <a:off x="3984" y="1200"/>
              <a:ext cx="768" cy="672"/>
            </a:xfrm>
            <a:prstGeom prst="wedgeRoundRectCallout">
              <a:avLst>
                <a:gd name="adj1" fmla="val -3125"/>
                <a:gd name="adj2" fmla="val 80653"/>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37" name="Text Box 80"/>
            <p:cNvSpPr txBox="1">
              <a:spLocks noChangeArrowheads="1"/>
            </p:cNvSpPr>
            <p:nvPr/>
          </p:nvSpPr>
          <p:spPr bwMode="auto">
            <a:xfrm>
              <a:off x="3984" y="1296"/>
              <a:ext cx="768" cy="378"/>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"Profesyoneller yeterince girişimci değil"</a:t>
              </a:r>
              <a:endParaRPr kumimoji="0" lang="en-US" sz="1100" dirty="0">
                <a:effectLst>
                  <a:outerShdw blurRad="38100" dist="38100" dir="2700000" algn="tl">
                    <a:srgbClr val="000000"/>
                  </a:outerShdw>
                </a:effectLst>
                <a:latin typeface="Arial" charset="0"/>
                <a:cs typeface="Arial" charset="0"/>
              </a:endParaRPr>
            </a:p>
          </p:txBody>
        </p:sp>
      </p:grpSp>
      <p:grpSp>
        <p:nvGrpSpPr>
          <p:cNvPr id="38" name="Group 81"/>
          <p:cNvGrpSpPr>
            <a:grpSpLocks/>
          </p:cNvGrpSpPr>
          <p:nvPr/>
        </p:nvGrpSpPr>
        <p:grpSpPr bwMode="auto">
          <a:xfrm>
            <a:off x="2650988" y="2107977"/>
            <a:ext cx="1621165" cy="1180325"/>
            <a:chOff x="4800" y="1200"/>
            <a:chExt cx="982" cy="780"/>
          </a:xfrm>
        </p:grpSpPr>
        <p:sp>
          <p:nvSpPr>
            <p:cNvPr id="39" name="AutoShape 82"/>
            <p:cNvSpPr>
              <a:spLocks noChangeArrowheads="1"/>
            </p:cNvSpPr>
            <p:nvPr/>
          </p:nvSpPr>
          <p:spPr bwMode="auto">
            <a:xfrm>
              <a:off x="4800" y="1200"/>
              <a:ext cx="912" cy="780"/>
            </a:xfrm>
            <a:prstGeom prst="wedgeRoundRectCallout">
              <a:avLst>
                <a:gd name="adj1" fmla="val -50000"/>
                <a:gd name="adj2" fmla="val 67181"/>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0" name="Text Box 83"/>
            <p:cNvSpPr txBox="1">
              <a:spLocks noChangeArrowheads="1"/>
            </p:cNvSpPr>
            <p:nvPr/>
          </p:nvSpPr>
          <p:spPr bwMode="auto">
            <a:xfrm>
              <a:off x="4812" y="1214"/>
              <a:ext cx="970" cy="698"/>
            </a:xfrm>
            <a:prstGeom prst="rect">
              <a:avLst/>
            </a:prstGeom>
            <a:noFill/>
            <a:ln w="9525">
              <a:noFill/>
              <a:miter lim="800000"/>
              <a:headEnd/>
              <a:tailEnd/>
            </a:ln>
            <a:effectLst/>
          </p:spPr>
          <p:txBody>
            <a:bodyPr>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"Kurumun menfaatlerini benden daha çok düşünen olabilir mi? - profesyoneller gelip geçici"</a:t>
              </a:r>
              <a:endParaRPr kumimoji="0" lang="en-US" sz="1100" dirty="0">
                <a:effectLst>
                  <a:outerShdw blurRad="38100" dist="38100" dir="2700000" algn="tl">
                    <a:srgbClr val="000000"/>
                  </a:outerShdw>
                </a:effectLst>
                <a:latin typeface="Arial" charset="0"/>
                <a:cs typeface="Arial" charset="0"/>
              </a:endParaRPr>
            </a:p>
          </p:txBody>
        </p:sp>
      </p:grpSp>
      <p:sp>
        <p:nvSpPr>
          <p:cNvPr id="41" name="AutoShape 24"/>
          <p:cNvSpPr>
            <a:spLocks noChangeArrowheads="1"/>
          </p:cNvSpPr>
          <p:nvPr/>
        </p:nvSpPr>
        <p:spPr bwMode="auto">
          <a:xfrm>
            <a:off x="4457050" y="1583412"/>
            <a:ext cx="1664088" cy="1016895"/>
          </a:xfrm>
          <a:prstGeom prst="wedgeRoundRectCallout">
            <a:avLst>
              <a:gd name="adj1" fmla="val 40477"/>
              <a:gd name="adj2" fmla="val 8244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2" name="Text Box 25"/>
          <p:cNvSpPr txBox="1">
            <a:spLocks noChangeArrowheads="1"/>
          </p:cNvSpPr>
          <p:nvPr/>
        </p:nvSpPr>
        <p:spPr bwMode="auto">
          <a:xfrm>
            <a:off x="4497734" y="1674053"/>
            <a:ext cx="1680597" cy="769441"/>
          </a:xfrm>
          <a:prstGeom prst="rect">
            <a:avLst/>
          </a:prstGeom>
          <a:noFill/>
          <a:ln w="9525">
            <a:noFill/>
            <a:miter lim="800000"/>
            <a:headEnd/>
            <a:tailEnd/>
          </a:ln>
          <a:effectLst/>
        </p:spPr>
        <p:txBody>
          <a:bodyPr wrap="square">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"Küreselleşmeye ve artan rekabete dayanabilmemiz için iyi yönetişim şart" </a:t>
            </a:r>
            <a:endParaRPr kumimoji="0" lang="en-US" sz="1100" dirty="0">
              <a:effectLst>
                <a:outerShdw blurRad="38100" dist="38100" dir="2700000" algn="tl">
                  <a:srgbClr val="000000"/>
                </a:outerShdw>
              </a:effectLst>
              <a:latin typeface="Arial" charset="0"/>
              <a:cs typeface="Arial" charset="0"/>
            </a:endParaRPr>
          </a:p>
        </p:txBody>
      </p:sp>
      <p:sp>
        <p:nvSpPr>
          <p:cNvPr id="43" name="AutoShape 27"/>
          <p:cNvSpPr>
            <a:spLocks noChangeArrowheads="1"/>
          </p:cNvSpPr>
          <p:nvPr/>
        </p:nvSpPr>
        <p:spPr bwMode="auto">
          <a:xfrm>
            <a:off x="6442215" y="1159483"/>
            <a:ext cx="1505604" cy="1016895"/>
          </a:xfrm>
          <a:prstGeom prst="wedgeRoundRectCallout">
            <a:avLst>
              <a:gd name="adj1" fmla="val -18421"/>
              <a:gd name="adj2" fmla="val 86014"/>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effectLst>
                <a:outerShdw blurRad="38100" dist="38100" dir="2700000" algn="tl">
                  <a:srgbClr val="000000"/>
                </a:outerShdw>
              </a:effectLst>
              <a:latin typeface="Arial" charset="0"/>
              <a:cs typeface="Arial" charset="0"/>
            </a:endParaRPr>
          </a:p>
        </p:txBody>
      </p:sp>
      <p:sp>
        <p:nvSpPr>
          <p:cNvPr id="44" name="Text Box 28"/>
          <p:cNvSpPr txBox="1">
            <a:spLocks noChangeArrowheads="1"/>
          </p:cNvSpPr>
          <p:nvPr/>
        </p:nvSpPr>
        <p:spPr bwMode="auto">
          <a:xfrm>
            <a:off x="6481307" y="1286512"/>
            <a:ext cx="1505604" cy="769441"/>
          </a:xfrm>
          <a:prstGeom prst="rect">
            <a:avLst/>
          </a:prstGeom>
          <a:noFill/>
          <a:ln w="9525">
            <a:noFill/>
            <a:miter lim="800000"/>
            <a:headEnd/>
            <a:tailEnd/>
          </a:ln>
          <a:effectLst/>
        </p:spPr>
        <p:txBody>
          <a:bodyPr wrap="square">
            <a:spAutoFit/>
          </a:bodyPr>
          <a:lstStyle/>
          <a:p>
            <a:pPr algn="l" eaLnBrk="1" hangingPunct="1">
              <a:spcBef>
                <a:spcPct val="20000"/>
              </a:spcBef>
              <a:defRPr/>
            </a:pPr>
            <a:r>
              <a:rPr kumimoji="0" lang="tr-TR" sz="1100" dirty="0">
                <a:effectLst>
                  <a:outerShdw blurRad="38100" dist="38100" dir="2700000" algn="tl">
                    <a:srgbClr val="000000"/>
                  </a:outerShdw>
                </a:effectLst>
                <a:latin typeface="Arial" charset="0"/>
                <a:cs typeface="Arial" charset="0"/>
              </a:rPr>
              <a:t>"Ben de bir takım fedakarlıklar yapmalıyım - örnek olmalıyım"</a:t>
            </a:r>
            <a:endParaRPr kumimoji="0" lang="en-US" sz="1100" dirty="0">
              <a:effectLst>
                <a:outerShdw blurRad="38100" dist="38100" dir="2700000" algn="tl">
                  <a:srgbClr val="000000"/>
                </a:outerShdw>
              </a:effectLst>
              <a:latin typeface="Arial" charset="0"/>
              <a:cs typeface="Arial" charset="0"/>
            </a:endParaRPr>
          </a:p>
        </p:txBody>
      </p:sp>
      <p:sp>
        <p:nvSpPr>
          <p:cNvPr id="45" name="AutoShape 30"/>
          <p:cNvSpPr>
            <a:spLocks noChangeArrowheads="1"/>
          </p:cNvSpPr>
          <p:nvPr/>
        </p:nvSpPr>
        <p:spPr bwMode="auto">
          <a:xfrm>
            <a:off x="7677103" y="2430268"/>
            <a:ext cx="1426362" cy="1016895"/>
          </a:xfrm>
          <a:prstGeom prst="wedgeRoundRectCallout">
            <a:avLst>
              <a:gd name="adj1" fmla="val -81944"/>
              <a:gd name="adj2" fmla="val 91370"/>
              <a:gd name="adj3" fmla="val 16667"/>
            </a:avLst>
          </a:prstGeom>
          <a:noFill/>
          <a:ln w="9525">
            <a:solidFill>
              <a:schemeClr val="tx1"/>
            </a:solidFill>
            <a:miter lim="800000"/>
            <a:headEnd/>
            <a:tailEnd/>
          </a:ln>
          <a:effectLst/>
        </p:spPr>
        <p:txBody>
          <a:bodyPr/>
          <a:lstStyle/>
          <a:p>
            <a:pPr eaLnBrk="1" hangingPunct="1">
              <a:spcBef>
                <a:spcPct val="0"/>
              </a:spcBef>
              <a:defRPr/>
            </a:pPr>
            <a:endParaRPr kumimoji="0" lang="tr-TR" sz="1100">
              <a:solidFill>
                <a:schemeClr val="bg2"/>
              </a:solidFill>
              <a:effectLst>
                <a:outerShdw blurRad="38100" dist="38100" dir="2700000" algn="tl">
                  <a:srgbClr val="FFFFFF"/>
                </a:outerShdw>
              </a:effectLst>
              <a:latin typeface="Arial" charset="0"/>
              <a:cs typeface="Arial" charset="0"/>
            </a:endParaRPr>
          </a:p>
        </p:txBody>
      </p:sp>
      <p:sp>
        <p:nvSpPr>
          <p:cNvPr id="46" name="Text Box 31"/>
          <p:cNvSpPr txBox="1">
            <a:spLocks noChangeArrowheads="1"/>
          </p:cNvSpPr>
          <p:nvPr/>
        </p:nvSpPr>
        <p:spPr bwMode="auto">
          <a:xfrm>
            <a:off x="7777191" y="2589918"/>
            <a:ext cx="1522113" cy="769441"/>
          </a:xfrm>
          <a:prstGeom prst="rect">
            <a:avLst/>
          </a:prstGeom>
          <a:noFill/>
          <a:ln w="9525">
            <a:noFill/>
            <a:miter lim="800000"/>
            <a:headEnd/>
            <a:tailEnd/>
          </a:ln>
          <a:effectLst/>
        </p:spPr>
        <p:txBody>
          <a:bodyPr wrap="square">
            <a:spAutoFit/>
          </a:bodyPr>
          <a:lstStyle/>
          <a:p>
            <a:pPr algn="l">
              <a:spcBef>
                <a:spcPct val="0"/>
              </a:spcBef>
              <a:defRPr/>
            </a:pPr>
            <a:r>
              <a:rPr kumimoji="0" lang="tr-TR" sz="1100" dirty="0">
                <a:effectLst>
                  <a:outerShdw blurRad="38100" dist="38100" dir="2700000" algn="tl">
                    <a:srgbClr val="000000"/>
                  </a:outerShdw>
                </a:effectLst>
                <a:latin typeface="Arial" charset="0"/>
                <a:cs typeface="Arial" charset="0"/>
              </a:rPr>
              <a:t>"İş, bireysel aile fertlerini memnun etmekten daha önemli"</a:t>
            </a:r>
            <a:endParaRPr kumimoji="0" lang="en-US" sz="1100" dirty="0">
              <a:effectLst>
                <a:outerShdw blurRad="38100" dist="38100" dir="2700000" algn="tl">
                  <a:srgbClr val="000000"/>
                </a:outerShdw>
              </a:effectLst>
              <a:latin typeface="Arial" charset="0"/>
              <a:cs typeface="Arial" charset="0"/>
            </a:endParaRPr>
          </a:p>
        </p:txBody>
      </p:sp>
      <p:grpSp>
        <p:nvGrpSpPr>
          <p:cNvPr id="47" name="Group 34"/>
          <p:cNvGrpSpPr>
            <a:grpSpLocks/>
          </p:cNvGrpSpPr>
          <p:nvPr/>
        </p:nvGrpSpPr>
        <p:grpSpPr bwMode="auto">
          <a:xfrm>
            <a:off x="6230821" y="2527354"/>
            <a:ext cx="872704" cy="1542202"/>
            <a:chOff x="3352" y="2339"/>
            <a:chExt cx="475" cy="1420"/>
          </a:xfrm>
        </p:grpSpPr>
        <p:grpSp>
          <p:nvGrpSpPr>
            <p:cNvPr id="48" name="Group 35"/>
            <p:cNvGrpSpPr>
              <a:grpSpLocks/>
            </p:cNvGrpSpPr>
            <p:nvPr/>
          </p:nvGrpSpPr>
          <p:grpSpPr bwMode="auto">
            <a:xfrm>
              <a:off x="3352" y="2521"/>
              <a:ext cx="475" cy="1238"/>
              <a:chOff x="3352" y="2521"/>
              <a:chExt cx="475" cy="1238"/>
            </a:xfrm>
          </p:grpSpPr>
          <p:grpSp>
            <p:nvGrpSpPr>
              <p:cNvPr id="54" name="Group 36"/>
              <p:cNvGrpSpPr>
                <a:grpSpLocks/>
              </p:cNvGrpSpPr>
              <p:nvPr/>
            </p:nvGrpSpPr>
            <p:grpSpPr bwMode="auto">
              <a:xfrm>
                <a:off x="3368" y="3631"/>
                <a:ext cx="420" cy="128"/>
                <a:chOff x="3368" y="3631"/>
                <a:chExt cx="420" cy="128"/>
              </a:xfrm>
            </p:grpSpPr>
            <p:sp>
              <p:nvSpPr>
                <p:cNvPr id="64" name="Freeform 37"/>
                <p:cNvSpPr>
                  <a:spLocks/>
                </p:cNvSpPr>
                <p:nvPr/>
              </p:nvSpPr>
              <p:spPr bwMode="auto">
                <a:xfrm>
                  <a:off x="3368" y="3658"/>
                  <a:ext cx="132" cy="101"/>
                </a:xfrm>
                <a:custGeom>
                  <a:avLst/>
                  <a:gdLst>
                    <a:gd name="T0" fmla="*/ 50 w 132"/>
                    <a:gd name="T1" fmla="*/ 21 h 101"/>
                    <a:gd name="T2" fmla="*/ 21 w 132"/>
                    <a:gd name="T3" fmla="*/ 49 h 101"/>
                    <a:gd name="T4" fmla="*/ 0 w 132"/>
                    <a:gd name="T5" fmla="*/ 75 h 101"/>
                    <a:gd name="T6" fmla="*/ 2 w 132"/>
                    <a:gd name="T7" fmla="*/ 93 h 101"/>
                    <a:gd name="T8" fmla="*/ 17 w 132"/>
                    <a:gd name="T9" fmla="*/ 101 h 101"/>
                    <a:gd name="T10" fmla="*/ 59 w 132"/>
                    <a:gd name="T11" fmla="*/ 98 h 101"/>
                    <a:gd name="T12" fmla="*/ 83 w 132"/>
                    <a:gd name="T13" fmla="*/ 86 h 101"/>
                    <a:gd name="T14" fmla="*/ 95 w 132"/>
                    <a:gd name="T15" fmla="*/ 66 h 101"/>
                    <a:gd name="T16" fmla="*/ 131 w 132"/>
                    <a:gd name="T17" fmla="*/ 51 h 101"/>
                    <a:gd name="T18" fmla="*/ 132 w 132"/>
                    <a:gd name="T19" fmla="*/ 24 h 101"/>
                    <a:gd name="T20" fmla="*/ 126 w 132"/>
                    <a:gd name="T21" fmla="*/ 0 h 101"/>
                    <a:gd name="T22" fmla="*/ 90 w 132"/>
                    <a:gd name="T23" fmla="*/ 18 h 101"/>
                    <a:gd name="T24" fmla="*/ 50 w 132"/>
                    <a:gd name="T25" fmla="*/ 21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01"/>
                    <a:gd name="T41" fmla="*/ 132 w 132"/>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01">
                      <a:moveTo>
                        <a:pt x="50" y="21"/>
                      </a:moveTo>
                      <a:lnTo>
                        <a:pt x="21" y="49"/>
                      </a:lnTo>
                      <a:lnTo>
                        <a:pt x="0" y="75"/>
                      </a:lnTo>
                      <a:lnTo>
                        <a:pt x="2" y="93"/>
                      </a:lnTo>
                      <a:lnTo>
                        <a:pt x="17" y="101"/>
                      </a:lnTo>
                      <a:lnTo>
                        <a:pt x="59" y="98"/>
                      </a:lnTo>
                      <a:lnTo>
                        <a:pt x="83" y="86"/>
                      </a:lnTo>
                      <a:lnTo>
                        <a:pt x="95" y="66"/>
                      </a:lnTo>
                      <a:lnTo>
                        <a:pt x="131" y="51"/>
                      </a:lnTo>
                      <a:lnTo>
                        <a:pt x="132" y="24"/>
                      </a:lnTo>
                      <a:lnTo>
                        <a:pt x="126" y="0"/>
                      </a:lnTo>
                      <a:lnTo>
                        <a:pt x="90" y="18"/>
                      </a:lnTo>
                      <a:lnTo>
                        <a:pt x="50" y="21"/>
                      </a:lnTo>
                      <a:close/>
                    </a:path>
                  </a:pathLst>
                </a:custGeom>
                <a:solidFill>
                  <a:srgbClr val="000000"/>
                </a:solidFill>
                <a:ln w="9525">
                  <a:noFill/>
                  <a:round/>
                  <a:headEnd/>
                  <a:tailEnd/>
                </a:ln>
              </p:spPr>
              <p:txBody>
                <a:bodyPr/>
                <a:lstStyle/>
                <a:p>
                  <a:endParaRPr lang="tr-TR" sz="1100"/>
                </a:p>
              </p:txBody>
            </p:sp>
            <p:sp>
              <p:nvSpPr>
                <p:cNvPr id="65" name="Freeform 38"/>
                <p:cNvSpPr>
                  <a:spLocks/>
                </p:cNvSpPr>
                <p:nvPr/>
              </p:nvSpPr>
              <p:spPr bwMode="auto">
                <a:xfrm>
                  <a:off x="3640" y="3631"/>
                  <a:ext cx="148" cy="104"/>
                </a:xfrm>
                <a:custGeom>
                  <a:avLst/>
                  <a:gdLst>
                    <a:gd name="T0" fmla="*/ 2 w 148"/>
                    <a:gd name="T1" fmla="*/ 7 h 104"/>
                    <a:gd name="T2" fmla="*/ 0 w 148"/>
                    <a:gd name="T3" fmla="*/ 48 h 104"/>
                    <a:gd name="T4" fmla="*/ 20 w 148"/>
                    <a:gd name="T5" fmla="*/ 64 h 104"/>
                    <a:gd name="T6" fmla="*/ 41 w 148"/>
                    <a:gd name="T7" fmla="*/ 70 h 104"/>
                    <a:gd name="T8" fmla="*/ 54 w 148"/>
                    <a:gd name="T9" fmla="*/ 79 h 104"/>
                    <a:gd name="T10" fmla="*/ 78 w 148"/>
                    <a:gd name="T11" fmla="*/ 93 h 104"/>
                    <a:gd name="T12" fmla="*/ 121 w 148"/>
                    <a:gd name="T13" fmla="*/ 104 h 104"/>
                    <a:gd name="T14" fmla="*/ 136 w 148"/>
                    <a:gd name="T15" fmla="*/ 101 h 104"/>
                    <a:gd name="T16" fmla="*/ 148 w 148"/>
                    <a:gd name="T17" fmla="*/ 95 h 104"/>
                    <a:gd name="T18" fmla="*/ 148 w 148"/>
                    <a:gd name="T19" fmla="*/ 84 h 104"/>
                    <a:gd name="T20" fmla="*/ 133 w 148"/>
                    <a:gd name="T21" fmla="*/ 60 h 104"/>
                    <a:gd name="T22" fmla="*/ 98 w 148"/>
                    <a:gd name="T23" fmla="*/ 36 h 104"/>
                    <a:gd name="T24" fmla="*/ 72 w 148"/>
                    <a:gd name="T25" fmla="*/ 15 h 104"/>
                    <a:gd name="T26" fmla="*/ 63 w 148"/>
                    <a:gd name="T27" fmla="*/ 0 h 104"/>
                    <a:gd name="T28" fmla="*/ 2 w 148"/>
                    <a:gd name="T29" fmla="*/ 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04"/>
                    <a:gd name="T47" fmla="*/ 148 w 148"/>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04">
                      <a:moveTo>
                        <a:pt x="2" y="7"/>
                      </a:moveTo>
                      <a:lnTo>
                        <a:pt x="0" y="48"/>
                      </a:lnTo>
                      <a:lnTo>
                        <a:pt x="20" y="64"/>
                      </a:lnTo>
                      <a:lnTo>
                        <a:pt x="41" y="70"/>
                      </a:lnTo>
                      <a:lnTo>
                        <a:pt x="54" y="79"/>
                      </a:lnTo>
                      <a:lnTo>
                        <a:pt x="78" y="93"/>
                      </a:lnTo>
                      <a:lnTo>
                        <a:pt x="121" y="104"/>
                      </a:lnTo>
                      <a:lnTo>
                        <a:pt x="136" y="101"/>
                      </a:lnTo>
                      <a:lnTo>
                        <a:pt x="148" y="95"/>
                      </a:lnTo>
                      <a:lnTo>
                        <a:pt x="148" y="84"/>
                      </a:lnTo>
                      <a:lnTo>
                        <a:pt x="133" y="60"/>
                      </a:lnTo>
                      <a:lnTo>
                        <a:pt x="98" y="36"/>
                      </a:lnTo>
                      <a:lnTo>
                        <a:pt x="72" y="15"/>
                      </a:lnTo>
                      <a:lnTo>
                        <a:pt x="63" y="0"/>
                      </a:lnTo>
                      <a:lnTo>
                        <a:pt x="2" y="7"/>
                      </a:lnTo>
                      <a:close/>
                    </a:path>
                  </a:pathLst>
                </a:custGeom>
                <a:solidFill>
                  <a:srgbClr val="000000"/>
                </a:solidFill>
                <a:ln w="9525">
                  <a:noFill/>
                  <a:round/>
                  <a:headEnd/>
                  <a:tailEnd/>
                </a:ln>
              </p:spPr>
              <p:txBody>
                <a:bodyPr/>
                <a:lstStyle/>
                <a:p>
                  <a:endParaRPr lang="tr-TR" sz="1100"/>
                </a:p>
              </p:txBody>
            </p:sp>
          </p:grpSp>
          <p:grpSp>
            <p:nvGrpSpPr>
              <p:cNvPr id="55" name="Group 39"/>
              <p:cNvGrpSpPr>
                <a:grpSpLocks/>
              </p:cNvGrpSpPr>
              <p:nvPr/>
            </p:nvGrpSpPr>
            <p:grpSpPr bwMode="auto">
              <a:xfrm>
                <a:off x="3352" y="2521"/>
                <a:ext cx="475" cy="1169"/>
                <a:chOff x="3352" y="2521"/>
                <a:chExt cx="475" cy="1169"/>
              </a:xfrm>
            </p:grpSpPr>
            <p:grpSp>
              <p:nvGrpSpPr>
                <p:cNvPr id="56" name="Group 40"/>
                <p:cNvGrpSpPr>
                  <a:grpSpLocks/>
                </p:cNvGrpSpPr>
                <p:nvPr/>
              </p:nvGrpSpPr>
              <p:grpSpPr bwMode="auto">
                <a:xfrm>
                  <a:off x="3413" y="2521"/>
                  <a:ext cx="299" cy="376"/>
                  <a:chOff x="3413" y="2521"/>
                  <a:chExt cx="299" cy="376"/>
                </a:xfrm>
              </p:grpSpPr>
              <p:sp>
                <p:nvSpPr>
                  <p:cNvPr id="61" name="Freeform 41"/>
                  <p:cNvSpPr>
                    <a:spLocks/>
                  </p:cNvSpPr>
                  <p:nvPr/>
                </p:nvSpPr>
                <p:spPr bwMode="auto">
                  <a:xfrm>
                    <a:off x="3413" y="2542"/>
                    <a:ext cx="299" cy="355"/>
                  </a:xfrm>
                  <a:custGeom>
                    <a:avLst/>
                    <a:gdLst>
                      <a:gd name="T0" fmla="*/ 0 w 299"/>
                      <a:gd name="T1" fmla="*/ 68 h 355"/>
                      <a:gd name="T2" fmla="*/ 90 w 299"/>
                      <a:gd name="T3" fmla="*/ 0 h 355"/>
                      <a:gd name="T4" fmla="*/ 189 w 299"/>
                      <a:gd name="T5" fmla="*/ 156 h 355"/>
                      <a:gd name="T6" fmla="*/ 206 w 299"/>
                      <a:gd name="T7" fmla="*/ 8 h 355"/>
                      <a:gd name="T8" fmla="*/ 266 w 299"/>
                      <a:gd name="T9" fmla="*/ 27 h 355"/>
                      <a:gd name="T10" fmla="*/ 299 w 299"/>
                      <a:gd name="T11" fmla="*/ 81 h 355"/>
                      <a:gd name="T12" fmla="*/ 293 w 299"/>
                      <a:gd name="T13" fmla="*/ 355 h 355"/>
                      <a:gd name="T14" fmla="*/ 33 w 299"/>
                      <a:gd name="T15" fmla="*/ 355 h 355"/>
                      <a:gd name="T16" fmla="*/ 0 w 299"/>
                      <a:gd name="T17" fmla="*/ 6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
                      <a:gd name="T28" fmla="*/ 0 h 355"/>
                      <a:gd name="T29" fmla="*/ 299 w 299"/>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 h="355">
                        <a:moveTo>
                          <a:pt x="0" y="68"/>
                        </a:moveTo>
                        <a:lnTo>
                          <a:pt x="90" y="0"/>
                        </a:lnTo>
                        <a:lnTo>
                          <a:pt x="189" y="156"/>
                        </a:lnTo>
                        <a:lnTo>
                          <a:pt x="206" y="8"/>
                        </a:lnTo>
                        <a:lnTo>
                          <a:pt x="266" y="27"/>
                        </a:lnTo>
                        <a:lnTo>
                          <a:pt x="299" y="81"/>
                        </a:lnTo>
                        <a:lnTo>
                          <a:pt x="293" y="355"/>
                        </a:lnTo>
                        <a:lnTo>
                          <a:pt x="33" y="355"/>
                        </a:lnTo>
                        <a:lnTo>
                          <a:pt x="0" y="68"/>
                        </a:lnTo>
                        <a:close/>
                      </a:path>
                    </a:pathLst>
                  </a:custGeom>
                  <a:blipFill dpi="0" rotWithShape="0">
                    <a:blip r:embed="rId12" cstate="print"/>
                    <a:srcRect/>
                    <a:tile tx="0" ty="0" sx="100000" sy="100000" flip="none" algn="tl"/>
                  </a:blipFill>
                  <a:ln w="9525">
                    <a:noFill/>
                    <a:round/>
                    <a:headEnd/>
                    <a:tailEnd/>
                  </a:ln>
                </p:spPr>
                <p:txBody>
                  <a:bodyPr/>
                  <a:lstStyle/>
                  <a:p>
                    <a:endParaRPr lang="tr-TR" sz="1100"/>
                  </a:p>
                </p:txBody>
              </p:sp>
              <p:sp>
                <p:nvSpPr>
                  <p:cNvPr id="62" name="Freeform 42"/>
                  <p:cNvSpPr>
                    <a:spLocks/>
                  </p:cNvSpPr>
                  <p:nvPr/>
                </p:nvSpPr>
                <p:spPr bwMode="auto">
                  <a:xfrm>
                    <a:off x="3499" y="2521"/>
                    <a:ext cx="120" cy="208"/>
                  </a:xfrm>
                  <a:custGeom>
                    <a:avLst/>
                    <a:gdLst>
                      <a:gd name="T0" fmla="*/ 0 w 120"/>
                      <a:gd name="T1" fmla="*/ 21 h 208"/>
                      <a:gd name="T2" fmla="*/ 10 w 120"/>
                      <a:gd name="T3" fmla="*/ 0 h 208"/>
                      <a:gd name="T4" fmla="*/ 84 w 120"/>
                      <a:gd name="T5" fmla="*/ 36 h 208"/>
                      <a:gd name="T6" fmla="*/ 102 w 120"/>
                      <a:gd name="T7" fmla="*/ 12 h 208"/>
                      <a:gd name="T8" fmla="*/ 115 w 120"/>
                      <a:gd name="T9" fmla="*/ 21 h 208"/>
                      <a:gd name="T10" fmla="*/ 120 w 120"/>
                      <a:gd name="T11" fmla="*/ 144 h 208"/>
                      <a:gd name="T12" fmla="*/ 118 w 120"/>
                      <a:gd name="T13" fmla="*/ 208 h 208"/>
                      <a:gd name="T14" fmla="*/ 0 w 120"/>
                      <a:gd name="T15" fmla="*/ 21 h 208"/>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208"/>
                      <a:gd name="T26" fmla="*/ 120 w 120"/>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208">
                        <a:moveTo>
                          <a:pt x="0" y="21"/>
                        </a:moveTo>
                        <a:lnTo>
                          <a:pt x="10" y="0"/>
                        </a:lnTo>
                        <a:lnTo>
                          <a:pt x="84" y="36"/>
                        </a:lnTo>
                        <a:lnTo>
                          <a:pt x="102" y="12"/>
                        </a:lnTo>
                        <a:lnTo>
                          <a:pt x="115" y="21"/>
                        </a:lnTo>
                        <a:lnTo>
                          <a:pt x="120" y="144"/>
                        </a:lnTo>
                        <a:lnTo>
                          <a:pt x="118" y="208"/>
                        </a:lnTo>
                        <a:lnTo>
                          <a:pt x="0" y="21"/>
                        </a:lnTo>
                        <a:close/>
                      </a:path>
                    </a:pathLst>
                  </a:custGeom>
                  <a:blipFill dpi="0" rotWithShape="0">
                    <a:blip r:embed="rId13" cstate="print"/>
                    <a:srcRect/>
                    <a:tile tx="0" ty="0" sx="100000" sy="100000" flip="none" algn="tl"/>
                  </a:blipFill>
                  <a:ln w="9525">
                    <a:noFill/>
                    <a:round/>
                    <a:headEnd/>
                    <a:tailEnd/>
                  </a:ln>
                </p:spPr>
                <p:txBody>
                  <a:bodyPr/>
                  <a:lstStyle/>
                  <a:p>
                    <a:endParaRPr lang="tr-TR" sz="1100"/>
                  </a:p>
                </p:txBody>
              </p:sp>
              <p:sp>
                <p:nvSpPr>
                  <p:cNvPr id="63" name="Freeform 43"/>
                  <p:cNvSpPr>
                    <a:spLocks/>
                  </p:cNvSpPr>
                  <p:nvPr/>
                </p:nvSpPr>
                <p:spPr bwMode="auto">
                  <a:xfrm>
                    <a:off x="3538" y="2563"/>
                    <a:ext cx="76" cy="41"/>
                  </a:xfrm>
                  <a:custGeom>
                    <a:avLst/>
                    <a:gdLst>
                      <a:gd name="T0" fmla="*/ 0 w 76"/>
                      <a:gd name="T1" fmla="*/ 41 h 41"/>
                      <a:gd name="T2" fmla="*/ 43 w 76"/>
                      <a:gd name="T3" fmla="*/ 0 h 41"/>
                      <a:gd name="T4" fmla="*/ 76 w 76"/>
                      <a:gd name="T5" fmla="*/ 33 h 41"/>
                      <a:gd name="T6" fmla="*/ 0 60000 65536"/>
                      <a:gd name="T7" fmla="*/ 0 60000 65536"/>
                      <a:gd name="T8" fmla="*/ 0 60000 65536"/>
                      <a:gd name="T9" fmla="*/ 0 w 76"/>
                      <a:gd name="T10" fmla="*/ 0 h 41"/>
                      <a:gd name="T11" fmla="*/ 76 w 76"/>
                      <a:gd name="T12" fmla="*/ 41 h 41"/>
                    </a:gdLst>
                    <a:ahLst/>
                    <a:cxnLst>
                      <a:cxn ang="T6">
                        <a:pos x="T0" y="T1"/>
                      </a:cxn>
                      <a:cxn ang="T7">
                        <a:pos x="T2" y="T3"/>
                      </a:cxn>
                      <a:cxn ang="T8">
                        <a:pos x="T4" y="T5"/>
                      </a:cxn>
                    </a:cxnLst>
                    <a:rect l="T9" t="T10" r="T11" b="T12"/>
                    <a:pathLst>
                      <a:path w="76" h="41">
                        <a:moveTo>
                          <a:pt x="0" y="41"/>
                        </a:moveTo>
                        <a:lnTo>
                          <a:pt x="43" y="0"/>
                        </a:lnTo>
                        <a:lnTo>
                          <a:pt x="76" y="33"/>
                        </a:lnTo>
                      </a:path>
                    </a:pathLst>
                  </a:custGeom>
                  <a:noFill/>
                  <a:ln w="12700">
                    <a:solidFill>
                      <a:srgbClr val="000000"/>
                    </a:solidFill>
                    <a:prstDash val="solid"/>
                    <a:round/>
                    <a:headEnd/>
                    <a:tailEnd/>
                  </a:ln>
                </p:spPr>
                <p:txBody>
                  <a:bodyPr/>
                  <a:lstStyle/>
                  <a:p>
                    <a:endParaRPr lang="tr-TR" sz="1100"/>
                  </a:p>
                </p:txBody>
              </p:sp>
            </p:grpSp>
            <p:grpSp>
              <p:nvGrpSpPr>
                <p:cNvPr id="57" name="Group 44"/>
                <p:cNvGrpSpPr>
                  <a:grpSpLocks/>
                </p:cNvGrpSpPr>
                <p:nvPr/>
              </p:nvGrpSpPr>
              <p:grpSpPr bwMode="auto">
                <a:xfrm>
                  <a:off x="3352" y="2539"/>
                  <a:ext cx="475" cy="1151"/>
                  <a:chOff x="3352" y="2539"/>
                  <a:chExt cx="475" cy="1151"/>
                </a:xfrm>
              </p:grpSpPr>
              <p:sp>
                <p:nvSpPr>
                  <p:cNvPr id="58" name="Freeform 45"/>
                  <p:cNvSpPr>
                    <a:spLocks/>
                  </p:cNvSpPr>
                  <p:nvPr/>
                </p:nvSpPr>
                <p:spPr bwMode="auto">
                  <a:xfrm>
                    <a:off x="3352" y="2539"/>
                    <a:ext cx="475" cy="1151"/>
                  </a:xfrm>
                  <a:custGeom>
                    <a:avLst/>
                    <a:gdLst>
                      <a:gd name="T0" fmla="*/ 150 w 475"/>
                      <a:gd name="T1" fmla="*/ 0 h 1151"/>
                      <a:gd name="T2" fmla="*/ 36 w 475"/>
                      <a:gd name="T3" fmla="*/ 84 h 1151"/>
                      <a:gd name="T4" fmla="*/ 0 w 475"/>
                      <a:gd name="T5" fmla="*/ 357 h 1151"/>
                      <a:gd name="T6" fmla="*/ 89 w 475"/>
                      <a:gd name="T7" fmla="*/ 536 h 1151"/>
                      <a:gd name="T8" fmla="*/ 90 w 475"/>
                      <a:gd name="T9" fmla="*/ 570 h 1151"/>
                      <a:gd name="T10" fmla="*/ 96 w 475"/>
                      <a:gd name="T11" fmla="*/ 612 h 1151"/>
                      <a:gd name="T12" fmla="*/ 107 w 475"/>
                      <a:gd name="T13" fmla="*/ 639 h 1151"/>
                      <a:gd name="T14" fmla="*/ 93 w 475"/>
                      <a:gd name="T15" fmla="*/ 834 h 1151"/>
                      <a:gd name="T16" fmla="*/ 62 w 475"/>
                      <a:gd name="T17" fmla="*/ 1147 h 1151"/>
                      <a:gd name="T18" fmla="*/ 94 w 475"/>
                      <a:gd name="T19" fmla="*/ 1151 h 1151"/>
                      <a:gd name="T20" fmla="*/ 144 w 475"/>
                      <a:gd name="T21" fmla="*/ 1134 h 1151"/>
                      <a:gd name="T22" fmla="*/ 180 w 475"/>
                      <a:gd name="T23" fmla="*/ 923 h 1151"/>
                      <a:gd name="T24" fmla="*/ 198 w 475"/>
                      <a:gd name="T25" fmla="*/ 845 h 1151"/>
                      <a:gd name="T26" fmla="*/ 251 w 475"/>
                      <a:gd name="T27" fmla="*/ 642 h 1151"/>
                      <a:gd name="T28" fmla="*/ 258 w 475"/>
                      <a:gd name="T29" fmla="*/ 856 h 1151"/>
                      <a:gd name="T30" fmla="*/ 286 w 475"/>
                      <a:gd name="T31" fmla="*/ 1116 h 1151"/>
                      <a:gd name="T32" fmla="*/ 361 w 475"/>
                      <a:gd name="T33" fmla="*/ 1119 h 1151"/>
                      <a:gd name="T34" fmla="*/ 369 w 475"/>
                      <a:gd name="T35" fmla="*/ 839 h 1151"/>
                      <a:gd name="T36" fmla="*/ 362 w 475"/>
                      <a:gd name="T37" fmla="*/ 561 h 1151"/>
                      <a:gd name="T38" fmla="*/ 365 w 475"/>
                      <a:gd name="T39" fmla="*/ 420 h 1151"/>
                      <a:gd name="T40" fmla="*/ 380 w 475"/>
                      <a:gd name="T41" fmla="*/ 376 h 1151"/>
                      <a:gd name="T42" fmla="*/ 388 w 475"/>
                      <a:gd name="T43" fmla="*/ 380 h 1151"/>
                      <a:gd name="T44" fmla="*/ 468 w 475"/>
                      <a:gd name="T45" fmla="*/ 333 h 1151"/>
                      <a:gd name="T46" fmla="*/ 475 w 475"/>
                      <a:gd name="T47" fmla="*/ 244 h 1151"/>
                      <a:gd name="T48" fmla="*/ 347 w 475"/>
                      <a:gd name="T49" fmla="*/ 30 h 1151"/>
                      <a:gd name="T50" fmla="*/ 258 w 475"/>
                      <a:gd name="T51" fmla="*/ 0 h 1151"/>
                      <a:gd name="T52" fmla="*/ 277 w 475"/>
                      <a:gd name="T53" fmla="*/ 144 h 1151"/>
                      <a:gd name="T54" fmla="*/ 255 w 475"/>
                      <a:gd name="T55" fmla="*/ 285 h 1151"/>
                      <a:gd name="T56" fmla="*/ 220 w 475"/>
                      <a:gd name="T57" fmla="*/ 153 h 1151"/>
                      <a:gd name="T58" fmla="*/ 150 w 475"/>
                      <a:gd name="T59" fmla="*/ 0 h 1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5"/>
                      <a:gd name="T91" fmla="*/ 0 h 1151"/>
                      <a:gd name="T92" fmla="*/ 475 w 475"/>
                      <a:gd name="T93" fmla="*/ 1151 h 1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5" h="1151">
                        <a:moveTo>
                          <a:pt x="150" y="0"/>
                        </a:moveTo>
                        <a:lnTo>
                          <a:pt x="36" y="84"/>
                        </a:lnTo>
                        <a:lnTo>
                          <a:pt x="0" y="357"/>
                        </a:lnTo>
                        <a:lnTo>
                          <a:pt x="89" y="536"/>
                        </a:lnTo>
                        <a:lnTo>
                          <a:pt x="90" y="570"/>
                        </a:lnTo>
                        <a:lnTo>
                          <a:pt x="96" y="612"/>
                        </a:lnTo>
                        <a:lnTo>
                          <a:pt x="107" y="639"/>
                        </a:lnTo>
                        <a:lnTo>
                          <a:pt x="93" y="834"/>
                        </a:lnTo>
                        <a:lnTo>
                          <a:pt x="62" y="1147"/>
                        </a:lnTo>
                        <a:lnTo>
                          <a:pt x="94" y="1151"/>
                        </a:lnTo>
                        <a:lnTo>
                          <a:pt x="144" y="1134"/>
                        </a:lnTo>
                        <a:lnTo>
                          <a:pt x="180" y="923"/>
                        </a:lnTo>
                        <a:lnTo>
                          <a:pt x="198" y="845"/>
                        </a:lnTo>
                        <a:lnTo>
                          <a:pt x="251" y="642"/>
                        </a:lnTo>
                        <a:lnTo>
                          <a:pt x="258" y="856"/>
                        </a:lnTo>
                        <a:lnTo>
                          <a:pt x="286" y="1116"/>
                        </a:lnTo>
                        <a:lnTo>
                          <a:pt x="361" y="1119"/>
                        </a:lnTo>
                        <a:lnTo>
                          <a:pt x="369" y="839"/>
                        </a:lnTo>
                        <a:lnTo>
                          <a:pt x="362" y="561"/>
                        </a:lnTo>
                        <a:lnTo>
                          <a:pt x="365" y="420"/>
                        </a:lnTo>
                        <a:lnTo>
                          <a:pt x="380" y="376"/>
                        </a:lnTo>
                        <a:lnTo>
                          <a:pt x="388" y="380"/>
                        </a:lnTo>
                        <a:lnTo>
                          <a:pt x="468" y="333"/>
                        </a:lnTo>
                        <a:lnTo>
                          <a:pt x="475" y="244"/>
                        </a:lnTo>
                        <a:lnTo>
                          <a:pt x="347" y="30"/>
                        </a:lnTo>
                        <a:lnTo>
                          <a:pt x="258" y="0"/>
                        </a:lnTo>
                        <a:lnTo>
                          <a:pt x="277" y="144"/>
                        </a:lnTo>
                        <a:lnTo>
                          <a:pt x="255" y="285"/>
                        </a:lnTo>
                        <a:lnTo>
                          <a:pt x="220" y="153"/>
                        </a:lnTo>
                        <a:lnTo>
                          <a:pt x="150" y="0"/>
                        </a:lnTo>
                        <a:close/>
                      </a:path>
                    </a:pathLst>
                  </a:custGeom>
                  <a:blipFill dpi="0" rotWithShape="0">
                    <a:blip r:embed="rId14" cstate="print"/>
                    <a:srcRect/>
                    <a:tile tx="0" ty="0" sx="100000" sy="100000" flip="none" algn="tl"/>
                  </a:blipFill>
                  <a:ln w="9525">
                    <a:noFill/>
                    <a:round/>
                    <a:headEnd/>
                    <a:tailEnd/>
                  </a:ln>
                </p:spPr>
                <p:txBody>
                  <a:bodyPr/>
                  <a:lstStyle/>
                  <a:p>
                    <a:endParaRPr lang="tr-TR" sz="1100"/>
                  </a:p>
                </p:txBody>
              </p:sp>
              <p:sp>
                <p:nvSpPr>
                  <p:cNvPr id="59" name="Freeform 46"/>
                  <p:cNvSpPr>
                    <a:spLocks/>
                  </p:cNvSpPr>
                  <p:nvPr/>
                </p:nvSpPr>
                <p:spPr bwMode="auto">
                  <a:xfrm>
                    <a:off x="3378" y="2664"/>
                    <a:ext cx="120" cy="299"/>
                  </a:xfrm>
                  <a:custGeom>
                    <a:avLst/>
                    <a:gdLst>
                      <a:gd name="T0" fmla="*/ 60 w 120"/>
                      <a:gd name="T1" fmla="*/ 0 h 299"/>
                      <a:gd name="T2" fmla="*/ 72 w 120"/>
                      <a:gd name="T3" fmla="*/ 72 h 299"/>
                      <a:gd name="T4" fmla="*/ 66 w 120"/>
                      <a:gd name="T5" fmla="*/ 180 h 299"/>
                      <a:gd name="T6" fmla="*/ 0 w 120"/>
                      <a:gd name="T7" fmla="*/ 198 h 299"/>
                      <a:gd name="T8" fmla="*/ 66 w 120"/>
                      <a:gd name="T9" fmla="*/ 204 h 299"/>
                      <a:gd name="T10" fmla="*/ 84 w 120"/>
                      <a:gd name="T11" fmla="*/ 269 h 299"/>
                      <a:gd name="T12" fmla="*/ 120 w 120"/>
                      <a:gd name="T13" fmla="*/ 299 h 299"/>
                      <a:gd name="T14" fmla="*/ 108 w 120"/>
                      <a:gd name="T15" fmla="*/ 246 h 299"/>
                      <a:gd name="T16" fmla="*/ 96 w 120"/>
                      <a:gd name="T17" fmla="*/ 216 h 299"/>
                      <a:gd name="T18" fmla="*/ 90 w 120"/>
                      <a:gd name="T19" fmla="*/ 144 h 299"/>
                      <a:gd name="T20" fmla="*/ 60 w 120"/>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99"/>
                      <a:gd name="T35" fmla="*/ 120 w 120"/>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99">
                        <a:moveTo>
                          <a:pt x="60" y="0"/>
                        </a:moveTo>
                        <a:lnTo>
                          <a:pt x="72" y="72"/>
                        </a:lnTo>
                        <a:lnTo>
                          <a:pt x="66" y="180"/>
                        </a:lnTo>
                        <a:lnTo>
                          <a:pt x="0" y="198"/>
                        </a:lnTo>
                        <a:lnTo>
                          <a:pt x="66" y="204"/>
                        </a:lnTo>
                        <a:lnTo>
                          <a:pt x="84" y="269"/>
                        </a:lnTo>
                        <a:lnTo>
                          <a:pt x="120" y="299"/>
                        </a:lnTo>
                        <a:lnTo>
                          <a:pt x="108" y="246"/>
                        </a:lnTo>
                        <a:lnTo>
                          <a:pt x="96" y="216"/>
                        </a:lnTo>
                        <a:lnTo>
                          <a:pt x="90" y="144"/>
                        </a:lnTo>
                        <a:lnTo>
                          <a:pt x="60" y="0"/>
                        </a:lnTo>
                        <a:close/>
                      </a:path>
                    </a:pathLst>
                  </a:custGeom>
                  <a:blipFill dpi="0" rotWithShape="0">
                    <a:blip r:embed="rId7" cstate="print"/>
                    <a:srcRect/>
                    <a:tile tx="0" ty="0" sx="100000" sy="100000" flip="none" algn="tl"/>
                  </a:blipFill>
                  <a:ln w="9525">
                    <a:noFill/>
                    <a:round/>
                    <a:headEnd/>
                    <a:tailEnd/>
                  </a:ln>
                </p:spPr>
                <p:txBody>
                  <a:bodyPr/>
                  <a:lstStyle/>
                  <a:p>
                    <a:endParaRPr lang="tr-TR" sz="1100"/>
                  </a:p>
                </p:txBody>
              </p:sp>
              <p:sp>
                <p:nvSpPr>
                  <p:cNvPr id="60" name="Freeform 47"/>
                  <p:cNvSpPr>
                    <a:spLocks/>
                  </p:cNvSpPr>
                  <p:nvPr/>
                </p:nvSpPr>
                <p:spPr bwMode="auto">
                  <a:xfrm>
                    <a:off x="3487" y="2681"/>
                    <a:ext cx="42" cy="41"/>
                  </a:xfrm>
                  <a:custGeom>
                    <a:avLst/>
                    <a:gdLst>
                      <a:gd name="T0" fmla="*/ 0 w 42"/>
                      <a:gd name="T1" fmla="*/ 41 h 41"/>
                      <a:gd name="T2" fmla="*/ 9 w 42"/>
                      <a:gd name="T3" fmla="*/ 0 h 41"/>
                      <a:gd name="T4" fmla="*/ 42 w 42"/>
                      <a:gd name="T5" fmla="*/ 35 h 41"/>
                      <a:gd name="T6" fmla="*/ 0 w 42"/>
                      <a:gd name="T7" fmla="*/ 41 h 41"/>
                      <a:gd name="T8" fmla="*/ 0 60000 65536"/>
                      <a:gd name="T9" fmla="*/ 0 60000 65536"/>
                      <a:gd name="T10" fmla="*/ 0 60000 65536"/>
                      <a:gd name="T11" fmla="*/ 0 60000 65536"/>
                      <a:gd name="T12" fmla="*/ 0 w 42"/>
                      <a:gd name="T13" fmla="*/ 0 h 41"/>
                      <a:gd name="T14" fmla="*/ 42 w 42"/>
                      <a:gd name="T15" fmla="*/ 41 h 41"/>
                    </a:gdLst>
                    <a:ahLst/>
                    <a:cxnLst>
                      <a:cxn ang="T8">
                        <a:pos x="T0" y="T1"/>
                      </a:cxn>
                      <a:cxn ang="T9">
                        <a:pos x="T2" y="T3"/>
                      </a:cxn>
                      <a:cxn ang="T10">
                        <a:pos x="T4" y="T5"/>
                      </a:cxn>
                      <a:cxn ang="T11">
                        <a:pos x="T6" y="T7"/>
                      </a:cxn>
                    </a:cxnLst>
                    <a:rect l="T12" t="T13" r="T14" b="T15"/>
                    <a:pathLst>
                      <a:path w="42" h="41">
                        <a:moveTo>
                          <a:pt x="0" y="41"/>
                        </a:moveTo>
                        <a:lnTo>
                          <a:pt x="9" y="0"/>
                        </a:lnTo>
                        <a:lnTo>
                          <a:pt x="42" y="35"/>
                        </a:lnTo>
                        <a:lnTo>
                          <a:pt x="0" y="41"/>
                        </a:lnTo>
                        <a:close/>
                      </a:path>
                    </a:pathLst>
                  </a:custGeom>
                  <a:blipFill dpi="0" rotWithShape="0">
                    <a:blip r:embed="rId13" cstate="print"/>
                    <a:srcRect/>
                    <a:tile tx="0" ty="0" sx="100000" sy="100000" flip="none" algn="tl"/>
                  </a:blipFill>
                  <a:ln w="9525">
                    <a:noFill/>
                    <a:round/>
                    <a:headEnd/>
                    <a:tailEnd/>
                  </a:ln>
                </p:spPr>
                <p:txBody>
                  <a:bodyPr/>
                  <a:lstStyle/>
                  <a:p>
                    <a:endParaRPr lang="tr-TR" sz="1100"/>
                  </a:p>
                </p:txBody>
              </p:sp>
            </p:grpSp>
          </p:grpSp>
        </p:grpSp>
        <p:grpSp>
          <p:nvGrpSpPr>
            <p:cNvPr id="49" name="Group 48"/>
            <p:cNvGrpSpPr>
              <a:grpSpLocks/>
            </p:cNvGrpSpPr>
            <p:nvPr/>
          </p:nvGrpSpPr>
          <p:grpSpPr bwMode="auto">
            <a:xfrm>
              <a:off x="3485" y="2339"/>
              <a:ext cx="151" cy="224"/>
              <a:chOff x="3485" y="2339"/>
              <a:chExt cx="151" cy="224"/>
            </a:xfrm>
          </p:grpSpPr>
          <p:sp>
            <p:nvSpPr>
              <p:cNvPr id="51" name="Freeform 49"/>
              <p:cNvSpPr>
                <a:spLocks/>
              </p:cNvSpPr>
              <p:nvPr/>
            </p:nvSpPr>
            <p:spPr bwMode="auto">
              <a:xfrm>
                <a:off x="3490" y="2342"/>
                <a:ext cx="133" cy="221"/>
              </a:xfrm>
              <a:custGeom>
                <a:avLst/>
                <a:gdLst>
                  <a:gd name="T0" fmla="*/ 131 w 133"/>
                  <a:gd name="T1" fmla="*/ 37 h 221"/>
                  <a:gd name="T2" fmla="*/ 133 w 133"/>
                  <a:gd name="T3" fmla="*/ 72 h 221"/>
                  <a:gd name="T4" fmla="*/ 128 w 133"/>
                  <a:gd name="T5" fmla="*/ 85 h 221"/>
                  <a:gd name="T6" fmla="*/ 133 w 133"/>
                  <a:gd name="T7" fmla="*/ 97 h 221"/>
                  <a:gd name="T8" fmla="*/ 132 w 133"/>
                  <a:gd name="T9" fmla="*/ 110 h 221"/>
                  <a:gd name="T10" fmla="*/ 130 w 133"/>
                  <a:gd name="T11" fmla="*/ 128 h 221"/>
                  <a:gd name="T12" fmla="*/ 128 w 133"/>
                  <a:gd name="T13" fmla="*/ 146 h 221"/>
                  <a:gd name="T14" fmla="*/ 129 w 133"/>
                  <a:gd name="T15" fmla="*/ 165 h 221"/>
                  <a:gd name="T16" fmla="*/ 121 w 133"/>
                  <a:gd name="T17" fmla="*/ 177 h 221"/>
                  <a:gd name="T18" fmla="*/ 109 w 133"/>
                  <a:gd name="T19" fmla="*/ 185 h 221"/>
                  <a:gd name="T20" fmla="*/ 113 w 133"/>
                  <a:gd name="T21" fmla="*/ 196 h 221"/>
                  <a:gd name="T22" fmla="*/ 91 w 133"/>
                  <a:gd name="T23" fmla="*/ 221 h 221"/>
                  <a:gd name="T24" fmla="*/ 19 w 133"/>
                  <a:gd name="T25" fmla="*/ 184 h 221"/>
                  <a:gd name="T26" fmla="*/ 16 w 133"/>
                  <a:gd name="T27" fmla="*/ 135 h 221"/>
                  <a:gd name="T28" fmla="*/ 13 w 133"/>
                  <a:gd name="T29" fmla="*/ 129 h 221"/>
                  <a:gd name="T30" fmla="*/ 10 w 133"/>
                  <a:gd name="T31" fmla="*/ 121 h 221"/>
                  <a:gd name="T32" fmla="*/ 4 w 133"/>
                  <a:gd name="T33" fmla="*/ 108 h 221"/>
                  <a:gd name="T34" fmla="*/ 0 w 133"/>
                  <a:gd name="T35" fmla="*/ 82 h 221"/>
                  <a:gd name="T36" fmla="*/ 8 w 133"/>
                  <a:gd name="T37" fmla="*/ 78 h 221"/>
                  <a:gd name="T38" fmla="*/ 6 w 133"/>
                  <a:gd name="T39" fmla="*/ 69 h 221"/>
                  <a:gd name="T40" fmla="*/ 6 w 133"/>
                  <a:gd name="T41" fmla="*/ 52 h 221"/>
                  <a:gd name="T42" fmla="*/ 7 w 133"/>
                  <a:gd name="T43" fmla="*/ 40 h 221"/>
                  <a:gd name="T44" fmla="*/ 13 w 133"/>
                  <a:gd name="T45" fmla="*/ 26 h 221"/>
                  <a:gd name="T46" fmla="*/ 20 w 133"/>
                  <a:gd name="T47" fmla="*/ 16 h 221"/>
                  <a:gd name="T48" fmla="*/ 33 w 133"/>
                  <a:gd name="T49" fmla="*/ 6 h 221"/>
                  <a:gd name="T50" fmla="*/ 47 w 133"/>
                  <a:gd name="T51" fmla="*/ 2 h 221"/>
                  <a:gd name="T52" fmla="*/ 62 w 133"/>
                  <a:gd name="T53" fmla="*/ 0 h 221"/>
                  <a:gd name="T54" fmla="*/ 77 w 133"/>
                  <a:gd name="T55" fmla="*/ 0 h 221"/>
                  <a:gd name="T56" fmla="*/ 92 w 133"/>
                  <a:gd name="T57" fmla="*/ 1 h 221"/>
                  <a:gd name="T58" fmla="*/ 104 w 133"/>
                  <a:gd name="T59" fmla="*/ 3 h 221"/>
                  <a:gd name="T60" fmla="*/ 117 w 133"/>
                  <a:gd name="T61" fmla="*/ 9 h 221"/>
                  <a:gd name="T62" fmla="*/ 124 w 133"/>
                  <a:gd name="T63" fmla="*/ 17 h 221"/>
                  <a:gd name="T64" fmla="*/ 127 w 133"/>
                  <a:gd name="T65" fmla="*/ 24 h 221"/>
                  <a:gd name="T66" fmla="*/ 131 w 133"/>
                  <a:gd name="T67" fmla="*/ 37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221"/>
                  <a:gd name="T104" fmla="*/ 133 w 133"/>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221">
                    <a:moveTo>
                      <a:pt x="131" y="37"/>
                    </a:moveTo>
                    <a:lnTo>
                      <a:pt x="133" y="72"/>
                    </a:lnTo>
                    <a:lnTo>
                      <a:pt x="128" y="85"/>
                    </a:lnTo>
                    <a:lnTo>
                      <a:pt x="133" y="97"/>
                    </a:lnTo>
                    <a:lnTo>
                      <a:pt x="132" y="110"/>
                    </a:lnTo>
                    <a:lnTo>
                      <a:pt x="130" y="128"/>
                    </a:lnTo>
                    <a:lnTo>
                      <a:pt x="128" y="146"/>
                    </a:lnTo>
                    <a:lnTo>
                      <a:pt x="129" y="165"/>
                    </a:lnTo>
                    <a:lnTo>
                      <a:pt x="121" y="177"/>
                    </a:lnTo>
                    <a:lnTo>
                      <a:pt x="109" y="185"/>
                    </a:lnTo>
                    <a:lnTo>
                      <a:pt x="113" y="196"/>
                    </a:lnTo>
                    <a:lnTo>
                      <a:pt x="91" y="221"/>
                    </a:lnTo>
                    <a:lnTo>
                      <a:pt x="19" y="184"/>
                    </a:lnTo>
                    <a:lnTo>
                      <a:pt x="16" y="135"/>
                    </a:lnTo>
                    <a:lnTo>
                      <a:pt x="13" y="129"/>
                    </a:lnTo>
                    <a:lnTo>
                      <a:pt x="10" y="121"/>
                    </a:lnTo>
                    <a:lnTo>
                      <a:pt x="4" y="108"/>
                    </a:lnTo>
                    <a:lnTo>
                      <a:pt x="0" y="82"/>
                    </a:lnTo>
                    <a:lnTo>
                      <a:pt x="8" y="78"/>
                    </a:lnTo>
                    <a:lnTo>
                      <a:pt x="6" y="69"/>
                    </a:lnTo>
                    <a:lnTo>
                      <a:pt x="6" y="52"/>
                    </a:lnTo>
                    <a:lnTo>
                      <a:pt x="7" y="40"/>
                    </a:lnTo>
                    <a:lnTo>
                      <a:pt x="13" y="26"/>
                    </a:lnTo>
                    <a:lnTo>
                      <a:pt x="20" y="16"/>
                    </a:lnTo>
                    <a:lnTo>
                      <a:pt x="33" y="6"/>
                    </a:lnTo>
                    <a:lnTo>
                      <a:pt x="47" y="2"/>
                    </a:lnTo>
                    <a:lnTo>
                      <a:pt x="62" y="0"/>
                    </a:lnTo>
                    <a:lnTo>
                      <a:pt x="77" y="0"/>
                    </a:lnTo>
                    <a:lnTo>
                      <a:pt x="92" y="1"/>
                    </a:lnTo>
                    <a:lnTo>
                      <a:pt x="104" y="3"/>
                    </a:lnTo>
                    <a:lnTo>
                      <a:pt x="117" y="9"/>
                    </a:lnTo>
                    <a:lnTo>
                      <a:pt x="124" y="17"/>
                    </a:lnTo>
                    <a:lnTo>
                      <a:pt x="127" y="24"/>
                    </a:lnTo>
                    <a:lnTo>
                      <a:pt x="131" y="37"/>
                    </a:lnTo>
                    <a:close/>
                  </a:path>
                </a:pathLst>
              </a:custGeom>
              <a:blipFill dpi="0" rotWithShape="0">
                <a:blip r:embed="rId10" cstate="print"/>
                <a:srcRect/>
                <a:tile tx="0" ty="0" sx="100000" sy="100000" flip="none" algn="tl"/>
              </a:blipFill>
              <a:ln w="9525">
                <a:noFill/>
                <a:round/>
                <a:headEnd/>
                <a:tailEnd/>
              </a:ln>
            </p:spPr>
            <p:txBody>
              <a:bodyPr/>
              <a:lstStyle/>
              <a:p>
                <a:endParaRPr lang="tr-TR" sz="1100"/>
              </a:p>
            </p:txBody>
          </p:sp>
          <p:sp>
            <p:nvSpPr>
              <p:cNvPr id="52" name="Freeform 50"/>
              <p:cNvSpPr>
                <a:spLocks/>
              </p:cNvSpPr>
              <p:nvPr/>
            </p:nvSpPr>
            <p:spPr bwMode="auto">
              <a:xfrm>
                <a:off x="3504" y="2468"/>
                <a:ext cx="73" cy="56"/>
              </a:xfrm>
              <a:custGeom>
                <a:avLst/>
                <a:gdLst>
                  <a:gd name="T0" fmla="*/ 6 w 73"/>
                  <a:gd name="T1" fmla="*/ 6 h 56"/>
                  <a:gd name="T2" fmla="*/ 14 w 73"/>
                  <a:gd name="T3" fmla="*/ 5 h 56"/>
                  <a:gd name="T4" fmla="*/ 31 w 73"/>
                  <a:gd name="T5" fmla="*/ 36 h 56"/>
                  <a:gd name="T6" fmla="*/ 73 w 73"/>
                  <a:gd name="T7" fmla="*/ 56 h 56"/>
                  <a:gd name="T8" fmla="*/ 30 w 73"/>
                  <a:gd name="T9" fmla="*/ 42 h 56"/>
                  <a:gd name="T10" fmla="*/ 13 w 73"/>
                  <a:gd name="T11" fmla="*/ 25 h 56"/>
                  <a:gd name="T12" fmla="*/ 4 w 73"/>
                  <a:gd name="T13" fmla="*/ 32 h 56"/>
                  <a:gd name="T14" fmla="*/ 0 w 73"/>
                  <a:gd name="T15" fmla="*/ 0 h 56"/>
                  <a:gd name="T16" fmla="*/ 6 w 73"/>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56"/>
                  <a:gd name="T29" fmla="*/ 73 w 7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56">
                    <a:moveTo>
                      <a:pt x="6" y="6"/>
                    </a:moveTo>
                    <a:lnTo>
                      <a:pt x="14" y="5"/>
                    </a:lnTo>
                    <a:lnTo>
                      <a:pt x="31" y="36"/>
                    </a:lnTo>
                    <a:lnTo>
                      <a:pt x="73" y="56"/>
                    </a:lnTo>
                    <a:lnTo>
                      <a:pt x="30" y="42"/>
                    </a:lnTo>
                    <a:lnTo>
                      <a:pt x="13" y="25"/>
                    </a:lnTo>
                    <a:lnTo>
                      <a:pt x="4" y="32"/>
                    </a:lnTo>
                    <a:lnTo>
                      <a:pt x="0" y="0"/>
                    </a:lnTo>
                    <a:lnTo>
                      <a:pt x="6" y="6"/>
                    </a:lnTo>
                    <a:close/>
                  </a:path>
                </a:pathLst>
              </a:custGeom>
              <a:blipFill dpi="0" rotWithShape="0">
                <a:blip r:embed="rId15" cstate="print"/>
                <a:srcRect/>
                <a:tile tx="0" ty="0" sx="100000" sy="100000" flip="none" algn="tl"/>
              </a:blipFill>
              <a:ln w="9525">
                <a:noFill/>
                <a:round/>
                <a:headEnd/>
                <a:tailEnd/>
              </a:ln>
            </p:spPr>
            <p:txBody>
              <a:bodyPr/>
              <a:lstStyle/>
              <a:p>
                <a:endParaRPr lang="tr-TR" sz="1100"/>
              </a:p>
            </p:txBody>
          </p:sp>
          <p:sp>
            <p:nvSpPr>
              <p:cNvPr id="53" name="Freeform 51"/>
              <p:cNvSpPr>
                <a:spLocks/>
              </p:cNvSpPr>
              <p:nvPr/>
            </p:nvSpPr>
            <p:spPr bwMode="auto">
              <a:xfrm>
                <a:off x="3485" y="2339"/>
                <a:ext cx="151" cy="142"/>
              </a:xfrm>
              <a:custGeom>
                <a:avLst/>
                <a:gdLst>
                  <a:gd name="T0" fmla="*/ 22 w 151"/>
                  <a:gd name="T1" fmla="*/ 142 h 142"/>
                  <a:gd name="T2" fmla="*/ 10 w 151"/>
                  <a:gd name="T3" fmla="*/ 126 h 142"/>
                  <a:gd name="T4" fmla="*/ 4 w 151"/>
                  <a:gd name="T5" fmla="*/ 105 h 142"/>
                  <a:gd name="T6" fmla="*/ 0 w 151"/>
                  <a:gd name="T7" fmla="*/ 75 h 142"/>
                  <a:gd name="T8" fmla="*/ 0 w 151"/>
                  <a:gd name="T9" fmla="*/ 47 h 142"/>
                  <a:gd name="T10" fmla="*/ 5 w 151"/>
                  <a:gd name="T11" fmla="*/ 25 h 142"/>
                  <a:gd name="T12" fmla="*/ 20 w 151"/>
                  <a:gd name="T13" fmla="*/ 10 h 142"/>
                  <a:gd name="T14" fmla="*/ 36 w 151"/>
                  <a:gd name="T15" fmla="*/ 3 h 142"/>
                  <a:gd name="T16" fmla="*/ 66 w 151"/>
                  <a:gd name="T17" fmla="*/ 0 h 142"/>
                  <a:gd name="T18" fmla="*/ 105 w 151"/>
                  <a:gd name="T19" fmla="*/ 2 h 142"/>
                  <a:gd name="T20" fmla="*/ 129 w 151"/>
                  <a:gd name="T21" fmla="*/ 10 h 142"/>
                  <a:gd name="T22" fmla="*/ 144 w 151"/>
                  <a:gd name="T23" fmla="*/ 13 h 142"/>
                  <a:gd name="T24" fmla="*/ 151 w 151"/>
                  <a:gd name="T25" fmla="*/ 13 h 142"/>
                  <a:gd name="T26" fmla="*/ 142 w 151"/>
                  <a:gd name="T27" fmla="*/ 22 h 142"/>
                  <a:gd name="T28" fmla="*/ 136 w 151"/>
                  <a:gd name="T29" fmla="*/ 37 h 142"/>
                  <a:gd name="T30" fmla="*/ 136 w 151"/>
                  <a:gd name="T31" fmla="*/ 43 h 142"/>
                  <a:gd name="T32" fmla="*/ 123 w 151"/>
                  <a:gd name="T33" fmla="*/ 34 h 142"/>
                  <a:gd name="T34" fmla="*/ 105 w 151"/>
                  <a:gd name="T35" fmla="*/ 33 h 142"/>
                  <a:gd name="T36" fmla="*/ 83 w 151"/>
                  <a:gd name="T37" fmla="*/ 31 h 142"/>
                  <a:gd name="T38" fmla="*/ 68 w 151"/>
                  <a:gd name="T39" fmla="*/ 31 h 142"/>
                  <a:gd name="T40" fmla="*/ 51 w 151"/>
                  <a:gd name="T41" fmla="*/ 31 h 142"/>
                  <a:gd name="T42" fmla="*/ 59 w 151"/>
                  <a:gd name="T43" fmla="*/ 35 h 142"/>
                  <a:gd name="T44" fmla="*/ 59 w 151"/>
                  <a:gd name="T45" fmla="*/ 44 h 142"/>
                  <a:gd name="T46" fmla="*/ 54 w 151"/>
                  <a:gd name="T47" fmla="*/ 54 h 142"/>
                  <a:gd name="T48" fmla="*/ 45 w 151"/>
                  <a:gd name="T49" fmla="*/ 68 h 142"/>
                  <a:gd name="T50" fmla="*/ 40 w 151"/>
                  <a:gd name="T51" fmla="*/ 85 h 142"/>
                  <a:gd name="T52" fmla="*/ 40 w 151"/>
                  <a:gd name="T53" fmla="*/ 105 h 142"/>
                  <a:gd name="T54" fmla="*/ 27 w 151"/>
                  <a:gd name="T55" fmla="*/ 93 h 142"/>
                  <a:gd name="T56" fmla="*/ 26 w 151"/>
                  <a:gd name="T57" fmla="*/ 84 h 142"/>
                  <a:gd name="T58" fmla="*/ 18 w 151"/>
                  <a:gd name="T59" fmla="*/ 81 h 142"/>
                  <a:gd name="T60" fmla="*/ 9 w 151"/>
                  <a:gd name="T61" fmla="*/ 82 h 142"/>
                  <a:gd name="T62" fmla="*/ 7 w 151"/>
                  <a:gd name="T63" fmla="*/ 87 h 142"/>
                  <a:gd name="T64" fmla="*/ 10 w 151"/>
                  <a:gd name="T65" fmla="*/ 114 h 142"/>
                  <a:gd name="T66" fmla="*/ 17 w 151"/>
                  <a:gd name="T67" fmla="*/ 126 h 142"/>
                  <a:gd name="T68" fmla="*/ 22 w 151"/>
                  <a:gd name="T69" fmla="*/ 142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142"/>
                  <a:gd name="T107" fmla="*/ 151 w 151"/>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142">
                    <a:moveTo>
                      <a:pt x="22" y="142"/>
                    </a:moveTo>
                    <a:lnTo>
                      <a:pt x="10" y="126"/>
                    </a:lnTo>
                    <a:lnTo>
                      <a:pt x="4" y="105"/>
                    </a:lnTo>
                    <a:lnTo>
                      <a:pt x="0" y="75"/>
                    </a:lnTo>
                    <a:lnTo>
                      <a:pt x="0" y="47"/>
                    </a:lnTo>
                    <a:lnTo>
                      <a:pt x="5" y="25"/>
                    </a:lnTo>
                    <a:lnTo>
                      <a:pt x="20" y="10"/>
                    </a:lnTo>
                    <a:lnTo>
                      <a:pt x="36" y="3"/>
                    </a:lnTo>
                    <a:lnTo>
                      <a:pt x="66" y="0"/>
                    </a:lnTo>
                    <a:lnTo>
                      <a:pt x="105" y="2"/>
                    </a:lnTo>
                    <a:lnTo>
                      <a:pt x="129" y="10"/>
                    </a:lnTo>
                    <a:lnTo>
                      <a:pt x="144" y="13"/>
                    </a:lnTo>
                    <a:lnTo>
                      <a:pt x="151" y="13"/>
                    </a:lnTo>
                    <a:lnTo>
                      <a:pt x="142" y="22"/>
                    </a:lnTo>
                    <a:lnTo>
                      <a:pt x="136" y="37"/>
                    </a:lnTo>
                    <a:lnTo>
                      <a:pt x="136" y="43"/>
                    </a:lnTo>
                    <a:lnTo>
                      <a:pt x="123" y="34"/>
                    </a:lnTo>
                    <a:lnTo>
                      <a:pt x="105" y="33"/>
                    </a:lnTo>
                    <a:lnTo>
                      <a:pt x="83" y="31"/>
                    </a:lnTo>
                    <a:lnTo>
                      <a:pt x="68" y="31"/>
                    </a:lnTo>
                    <a:lnTo>
                      <a:pt x="51" y="31"/>
                    </a:lnTo>
                    <a:lnTo>
                      <a:pt x="59" y="35"/>
                    </a:lnTo>
                    <a:lnTo>
                      <a:pt x="59" y="44"/>
                    </a:lnTo>
                    <a:lnTo>
                      <a:pt x="54" y="54"/>
                    </a:lnTo>
                    <a:lnTo>
                      <a:pt x="45" y="68"/>
                    </a:lnTo>
                    <a:lnTo>
                      <a:pt x="40" y="85"/>
                    </a:lnTo>
                    <a:lnTo>
                      <a:pt x="40" y="105"/>
                    </a:lnTo>
                    <a:lnTo>
                      <a:pt x="27" y="93"/>
                    </a:lnTo>
                    <a:lnTo>
                      <a:pt x="26" y="84"/>
                    </a:lnTo>
                    <a:lnTo>
                      <a:pt x="18" y="81"/>
                    </a:lnTo>
                    <a:lnTo>
                      <a:pt x="9" y="82"/>
                    </a:lnTo>
                    <a:lnTo>
                      <a:pt x="7" y="87"/>
                    </a:lnTo>
                    <a:lnTo>
                      <a:pt x="10" y="114"/>
                    </a:lnTo>
                    <a:lnTo>
                      <a:pt x="17" y="126"/>
                    </a:lnTo>
                    <a:lnTo>
                      <a:pt x="22" y="142"/>
                    </a:lnTo>
                    <a:close/>
                  </a:path>
                </a:pathLst>
              </a:custGeom>
              <a:blipFill dpi="0" rotWithShape="0">
                <a:blip r:embed="rId16" cstate="print"/>
                <a:srcRect/>
                <a:tile tx="0" ty="0" sx="100000" sy="100000" flip="none" algn="tl"/>
              </a:blipFill>
              <a:ln w="9525">
                <a:noFill/>
                <a:round/>
                <a:headEnd/>
                <a:tailEnd/>
              </a:ln>
            </p:spPr>
            <p:txBody>
              <a:bodyPr/>
              <a:lstStyle/>
              <a:p>
                <a:endParaRPr lang="tr-TR" sz="1100"/>
              </a:p>
            </p:txBody>
          </p:sp>
        </p:grpSp>
        <p:sp>
          <p:nvSpPr>
            <p:cNvPr id="50" name="Freeform 52"/>
            <p:cNvSpPr>
              <a:spLocks/>
            </p:cNvSpPr>
            <p:nvPr/>
          </p:nvSpPr>
          <p:spPr bwMode="auto">
            <a:xfrm>
              <a:off x="3610" y="2846"/>
              <a:ext cx="129" cy="72"/>
            </a:xfrm>
            <a:custGeom>
              <a:avLst/>
              <a:gdLst>
                <a:gd name="T0" fmla="*/ 129 w 129"/>
                <a:gd name="T1" fmla="*/ 64 h 72"/>
                <a:gd name="T2" fmla="*/ 99 w 129"/>
                <a:gd name="T3" fmla="*/ 72 h 72"/>
                <a:gd name="T4" fmla="*/ 56 w 129"/>
                <a:gd name="T5" fmla="*/ 66 h 72"/>
                <a:gd name="T6" fmla="*/ 21 w 129"/>
                <a:gd name="T7" fmla="*/ 55 h 72"/>
                <a:gd name="T8" fmla="*/ 0 w 129"/>
                <a:gd name="T9" fmla="*/ 13 h 72"/>
                <a:gd name="T10" fmla="*/ 59 w 129"/>
                <a:gd name="T11" fmla="*/ 18 h 72"/>
                <a:gd name="T12" fmla="*/ 54 w 129"/>
                <a:gd name="T13" fmla="*/ 0 h 72"/>
                <a:gd name="T14" fmla="*/ 81 w 129"/>
                <a:gd name="T15" fmla="*/ 4 h 72"/>
                <a:gd name="T16" fmla="*/ 108 w 129"/>
                <a:gd name="T17" fmla="*/ 18 h 72"/>
                <a:gd name="T18" fmla="*/ 119 w 129"/>
                <a:gd name="T19" fmla="*/ 24 h 72"/>
                <a:gd name="T20" fmla="*/ 129 w 129"/>
                <a:gd name="T21" fmla="*/ 6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72"/>
                <a:gd name="T35" fmla="*/ 129 w 129"/>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72">
                  <a:moveTo>
                    <a:pt x="129" y="64"/>
                  </a:moveTo>
                  <a:lnTo>
                    <a:pt x="99" y="72"/>
                  </a:lnTo>
                  <a:lnTo>
                    <a:pt x="56" y="66"/>
                  </a:lnTo>
                  <a:lnTo>
                    <a:pt x="21" y="55"/>
                  </a:lnTo>
                  <a:lnTo>
                    <a:pt x="0" y="13"/>
                  </a:lnTo>
                  <a:lnTo>
                    <a:pt x="59" y="18"/>
                  </a:lnTo>
                  <a:lnTo>
                    <a:pt x="54" y="0"/>
                  </a:lnTo>
                  <a:lnTo>
                    <a:pt x="81" y="4"/>
                  </a:lnTo>
                  <a:lnTo>
                    <a:pt x="108" y="18"/>
                  </a:lnTo>
                  <a:lnTo>
                    <a:pt x="119" y="24"/>
                  </a:lnTo>
                  <a:lnTo>
                    <a:pt x="129" y="64"/>
                  </a:lnTo>
                  <a:close/>
                </a:path>
              </a:pathLst>
            </a:custGeom>
            <a:blipFill dpi="0" rotWithShape="0">
              <a:blip r:embed="rId10" cstate="print"/>
              <a:srcRect/>
              <a:tile tx="0" ty="0" sx="100000" sy="100000" flip="none" algn="tl"/>
            </a:blipFill>
            <a:ln w="9525">
              <a:noFill/>
              <a:round/>
              <a:headEnd/>
              <a:tailEnd/>
            </a:ln>
          </p:spPr>
          <p:txBody>
            <a:bodyPr/>
            <a:lstStyle/>
            <a:p>
              <a:endParaRPr lang="tr-TR" sz="1100"/>
            </a:p>
          </p:txBody>
        </p:sp>
      </p:grpSp>
      <p:sp>
        <p:nvSpPr>
          <p:cNvPr id="66" name="Rectangle 53"/>
          <p:cNvSpPr>
            <a:spLocks noChangeArrowheads="1"/>
          </p:cNvSpPr>
          <p:nvPr>
            <p:custDataLst>
              <p:tags r:id="rId3"/>
            </p:custDataLst>
          </p:nvPr>
        </p:nvSpPr>
        <p:spPr bwMode="auto">
          <a:xfrm>
            <a:off x="6317471" y="4440586"/>
            <a:ext cx="2532451" cy="338554"/>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b="1" dirty="0">
                <a:effectLst>
                  <a:outerShdw blurRad="38100" dist="38100" dir="2700000" algn="tl">
                    <a:srgbClr val="000000"/>
                  </a:outerShdw>
                </a:effectLst>
                <a:latin typeface="Arial" charset="0"/>
                <a:cs typeface="Arial" charset="0"/>
              </a:rPr>
              <a:t>Yönetişim ilkelerini uygulamaya </a:t>
            </a:r>
            <a:br>
              <a:rPr kumimoji="0" lang="tr-TR" sz="1100" b="1" dirty="0">
                <a:effectLst>
                  <a:outerShdw blurRad="38100" dist="38100" dir="2700000" algn="tl">
                    <a:srgbClr val="000000"/>
                  </a:outerShdw>
                </a:effectLst>
                <a:latin typeface="Arial" charset="0"/>
                <a:cs typeface="Arial" charset="0"/>
              </a:rPr>
            </a:br>
            <a:r>
              <a:rPr kumimoji="0" lang="tr-TR" sz="1100" b="1" dirty="0">
                <a:effectLst>
                  <a:outerShdw blurRad="38100" dist="38100" dir="2700000" algn="tl">
                    <a:srgbClr val="000000"/>
                  </a:outerShdw>
                </a:effectLst>
                <a:latin typeface="Arial" charset="0"/>
                <a:cs typeface="Arial" charset="0"/>
              </a:rPr>
              <a:t>ve icradan uzaklaşmaya </a:t>
            </a:r>
            <a:r>
              <a:rPr kumimoji="0" lang="tr-TR" sz="1100" b="1" dirty="0" smtClean="0">
                <a:effectLst>
                  <a:outerShdw blurRad="38100" dist="38100" dir="2700000" algn="tl">
                    <a:srgbClr val="000000"/>
                  </a:outerShdw>
                </a:effectLst>
                <a:latin typeface="Arial" charset="0"/>
                <a:cs typeface="Arial" charset="0"/>
              </a:rPr>
              <a:t>hazır</a:t>
            </a:r>
            <a:endParaRPr kumimoji="0" lang="tr-TR" sz="1100" b="1" dirty="0">
              <a:effectLst>
                <a:outerShdw blurRad="38100" dist="38100" dir="2700000" algn="tl">
                  <a:srgbClr val="000000"/>
                </a:outerShdw>
              </a:effectLst>
              <a:latin typeface="Arial" charset="0"/>
              <a:cs typeface="Arial" charset="0"/>
            </a:endParaRPr>
          </a:p>
        </p:txBody>
      </p:sp>
      <p:sp>
        <p:nvSpPr>
          <p:cNvPr id="67" name="Rectangle 54"/>
          <p:cNvSpPr>
            <a:spLocks noChangeArrowheads="1"/>
          </p:cNvSpPr>
          <p:nvPr>
            <p:custDataLst>
              <p:tags r:id="rId4"/>
            </p:custDataLst>
          </p:nvPr>
        </p:nvSpPr>
        <p:spPr bwMode="auto">
          <a:xfrm>
            <a:off x="4457050" y="4373917"/>
            <a:ext cx="2532451" cy="169277"/>
          </a:xfrm>
          <a:prstGeom prst="rect">
            <a:avLst/>
          </a:prstGeom>
          <a:noFill/>
          <a:ln w="9525">
            <a:noFill/>
            <a:miter lim="800000"/>
            <a:headEnd/>
            <a:tailEnd/>
          </a:ln>
          <a:effectLst/>
        </p:spPr>
        <p:txBody>
          <a:bodyPr wrap="square" lIns="0" tIns="0" rIns="0" bIns="0">
            <a:spAutoFit/>
          </a:bodyPr>
          <a:lstStyle/>
          <a:p>
            <a:pPr>
              <a:spcBef>
                <a:spcPct val="0"/>
              </a:spcBef>
              <a:defRPr/>
            </a:pPr>
            <a:r>
              <a:rPr kumimoji="0" lang="tr-TR" sz="1100" dirty="0">
                <a:effectLst>
                  <a:outerShdw blurRad="38100" dist="38100" dir="2700000" algn="tl">
                    <a:srgbClr val="000000"/>
                  </a:outerShdw>
                </a:effectLst>
                <a:latin typeface="Arial" charset="0"/>
                <a:cs typeface="Arial" charset="0"/>
              </a:rPr>
              <a:t>“</a:t>
            </a:r>
            <a:r>
              <a:rPr kumimoji="0" lang="tr-TR" sz="1100" dirty="0" err="1">
                <a:effectLst>
                  <a:outerShdw blurRad="38100" dist="38100" dir="2700000" algn="tl">
                    <a:srgbClr val="000000"/>
                  </a:outerShdw>
                </a:effectLst>
                <a:latin typeface="Arial" charset="0"/>
                <a:cs typeface="Arial" charset="0"/>
              </a:rPr>
              <a:t>Yönetişimci</a:t>
            </a:r>
            <a:r>
              <a:rPr kumimoji="0" lang="tr-TR" sz="1100" dirty="0">
                <a:effectLst>
                  <a:outerShdw blurRad="38100" dist="38100" dir="2700000" algn="tl">
                    <a:srgbClr val="000000"/>
                  </a:outerShdw>
                </a:effectLst>
                <a:latin typeface="Arial" charset="0"/>
                <a:cs typeface="Arial" charset="0"/>
              </a:rPr>
              <a:t> Patron"</a:t>
            </a:r>
          </a:p>
        </p:txBody>
      </p:sp>
      <p:sp>
        <p:nvSpPr>
          <p:cNvPr id="68" name="Line 84"/>
          <p:cNvSpPr>
            <a:spLocks noChangeShapeType="1"/>
          </p:cNvSpPr>
          <p:nvPr/>
        </p:nvSpPr>
        <p:spPr bwMode="auto">
          <a:xfrm>
            <a:off x="4366169" y="1018022"/>
            <a:ext cx="37151" cy="3913232"/>
          </a:xfrm>
          <a:prstGeom prst="line">
            <a:avLst/>
          </a:prstGeom>
          <a:noFill/>
          <a:ln w="12700">
            <a:solidFill>
              <a:schemeClr val="tx1"/>
            </a:solidFill>
            <a:round/>
            <a:headEnd/>
            <a:tailEnd/>
          </a:ln>
        </p:spPr>
        <p:txBody>
          <a:bodyPr wrap="square" anchor="ctr">
            <a:spAutoFit/>
          </a:bodyPr>
          <a:lstStyle/>
          <a:p>
            <a:endParaRPr lang="tr-TR" sz="1100"/>
          </a:p>
        </p:txBody>
      </p:sp>
      <p:sp>
        <p:nvSpPr>
          <p:cNvPr id="69" name="AutoShape 86"/>
          <p:cNvSpPr>
            <a:spLocks noChangeArrowheads="1"/>
          </p:cNvSpPr>
          <p:nvPr/>
        </p:nvSpPr>
        <p:spPr bwMode="auto">
          <a:xfrm>
            <a:off x="3486624" y="3656035"/>
            <a:ext cx="2486793" cy="337408"/>
          </a:xfrm>
          <a:prstGeom prst="curvedDownArrow">
            <a:avLst>
              <a:gd name="adj1" fmla="val 146765"/>
              <a:gd name="adj2" fmla="val 293529"/>
              <a:gd name="adj3" fmla="val 33333"/>
            </a:avLst>
          </a:prstGeom>
          <a:solidFill>
            <a:schemeClr val="accent1"/>
          </a:solidFill>
          <a:ln w="12700">
            <a:solidFill>
              <a:schemeClr val="tx1"/>
            </a:solidFill>
            <a:miter lim="800000"/>
            <a:headEnd/>
            <a:tailEnd/>
          </a:ln>
        </p:spPr>
        <p:txBody>
          <a:bodyPr wrap="square" anchor="ctr">
            <a:spAutoFit/>
          </a:bodyPr>
          <a:lstStyle/>
          <a:p>
            <a:endParaRPr lang="tr-TR" sz="1100"/>
          </a:p>
        </p:txBody>
      </p:sp>
    </p:spTree>
    <p:extLst>
      <p:ext uri="{BB962C8B-B14F-4D97-AF65-F5344CB8AC3E}">
        <p14:creationId xmlns:p14="http://schemas.microsoft.com/office/powerpoint/2010/main" val="863537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 y="-168863"/>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93242"/>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Roller Önemli </a:t>
            </a:r>
            <a:endParaRPr lang="tr-TR" sz="2800" b="1" dirty="0">
              <a:solidFill>
                <a:schemeClr val="tx2"/>
              </a:solidFill>
              <a:effectLst>
                <a:outerShdw blurRad="38100" dist="38100" dir="2700000" algn="tl">
                  <a:srgbClr val="000000"/>
                </a:outerShdw>
              </a:effectLst>
            </a:endParaRPr>
          </a:p>
        </p:txBody>
      </p:sp>
      <p:sp>
        <p:nvSpPr>
          <p:cNvPr id="7" name="Rectangle 3"/>
          <p:cNvSpPr txBox="1">
            <a:spLocks noChangeArrowheads="1"/>
          </p:cNvSpPr>
          <p:nvPr/>
        </p:nvSpPr>
        <p:spPr bwMode="auto">
          <a:xfrm>
            <a:off x="-13746" y="710978"/>
            <a:ext cx="9172575" cy="414101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tx2"/>
              </a:buClr>
              <a:buSzTx/>
              <a:tabLst/>
              <a:defRPr/>
            </a:pPr>
            <a:r>
              <a:rPr lang="tr-TR" sz="1700" dirty="0">
                <a:solidFill>
                  <a:schemeClr val="accent1">
                    <a:lumMod val="50000"/>
                  </a:schemeClr>
                </a:solidFill>
              </a:rPr>
              <a:t>Yönetim Kurulu, en üst seviyede karar alma, yürütme ve temsil mercii olarak kurumu yönlendiren en önemli stratejik organdır. </a:t>
            </a:r>
          </a:p>
        </p:txBody>
      </p:sp>
      <p:sp>
        <p:nvSpPr>
          <p:cNvPr id="8" name="Text Box 58"/>
          <p:cNvSpPr txBox="1">
            <a:spLocks noChangeArrowheads="1"/>
          </p:cNvSpPr>
          <p:nvPr/>
        </p:nvSpPr>
        <p:spPr bwMode="auto">
          <a:xfrm>
            <a:off x="72467" y="1531445"/>
            <a:ext cx="4895850" cy="3493264"/>
          </a:xfrm>
          <a:prstGeom prst="rect">
            <a:avLst/>
          </a:prstGeom>
          <a:noFill/>
          <a:ln w="12700">
            <a:noFill/>
            <a:miter lim="800000"/>
            <a:headEnd/>
            <a:tailEnd/>
          </a:ln>
          <a:effectLst/>
        </p:spPr>
        <p:txBody>
          <a:bodyPr>
            <a:spAutoFit/>
          </a:bodyPr>
          <a:lstStyle/>
          <a:p>
            <a:pPr algn="ctr">
              <a:buClr>
                <a:schemeClr val="tx1"/>
              </a:buClr>
              <a:defRPr/>
            </a:pPr>
            <a:r>
              <a:rPr lang="tr-TR" sz="1300" b="1" u="sng" dirty="0" smtClean="0">
                <a:solidFill>
                  <a:schemeClr val="accent1">
                    <a:lumMod val="50000"/>
                  </a:schemeClr>
                </a:solidFill>
              </a:rPr>
              <a:t>NE OLMALI?</a:t>
            </a:r>
          </a:p>
          <a:p>
            <a:pPr algn="ctr">
              <a:buClr>
                <a:schemeClr val="tx1"/>
              </a:buClr>
              <a:defRPr/>
            </a:pPr>
            <a:endParaRPr lang="tr-TR" sz="1300" b="1" u="sng" dirty="0" smtClean="0">
              <a:solidFill>
                <a:schemeClr val="accent1">
                  <a:lumMod val="50000"/>
                </a:schemeClr>
              </a:solidFill>
            </a:endParaRPr>
          </a:p>
          <a:p>
            <a:pPr marL="285750" indent="-285750" algn="l">
              <a:buClr>
                <a:schemeClr val="tx1"/>
              </a:buClr>
              <a:buFont typeface="Wingdings" panose="05000000000000000000" pitchFamily="2" charset="2"/>
              <a:buChar char="ü"/>
              <a:defRPr/>
            </a:pPr>
            <a:r>
              <a:rPr lang="tr-TR" sz="1300" dirty="0" smtClean="0">
                <a:solidFill>
                  <a:schemeClr val="accent1">
                    <a:lumMod val="50000"/>
                  </a:schemeClr>
                </a:solidFill>
              </a:rPr>
              <a:t>Kurumun </a:t>
            </a:r>
            <a:r>
              <a:rPr lang="tr-TR" sz="1300" dirty="0">
                <a:solidFill>
                  <a:schemeClr val="accent1">
                    <a:lumMod val="50000"/>
                  </a:schemeClr>
                </a:solidFill>
              </a:rPr>
              <a:t>misyon ve vizyonunu belirlemeli,</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Vizyona ulaştıracak stratejileri irdelemeli, geliştirilmesine destek olmalı ve uygulanmasını sağlamalı,</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Kurumun stratejik ve mali performansını irdelemeli ve iyileştirici önlemler almalı,   </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CEO’yu seçmeli, ücretlendirilmesini belirlemeli, performansını değerlendirmeli, diğer üst düzey yöneticiler için CEO’nun önerilerini değerlendirmeli ve onaylamalı,</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Kurumun idari ve mali denetimini sağlamalı,</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Kurumun hissedarlara ve dış mercilere yönelik iletişim ve ilişki yaklaşımını belirlemeli,</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Kurum ve çalışanları için iş ahlakı kurallarını belirlemeli ve bu kuralların uygulanmasını sağlamalı,</a:t>
            </a:r>
          </a:p>
          <a:p>
            <a:pPr marL="285750" indent="-285750" algn="l">
              <a:buClr>
                <a:schemeClr val="tx1"/>
              </a:buClr>
              <a:buFont typeface="Wingdings" panose="05000000000000000000" pitchFamily="2" charset="2"/>
              <a:buChar char="ü"/>
              <a:defRPr/>
            </a:pPr>
            <a:r>
              <a:rPr lang="tr-TR" sz="1300" dirty="0">
                <a:solidFill>
                  <a:schemeClr val="accent1">
                    <a:lumMod val="50000"/>
                  </a:schemeClr>
                </a:solidFill>
              </a:rPr>
              <a:t>Kurumun dahili ve harici tasarruflarının, faaliyet ve davranışlarının ilgili mevzuata uygunluğunu sağlamalı. </a:t>
            </a:r>
          </a:p>
        </p:txBody>
      </p:sp>
      <p:sp>
        <p:nvSpPr>
          <p:cNvPr id="9" name="Text Box 59"/>
          <p:cNvSpPr txBox="1">
            <a:spLocks noChangeArrowheads="1"/>
          </p:cNvSpPr>
          <p:nvPr/>
        </p:nvSpPr>
        <p:spPr bwMode="auto">
          <a:xfrm>
            <a:off x="5181899" y="1545971"/>
            <a:ext cx="4033837" cy="1723549"/>
          </a:xfrm>
          <a:prstGeom prst="rect">
            <a:avLst/>
          </a:prstGeom>
          <a:noFill/>
          <a:ln w="12700">
            <a:noFill/>
            <a:miter lim="800000"/>
            <a:headEnd/>
            <a:tailEnd/>
          </a:ln>
          <a:effectLst/>
        </p:spPr>
        <p:txBody>
          <a:bodyPr>
            <a:spAutoFit/>
          </a:bodyPr>
          <a:lstStyle/>
          <a:p>
            <a:pPr algn="ctr">
              <a:buClr>
                <a:schemeClr val="tx1"/>
              </a:buClr>
              <a:defRPr/>
            </a:pPr>
            <a:r>
              <a:rPr lang="tr-TR" sz="1400" b="1" u="sng" dirty="0" smtClean="0">
                <a:solidFill>
                  <a:schemeClr val="accent1">
                    <a:lumMod val="50000"/>
                  </a:schemeClr>
                </a:solidFill>
              </a:rPr>
              <a:t>NE OLMAMALI?</a:t>
            </a:r>
          </a:p>
          <a:p>
            <a:pPr algn="ctr">
              <a:buClr>
                <a:schemeClr val="tx1"/>
              </a:buClr>
              <a:defRPr/>
            </a:pPr>
            <a:endParaRPr lang="tr-TR" sz="1400" dirty="0">
              <a:solidFill>
                <a:schemeClr val="accent1">
                  <a:lumMod val="50000"/>
                </a:schemeClr>
              </a:solidFill>
            </a:endParaRPr>
          </a:p>
          <a:p>
            <a:pPr marL="285750" indent="-285750">
              <a:buClr>
                <a:schemeClr val="tx1"/>
              </a:buClr>
              <a:buFont typeface="Wingdings" panose="05000000000000000000" pitchFamily="2" charset="2"/>
              <a:buChar char="ü"/>
              <a:defRPr/>
            </a:pPr>
            <a:r>
              <a:rPr lang="tr-TR" sz="1300" dirty="0" smtClean="0">
                <a:solidFill>
                  <a:schemeClr val="accent1">
                    <a:lumMod val="50000"/>
                  </a:schemeClr>
                </a:solidFill>
              </a:rPr>
              <a:t>Kurumun </a:t>
            </a:r>
            <a:r>
              <a:rPr lang="tr-TR" sz="1300" dirty="0">
                <a:solidFill>
                  <a:schemeClr val="accent1">
                    <a:lumMod val="50000"/>
                  </a:schemeClr>
                </a:solidFill>
              </a:rPr>
              <a:t>strateji, taktik ve hedeflerini dikte etmek,</a:t>
            </a:r>
          </a:p>
          <a:p>
            <a:pPr marL="285750" indent="-285750">
              <a:buClr>
                <a:schemeClr val="tx1"/>
              </a:buClr>
              <a:buFont typeface="Wingdings" panose="05000000000000000000" pitchFamily="2" charset="2"/>
              <a:buChar char="ü"/>
              <a:defRPr/>
            </a:pPr>
            <a:r>
              <a:rPr lang="tr-TR" sz="1300" dirty="0">
                <a:solidFill>
                  <a:schemeClr val="accent1">
                    <a:lumMod val="50000"/>
                  </a:schemeClr>
                </a:solidFill>
              </a:rPr>
              <a:t>İcranın içine girmek,</a:t>
            </a:r>
          </a:p>
          <a:p>
            <a:pPr marL="285750" indent="-285750">
              <a:buClr>
                <a:schemeClr val="tx1"/>
              </a:buClr>
              <a:buFont typeface="Wingdings" panose="05000000000000000000" pitchFamily="2" charset="2"/>
              <a:buChar char="ü"/>
              <a:defRPr/>
            </a:pPr>
            <a:r>
              <a:rPr lang="tr-TR" sz="1300" dirty="0">
                <a:solidFill>
                  <a:schemeClr val="accent1">
                    <a:lumMod val="50000"/>
                  </a:schemeClr>
                </a:solidFill>
              </a:rPr>
              <a:t>Performansı gündem dışında tutmak,</a:t>
            </a:r>
          </a:p>
          <a:p>
            <a:pPr marL="285750" indent="-285750">
              <a:buClr>
                <a:schemeClr val="tx1"/>
              </a:buClr>
              <a:buFont typeface="Wingdings" panose="05000000000000000000" pitchFamily="2" charset="2"/>
              <a:buChar char="ü"/>
              <a:defRPr/>
            </a:pPr>
            <a:r>
              <a:rPr lang="tr-TR" sz="1300" dirty="0">
                <a:solidFill>
                  <a:schemeClr val="accent1">
                    <a:lumMod val="50000"/>
                  </a:schemeClr>
                </a:solidFill>
              </a:rPr>
              <a:t>Denetimden uzak durmak,</a:t>
            </a:r>
          </a:p>
          <a:p>
            <a:pPr marL="285750" indent="-285750">
              <a:buClr>
                <a:schemeClr val="tx1"/>
              </a:buClr>
              <a:buFont typeface="Wingdings" panose="05000000000000000000" pitchFamily="2" charset="2"/>
              <a:buChar char="ü"/>
              <a:defRPr/>
            </a:pPr>
            <a:r>
              <a:rPr lang="tr-TR" sz="1300" dirty="0">
                <a:solidFill>
                  <a:schemeClr val="accent1">
                    <a:lumMod val="50000"/>
                  </a:schemeClr>
                </a:solidFill>
              </a:rPr>
              <a:t>Mevzuata hakim olacak bir yapılanma oluşturmamak.</a:t>
            </a:r>
          </a:p>
        </p:txBody>
      </p:sp>
      <p:sp>
        <p:nvSpPr>
          <p:cNvPr id="10" name="Unvan 1"/>
          <p:cNvSpPr txBox="1">
            <a:spLocks/>
          </p:cNvSpPr>
          <p:nvPr/>
        </p:nvSpPr>
        <p:spPr>
          <a:xfrm>
            <a:off x="496258" y="1259221"/>
            <a:ext cx="8229600" cy="173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1700" b="1" u="sng" dirty="0">
                <a:solidFill>
                  <a:schemeClr val="accent1">
                    <a:lumMod val="50000"/>
                  </a:schemeClr>
                </a:solidFill>
                <a:latin typeface="+mn-lt"/>
                <a:ea typeface="+mn-ea"/>
                <a:cs typeface="+mn-cs"/>
              </a:rPr>
              <a:t>Yönetim Kurulu’nun Başlıca Rolü </a:t>
            </a:r>
          </a:p>
        </p:txBody>
      </p:sp>
      <p:cxnSp>
        <p:nvCxnSpPr>
          <p:cNvPr id="11" name="Düz Bağlayıcı 10"/>
          <p:cNvCxnSpPr/>
          <p:nvPr/>
        </p:nvCxnSpPr>
        <p:spPr>
          <a:xfrm>
            <a:off x="248478" y="1531445"/>
            <a:ext cx="86014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Düz Bağlayıcı 12"/>
          <p:cNvCxnSpPr/>
          <p:nvPr/>
        </p:nvCxnSpPr>
        <p:spPr>
          <a:xfrm>
            <a:off x="248478" y="1872688"/>
            <a:ext cx="860144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124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SAĞLIK İŞLETMECİLİĞİ – HEKİM İLİŞKİLERİ</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1334576"/>
            <a:ext cx="8293929" cy="3231654"/>
          </a:xfrm>
          <a:prstGeom prst="rect">
            <a:avLst/>
          </a:prstGeom>
        </p:spPr>
        <p:txBody>
          <a:bodyPr wrap="square">
            <a:spAutoFit/>
          </a:bodyPr>
          <a:lstStyle/>
          <a:p>
            <a:pPr marL="285750" indent="-285750">
              <a:buFont typeface="Wingdings" panose="05000000000000000000" pitchFamily="2" charset="2"/>
              <a:buChar char="ü"/>
            </a:pPr>
            <a:r>
              <a:rPr lang="tr-TR" sz="1700" dirty="0">
                <a:solidFill>
                  <a:schemeClr val="accent1">
                    <a:lumMod val="50000"/>
                  </a:schemeClr>
                </a:solidFill>
              </a:rPr>
              <a:t>Hekimler sağlık işletmecileri için en önemli personellerdir.</a:t>
            </a:r>
          </a:p>
          <a:p>
            <a:pPr marL="285750" indent="-285750">
              <a:buFont typeface="Wingdings" panose="05000000000000000000" pitchFamily="2" charset="2"/>
              <a:buChar char="ü"/>
            </a:pPr>
            <a:r>
              <a:rPr lang="tr-TR" sz="1700" dirty="0">
                <a:solidFill>
                  <a:schemeClr val="accent1">
                    <a:lumMod val="50000"/>
                  </a:schemeClr>
                </a:solidFill>
              </a:rPr>
              <a:t>Hekimler </a:t>
            </a:r>
            <a:r>
              <a:rPr lang="tr-TR" sz="1700" dirty="0" err="1">
                <a:solidFill>
                  <a:schemeClr val="accent1">
                    <a:lumMod val="50000"/>
                  </a:schemeClr>
                </a:solidFill>
              </a:rPr>
              <a:t>maximum</a:t>
            </a:r>
            <a:r>
              <a:rPr lang="tr-TR" sz="1700" dirty="0">
                <a:solidFill>
                  <a:schemeClr val="accent1">
                    <a:lumMod val="50000"/>
                  </a:schemeClr>
                </a:solidFill>
              </a:rPr>
              <a:t> gelir etmek için özel sağlık kuruluşlarını tercih ederler.</a:t>
            </a:r>
          </a:p>
          <a:p>
            <a:pPr marL="285750" indent="-285750">
              <a:buFont typeface="Wingdings" panose="05000000000000000000" pitchFamily="2" charset="2"/>
              <a:buChar char="ü"/>
            </a:pPr>
            <a:r>
              <a:rPr lang="tr-TR" sz="1700" dirty="0">
                <a:solidFill>
                  <a:schemeClr val="accent1">
                    <a:lumMod val="50000"/>
                  </a:schemeClr>
                </a:solidFill>
              </a:rPr>
              <a:t>Özel </a:t>
            </a:r>
            <a:r>
              <a:rPr lang="tr-TR" sz="1700" dirty="0" smtClean="0">
                <a:solidFill>
                  <a:schemeClr val="accent1">
                    <a:lumMod val="50000"/>
                  </a:schemeClr>
                </a:solidFill>
              </a:rPr>
              <a:t>sağlık </a:t>
            </a:r>
            <a:r>
              <a:rPr lang="tr-TR" sz="1700" dirty="0">
                <a:solidFill>
                  <a:schemeClr val="accent1">
                    <a:lumMod val="50000"/>
                  </a:schemeClr>
                </a:solidFill>
              </a:rPr>
              <a:t>i</a:t>
            </a:r>
            <a:r>
              <a:rPr lang="tr-TR" sz="1700" dirty="0" smtClean="0">
                <a:solidFill>
                  <a:schemeClr val="accent1">
                    <a:lumMod val="50000"/>
                  </a:schemeClr>
                </a:solidFill>
              </a:rPr>
              <a:t>şletmelerinde </a:t>
            </a:r>
            <a:r>
              <a:rPr lang="tr-TR" sz="1700" dirty="0">
                <a:solidFill>
                  <a:schemeClr val="accent1">
                    <a:lumMod val="50000"/>
                  </a:schemeClr>
                </a:solidFill>
              </a:rPr>
              <a:t>kadro sınırlaması olduğundan </a:t>
            </a:r>
            <a:r>
              <a:rPr lang="tr-TR" sz="1700" dirty="0" smtClean="0">
                <a:solidFill>
                  <a:schemeClr val="accent1">
                    <a:lumMod val="50000"/>
                  </a:schemeClr>
                </a:solidFill>
              </a:rPr>
              <a:t>hekimler </a:t>
            </a:r>
            <a:r>
              <a:rPr lang="tr-TR" sz="1700" dirty="0">
                <a:solidFill>
                  <a:schemeClr val="accent1">
                    <a:lumMod val="50000"/>
                  </a:schemeClr>
                </a:solidFill>
              </a:rPr>
              <a:t>her anlamda daha fazla motive edilmektedir.</a:t>
            </a:r>
          </a:p>
          <a:p>
            <a:pPr marL="285750" indent="-285750">
              <a:buFont typeface="Wingdings" panose="05000000000000000000" pitchFamily="2" charset="2"/>
              <a:buChar char="ü"/>
            </a:pPr>
            <a:r>
              <a:rPr lang="tr-TR" sz="1700" dirty="0">
                <a:solidFill>
                  <a:schemeClr val="accent1">
                    <a:lumMod val="50000"/>
                  </a:schemeClr>
                </a:solidFill>
              </a:rPr>
              <a:t>Özel </a:t>
            </a:r>
            <a:r>
              <a:rPr lang="tr-TR" sz="1700" dirty="0" smtClean="0">
                <a:solidFill>
                  <a:schemeClr val="accent1">
                    <a:lumMod val="50000"/>
                  </a:schemeClr>
                </a:solidFill>
              </a:rPr>
              <a:t>sağlık </a:t>
            </a:r>
            <a:r>
              <a:rPr lang="tr-TR" sz="1700" dirty="0">
                <a:solidFill>
                  <a:schemeClr val="accent1">
                    <a:lumMod val="50000"/>
                  </a:schemeClr>
                </a:solidFill>
              </a:rPr>
              <a:t>işletmelerinde iş güvencesi ve garantisi maalesef yoktur</a:t>
            </a:r>
            <a:r>
              <a:rPr lang="tr-TR" sz="1700" dirty="0" smtClean="0">
                <a:solidFill>
                  <a:schemeClr val="accent1">
                    <a:lumMod val="50000"/>
                  </a:schemeClr>
                </a:solidFill>
              </a:rPr>
              <a:t>.</a:t>
            </a:r>
          </a:p>
          <a:p>
            <a:pPr marL="285750" indent="-285750">
              <a:buFont typeface="Wingdings" panose="05000000000000000000" pitchFamily="2" charset="2"/>
              <a:buChar char="ü"/>
            </a:pPr>
            <a:r>
              <a:rPr lang="tr-TR" sz="1700" dirty="0">
                <a:solidFill>
                  <a:schemeClr val="accent1">
                    <a:lumMod val="50000"/>
                  </a:schemeClr>
                </a:solidFill>
              </a:rPr>
              <a:t>Özel Sağlık sektöründeki hekimler; aynı ücreti alabilmek için 5 yıl öncesine göre daha fazla çalışmak durumunda </a:t>
            </a:r>
            <a:r>
              <a:rPr lang="tr-TR" sz="1700" dirty="0" smtClean="0">
                <a:solidFill>
                  <a:schemeClr val="accent1">
                    <a:lumMod val="50000"/>
                  </a:schemeClr>
                </a:solidFill>
              </a:rPr>
              <a:t>kalmaktadırlar. (GSS </a:t>
            </a:r>
            <a:r>
              <a:rPr lang="tr-TR" sz="1700" dirty="0">
                <a:solidFill>
                  <a:schemeClr val="accent1">
                    <a:lumMod val="50000"/>
                  </a:schemeClr>
                </a:solidFill>
              </a:rPr>
              <a:t>sebebi ile)</a:t>
            </a:r>
          </a:p>
          <a:p>
            <a:pPr marL="285750" indent="-285750">
              <a:buFont typeface="Wingdings" panose="05000000000000000000" pitchFamily="2" charset="2"/>
              <a:buChar char="ü"/>
            </a:pPr>
            <a:r>
              <a:rPr lang="tr-TR" sz="1700" dirty="0">
                <a:solidFill>
                  <a:schemeClr val="accent1">
                    <a:lumMod val="50000"/>
                  </a:schemeClr>
                </a:solidFill>
              </a:rPr>
              <a:t>Hekimlerin işlem başına kazançları geçmiş senelere nazaran ciddi düşüşler göstermektedir.</a:t>
            </a:r>
          </a:p>
          <a:p>
            <a:pPr marL="285750" indent="-285750">
              <a:buFont typeface="Wingdings" panose="05000000000000000000" pitchFamily="2" charset="2"/>
              <a:buChar char="ü"/>
            </a:pPr>
            <a:r>
              <a:rPr lang="tr-TR" sz="1700" dirty="0">
                <a:solidFill>
                  <a:schemeClr val="accent1">
                    <a:lumMod val="50000"/>
                  </a:schemeClr>
                </a:solidFill>
              </a:rPr>
              <a:t>Özel </a:t>
            </a:r>
            <a:r>
              <a:rPr lang="tr-TR" sz="1700" dirty="0" smtClean="0">
                <a:solidFill>
                  <a:schemeClr val="accent1">
                    <a:lumMod val="50000"/>
                  </a:schemeClr>
                </a:solidFill>
              </a:rPr>
              <a:t>sağlık </a:t>
            </a:r>
            <a:r>
              <a:rPr lang="tr-TR" sz="1700" dirty="0">
                <a:solidFill>
                  <a:schemeClr val="accent1">
                    <a:lumMod val="50000"/>
                  </a:schemeClr>
                </a:solidFill>
              </a:rPr>
              <a:t>i</a:t>
            </a:r>
            <a:r>
              <a:rPr lang="tr-TR" sz="1700" dirty="0" smtClean="0">
                <a:solidFill>
                  <a:schemeClr val="accent1">
                    <a:lumMod val="50000"/>
                  </a:schemeClr>
                </a:solidFill>
              </a:rPr>
              <a:t>şletmelerinde </a:t>
            </a:r>
            <a:r>
              <a:rPr lang="tr-TR" sz="1700" dirty="0">
                <a:solidFill>
                  <a:schemeClr val="accent1">
                    <a:lumMod val="50000"/>
                  </a:schemeClr>
                </a:solidFill>
              </a:rPr>
              <a:t>hekimlik adına ciddi bir rekabet vardır.</a:t>
            </a:r>
          </a:p>
          <a:p>
            <a:pPr marL="285750" indent="-285750">
              <a:buFont typeface="Wingdings" panose="05000000000000000000" pitchFamily="2" charset="2"/>
              <a:buChar char="ü"/>
            </a:pPr>
            <a:r>
              <a:rPr lang="tr-TR" sz="1700" dirty="0">
                <a:solidFill>
                  <a:schemeClr val="accent1">
                    <a:lumMod val="50000"/>
                  </a:schemeClr>
                </a:solidFill>
              </a:rPr>
              <a:t>Hekim-işletme değişim hızı inanılmaz yüksektir.</a:t>
            </a:r>
          </a:p>
          <a:p>
            <a:pPr marL="285750" indent="-285750">
              <a:buFont typeface="Wingdings" panose="05000000000000000000" pitchFamily="2" charset="2"/>
              <a:buChar char="ü"/>
            </a:pPr>
            <a:endParaRPr lang="tr-TR" sz="1700" dirty="0">
              <a:solidFill>
                <a:schemeClr val="accent1">
                  <a:lumMod val="50000"/>
                </a:schemeClr>
              </a:solidFill>
            </a:endParaRPr>
          </a:p>
        </p:txBody>
      </p:sp>
    </p:spTree>
    <p:extLst>
      <p:ext uri="{BB962C8B-B14F-4D97-AF65-F5344CB8AC3E}">
        <p14:creationId xmlns:p14="http://schemas.microsoft.com/office/powerpoint/2010/main" val="48036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ÖZEL – KAMU SAĞLIK İŞLETMECİLİĞİ</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1050013"/>
            <a:ext cx="8293929" cy="4278094"/>
          </a:xfrm>
          <a:prstGeom prst="rect">
            <a:avLst/>
          </a:prstGeom>
        </p:spPr>
        <p:txBody>
          <a:bodyPr wrap="square">
            <a:spAutoFit/>
          </a:bodyPr>
          <a:lstStyle/>
          <a:p>
            <a:pPr marL="285750" indent="-285750">
              <a:buFont typeface="Wingdings" panose="05000000000000000000" pitchFamily="2" charset="2"/>
              <a:buChar char="ü"/>
            </a:pPr>
            <a:r>
              <a:rPr lang="tr-TR" sz="1600" dirty="0">
                <a:solidFill>
                  <a:schemeClr val="accent1">
                    <a:lumMod val="50000"/>
                  </a:schemeClr>
                </a:solidFill>
              </a:rPr>
              <a:t>Kamu sağlık işletmeciliği daha durağandır.</a:t>
            </a:r>
          </a:p>
          <a:p>
            <a:pPr marL="285750" indent="-285750">
              <a:buFont typeface="Wingdings" panose="05000000000000000000" pitchFamily="2" charset="2"/>
              <a:buChar char="ü"/>
            </a:pPr>
            <a:r>
              <a:rPr lang="tr-TR" sz="1600" dirty="0">
                <a:solidFill>
                  <a:schemeClr val="accent1">
                    <a:lumMod val="50000"/>
                  </a:schemeClr>
                </a:solidFill>
              </a:rPr>
              <a:t>Özel sağlık işletmeciliğindeki risk faktörleri net bir şekilde CEO ve hekim üzerine yönelmektedir.</a:t>
            </a:r>
          </a:p>
          <a:p>
            <a:pPr marL="285750" indent="-285750">
              <a:buFont typeface="Wingdings" panose="05000000000000000000" pitchFamily="2" charset="2"/>
              <a:buChar char="ü"/>
            </a:pPr>
            <a:r>
              <a:rPr lang="tr-TR" sz="1600" dirty="0">
                <a:solidFill>
                  <a:schemeClr val="accent1">
                    <a:lumMod val="50000"/>
                  </a:schemeClr>
                </a:solidFill>
              </a:rPr>
              <a:t>Kamu sağlık işletmeciliği sabit maliyetleri </a:t>
            </a:r>
            <a:r>
              <a:rPr lang="tr-TR" sz="1600" dirty="0" smtClean="0">
                <a:solidFill>
                  <a:schemeClr val="accent1">
                    <a:lumMod val="50000"/>
                  </a:schemeClr>
                </a:solidFill>
              </a:rPr>
              <a:t>(bina-personel-teçhizat) </a:t>
            </a:r>
            <a:r>
              <a:rPr lang="tr-TR" sz="1600" dirty="0">
                <a:solidFill>
                  <a:schemeClr val="accent1">
                    <a:lumMod val="50000"/>
                  </a:schemeClr>
                </a:solidFill>
              </a:rPr>
              <a:t>özel sağlık işletmeciliğine göre daha azdır.</a:t>
            </a:r>
          </a:p>
          <a:p>
            <a:pPr marL="285750" indent="-285750">
              <a:buFont typeface="Wingdings" panose="05000000000000000000" pitchFamily="2" charset="2"/>
              <a:buChar char="ü"/>
            </a:pPr>
            <a:r>
              <a:rPr lang="tr-TR" sz="1600" dirty="0">
                <a:solidFill>
                  <a:schemeClr val="accent1">
                    <a:lumMod val="50000"/>
                  </a:schemeClr>
                </a:solidFill>
              </a:rPr>
              <a:t>Özel sağlık sektöründeki karar mekanizmaları daha hızlıdır.</a:t>
            </a:r>
          </a:p>
          <a:p>
            <a:pPr marL="285750" indent="-285750">
              <a:buFont typeface="Wingdings" panose="05000000000000000000" pitchFamily="2" charset="2"/>
              <a:buChar char="ü"/>
            </a:pPr>
            <a:r>
              <a:rPr lang="tr-TR" sz="1600" dirty="0">
                <a:solidFill>
                  <a:schemeClr val="accent1">
                    <a:lumMod val="50000"/>
                  </a:schemeClr>
                </a:solidFill>
              </a:rPr>
              <a:t>Kamu sağlık işletmelerindeki personel motivasyonu özel sağlık sektörüne göre daha azdır </a:t>
            </a:r>
            <a:r>
              <a:rPr lang="tr-TR" sz="1600" dirty="0" smtClean="0">
                <a:solidFill>
                  <a:schemeClr val="accent1">
                    <a:lumMod val="50000"/>
                  </a:schemeClr>
                </a:solidFill>
              </a:rPr>
              <a:t>(</a:t>
            </a:r>
            <a:r>
              <a:rPr lang="tr-TR" sz="1600" dirty="0" err="1" smtClean="0">
                <a:solidFill>
                  <a:schemeClr val="accent1">
                    <a:lumMod val="50000"/>
                  </a:schemeClr>
                </a:solidFill>
              </a:rPr>
              <a:t>Motivatör</a:t>
            </a:r>
            <a:r>
              <a:rPr lang="tr-TR" sz="1600" dirty="0" smtClean="0">
                <a:solidFill>
                  <a:schemeClr val="accent1">
                    <a:lumMod val="50000"/>
                  </a:schemeClr>
                </a:solidFill>
              </a:rPr>
              <a:t> </a:t>
            </a:r>
            <a:r>
              <a:rPr lang="tr-TR" sz="1600" dirty="0">
                <a:solidFill>
                  <a:schemeClr val="accent1">
                    <a:lumMod val="50000"/>
                  </a:schemeClr>
                </a:solidFill>
              </a:rPr>
              <a:t>faktörler az</a:t>
            </a:r>
            <a:r>
              <a:rPr lang="tr-TR" sz="1600" dirty="0" smtClean="0">
                <a:solidFill>
                  <a:schemeClr val="accent1">
                    <a:lumMod val="50000"/>
                  </a:schemeClr>
                </a:solidFill>
              </a:rPr>
              <a:t>).</a:t>
            </a:r>
          </a:p>
          <a:p>
            <a:pPr marL="285750" indent="-285750">
              <a:buFont typeface="Wingdings" panose="05000000000000000000" pitchFamily="2" charset="2"/>
              <a:buChar char="ü"/>
            </a:pPr>
            <a:r>
              <a:rPr lang="tr-TR" sz="1600" dirty="0">
                <a:solidFill>
                  <a:schemeClr val="accent1">
                    <a:lumMod val="50000"/>
                  </a:schemeClr>
                </a:solidFill>
              </a:rPr>
              <a:t>Kamu sağlık işletmeciliğindeki kişi başı hizmet üretimi özel sağlık sektörüne göre daha azdır.</a:t>
            </a:r>
          </a:p>
          <a:p>
            <a:pPr marL="285750" indent="-285750">
              <a:buFont typeface="Wingdings" panose="05000000000000000000" pitchFamily="2" charset="2"/>
              <a:buChar char="ü"/>
            </a:pPr>
            <a:r>
              <a:rPr lang="tr-TR" sz="1600" dirty="0">
                <a:solidFill>
                  <a:schemeClr val="accent1">
                    <a:lumMod val="50000"/>
                  </a:schemeClr>
                </a:solidFill>
              </a:rPr>
              <a:t>Kamu personel sayısı özelden daha fazladır.</a:t>
            </a:r>
          </a:p>
          <a:p>
            <a:pPr marL="285750" indent="-285750">
              <a:buFont typeface="Wingdings" panose="05000000000000000000" pitchFamily="2" charset="2"/>
              <a:buChar char="ü"/>
            </a:pPr>
            <a:r>
              <a:rPr lang="tr-TR" sz="1600" dirty="0">
                <a:solidFill>
                  <a:schemeClr val="accent1">
                    <a:lumMod val="50000"/>
                  </a:schemeClr>
                </a:solidFill>
              </a:rPr>
              <a:t>Kamu sağlık işletmeleri iş güvenliği özel sektöre göre daha fazladır.</a:t>
            </a:r>
          </a:p>
          <a:p>
            <a:pPr marL="285750" indent="-285750">
              <a:buFont typeface="Wingdings" panose="05000000000000000000" pitchFamily="2" charset="2"/>
              <a:buChar char="ü"/>
            </a:pPr>
            <a:r>
              <a:rPr lang="tr-TR" sz="1600" dirty="0">
                <a:solidFill>
                  <a:schemeClr val="accent1">
                    <a:lumMod val="50000"/>
                  </a:schemeClr>
                </a:solidFill>
              </a:rPr>
              <a:t>Özel sektör hekim performans değerlendirme kriterleri kamuya göre daha komplike ve ölçülebilirdir.</a:t>
            </a:r>
          </a:p>
          <a:p>
            <a:pPr marL="285750" indent="-285750">
              <a:buFont typeface="Wingdings" panose="05000000000000000000" pitchFamily="2" charset="2"/>
              <a:buChar char="ü"/>
            </a:pPr>
            <a:r>
              <a:rPr lang="tr-TR" sz="1600" dirty="0">
                <a:solidFill>
                  <a:schemeClr val="accent1">
                    <a:lumMod val="50000"/>
                  </a:schemeClr>
                </a:solidFill>
              </a:rPr>
              <a:t>Özel sektörde tüm hekimler ve neredeyse tüm çalışanlar işletmenin aylık ve yıllık bütçe hedeflerini net bir şekilde bilir . Bu bütçe hedefleri dahilinde kendi hedeflerine ulaşmak için yoğun bir yönetim faaliyetlerinde bulunur.</a:t>
            </a:r>
          </a:p>
          <a:p>
            <a:pPr marL="285750" indent="-285750">
              <a:buFont typeface="Wingdings" panose="05000000000000000000" pitchFamily="2" charset="2"/>
              <a:buChar char="ü"/>
            </a:pPr>
            <a:endParaRPr lang="tr-TR" sz="1600" dirty="0">
              <a:solidFill>
                <a:schemeClr val="accent1">
                  <a:lumMod val="50000"/>
                </a:schemeClr>
              </a:solidFill>
            </a:endParaRPr>
          </a:p>
          <a:p>
            <a:pPr marL="285750" indent="-285750">
              <a:buFont typeface="Wingdings" panose="05000000000000000000" pitchFamily="2" charset="2"/>
              <a:buChar char="ü"/>
            </a:pPr>
            <a:endParaRPr lang="tr-TR" sz="1600" dirty="0">
              <a:solidFill>
                <a:schemeClr val="accent1">
                  <a:lumMod val="50000"/>
                </a:schemeClr>
              </a:solidFill>
            </a:endParaRPr>
          </a:p>
        </p:txBody>
      </p:sp>
    </p:spTree>
    <p:extLst>
      <p:ext uri="{BB962C8B-B14F-4D97-AF65-F5344CB8AC3E}">
        <p14:creationId xmlns:p14="http://schemas.microsoft.com/office/powerpoint/2010/main" val="937272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SONUÇLAR ve ÇIKARIMLAR</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1050013"/>
            <a:ext cx="8293929" cy="4139595"/>
          </a:xfrm>
          <a:prstGeom prst="rect">
            <a:avLst/>
          </a:prstGeom>
        </p:spPr>
        <p:txBody>
          <a:bodyPr wrap="square">
            <a:spAutoFit/>
          </a:bodyPr>
          <a:lstStyle/>
          <a:p>
            <a:pPr marL="285750" indent="-285750">
              <a:buFont typeface="Wingdings" panose="05000000000000000000" pitchFamily="2" charset="2"/>
              <a:buChar char="ü"/>
            </a:pPr>
            <a:endParaRPr lang="tr-TR" sz="1700" b="1" dirty="0" smtClean="0">
              <a:solidFill>
                <a:schemeClr val="accent1">
                  <a:lumMod val="50000"/>
                </a:schemeClr>
              </a:solidFill>
              <a:ea typeface="+mj-ea"/>
              <a:cs typeface="+mj-cs"/>
            </a:endParaRPr>
          </a:p>
          <a:p>
            <a:pPr marL="285750" indent="-285750">
              <a:buFont typeface="Wingdings" panose="05000000000000000000" pitchFamily="2" charset="2"/>
              <a:buChar char="ü"/>
            </a:pPr>
            <a:r>
              <a:rPr lang="tr-TR" sz="1700" b="1" dirty="0" smtClean="0">
                <a:solidFill>
                  <a:schemeClr val="accent1">
                    <a:lumMod val="50000"/>
                  </a:schemeClr>
                </a:solidFill>
                <a:ea typeface="+mj-ea"/>
                <a:cs typeface="+mj-cs"/>
              </a:rPr>
              <a:t>Özel sağlık </a:t>
            </a:r>
            <a:r>
              <a:rPr lang="tr-TR" sz="1700" b="1" dirty="0">
                <a:solidFill>
                  <a:schemeClr val="accent1">
                    <a:lumMod val="50000"/>
                  </a:schemeClr>
                </a:solidFill>
                <a:ea typeface="+mj-ea"/>
                <a:cs typeface="+mj-cs"/>
              </a:rPr>
              <a:t>sektörü ciddi bir yeniden yapılanma süreci yaşayacak… </a:t>
            </a:r>
            <a:r>
              <a:rPr lang="tr-TR" sz="1600" dirty="0" smtClean="0">
                <a:solidFill>
                  <a:schemeClr val="accent1">
                    <a:lumMod val="50000"/>
                  </a:schemeClr>
                </a:solidFill>
              </a:rPr>
              <a:t>Büyük </a:t>
            </a:r>
            <a:r>
              <a:rPr lang="tr-TR" sz="1600" dirty="0">
                <a:solidFill>
                  <a:schemeClr val="accent1">
                    <a:lumMod val="50000"/>
                  </a:schemeClr>
                </a:solidFill>
              </a:rPr>
              <a:t>ölçekli ve zincir sağlık işletmeleri sistemde kalacak. Diğerleri ya el değiştirecek yada zincirlere satılacak. Bir kısmı ise faaliyetini sonlandırmak durumunda kalacak.</a:t>
            </a:r>
          </a:p>
          <a:p>
            <a:pPr marL="285750" indent="-285750">
              <a:buFont typeface="Wingdings" panose="05000000000000000000" pitchFamily="2" charset="2"/>
              <a:buChar char="ü"/>
            </a:pPr>
            <a:r>
              <a:rPr lang="tr-TR" sz="1700" b="1" dirty="0">
                <a:solidFill>
                  <a:schemeClr val="accent1">
                    <a:lumMod val="50000"/>
                  </a:schemeClr>
                </a:solidFill>
                <a:ea typeface="+mj-ea"/>
                <a:cs typeface="+mj-cs"/>
              </a:rPr>
              <a:t>Sağlıkta </a:t>
            </a:r>
            <a:r>
              <a:rPr lang="tr-TR" sz="1700" b="1" dirty="0" smtClean="0">
                <a:solidFill>
                  <a:schemeClr val="accent1">
                    <a:lumMod val="50000"/>
                  </a:schemeClr>
                </a:solidFill>
                <a:ea typeface="+mj-ea"/>
                <a:cs typeface="+mj-cs"/>
              </a:rPr>
              <a:t>‘</a:t>
            </a:r>
            <a:r>
              <a:rPr lang="tr-TR" sz="1700" b="1" dirty="0" err="1">
                <a:solidFill>
                  <a:schemeClr val="accent1">
                    <a:lumMod val="50000"/>
                  </a:schemeClr>
                </a:solidFill>
                <a:ea typeface="+mj-ea"/>
                <a:cs typeface="+mj-cs"/>
              </a:rPr>
              <a:t>İ</a:t>
            </a:r>
            <a:r>
              <a:rPr lang="tr-TR" sz="1700" b="1" dirty="0" err="1" smtClean="0">
                <a:solidFill>
                  <a:schemeClr val="accent1">
                    <a:lumMod val="50000"/>
                  </a:schemeClr>
                </a:solidFill>
                <a:ea typeface="+mj-ea"/>
                <a:cs typeface="+mj-cs"/>
              </a:rPr>
              <a:t>novasyon</a:t>
            </a:r>
            <a:r>
              <a:rPr lang="tr-TR" sz="1700" b="1" dirty="0">
                <a:solidFill>
                  <a:schemeClr val="accent1">
                    <a:lumMod val="50000"/>
                  </a:schemeClr>
                </a:solidFill>
                <a:ea typeface="+mj-ea"/>
                <a:cs typeface="+mj-cs"/>
              </a:rPr>
              <a:t>’ ve ‘Mor </a:t>
            </a:r>
            <a:r>
              <a:rPr lang="tr-TR" sz="1700" b="1" dirty="0" smtClean="0">
                <a:solidFill>
                  <a:schemeClr val="accent1">
                    <a:lumMod val="50000"/>
                  </a:schemeClr>
                </a:solidFill>
                <a:ea typeface="+mj-ea"/>
                <a:cs typeface="+mj-cs"/>
              </a:rPr>
              <a:t>İnek</a:t>
            </a:r>
            <a:r>
              <a:rPr lang="tr-TR" sz="1700" b="1" dirty="0">
                <a:solidFill>
                  <a:schemeClr val="accent1">
                    <a:lumMod val="50000"/>
                  </a:schemeClr>
                </a:solidFill>
                <a:ea typeface="+mj-ea"/>
                <a:cs typeface="+mj-cs"/>
              </a:rPr>
              <a:t>’ arayışı devam edecek… </a:t>
            </a:r>
            <a:r>
              <a:rPr lang="tr-TR" sz="1600" dirty="0">
                <a:solidFill>
                  <a:schemeClr val="accent1">
                    <a:lumMod val="50000"/>
                  </a:schemeClr>
                </a:solidFill>
              </a:rPr>
              <a:t>Güven unsuru </a:t>
            </a:r>
            <a:r>
              <a:rPr lang="tr-TR" sz="1600" dirty="0" smtClean="0">
                <a:solidFill>
                  <a:schemeClr val="accent1">
                    <a:lumMod val="50000"/>
                  </a:schemeClr>
                </a:solidFill>
              </a:rPr>
              <a:t>inşa </a:t>
            </a:r>
            <a:r>
              <a:rPr lang="tr-TR" sz="1600" dirty="0">
                <a:solidFill>
                  <a:schemeClr val="accent1">
                    <a:lumMod val="50000"/>
                  </a:schemeClr>
                </a:solidFill>
              </a:rPr>
              <a:t>etmeyi başarabilen sağlık işletmeleri sistemden en büyük payı alacak. Bu konuda vakıf statüsündeki özel üniversite hastanelerinin şansı çok yüksek</a:t>
            </a:r>
            <a:r>
              <a:rPr lang="tr-TR" sz="1600" dirty="0" smtClean="0">
                <a:solidFill>
                  <a:schemeClr val="accent1">
                    <a:lumMod val="50000"/>
                  </a:schemeClr>
                </a:solidFill>
              </a:rPr>
              <a:t>.</a:t>
            </a:r>
          </a:p>
          <a:p>
            <a:pPr marL="285750" indent="-285750">
              <a:buFont typeface="Wingdings" panose="05000000000000000000" pitchFamily="2" charset="2"/>
              <a:buChar char="ü"/>
            </a:pPr>
            <a:r>
              <a:rPr lang="tr-TR" sz="1700" b="1" dirty="0">
                <a:solidFill>
                  <a:schemeClr val="accent1">
                    <a:lumMod val="50000"/>
                  </a:schemeClr>
                </a:solidFill>
                <a:ea typeface="+mj-ea"/>
                <a:cs typeface="+mj-cs"/>
              </a:rPr>
              <a:t>Sağlık sektörünün tamamında yüksek karlar artık </a:t>
            </a:r>
            <a:r>
              <a:rPr lang="tr-TR" sz="1700" b="1" dirty="0" smtClean="0">
                <a:solidFill>
                  <a:schemeClr val="accent1">
                    <a:lumMod val="50000"/>
                  </a:schemeClr>
                </a:solidFill>
                <a:ea typeface="+mj-ea"/>
                <a:cs typeface="+mj-cs"/>
              </a:rPr>
              <a:t>olmayacak… </a:t>
            </a:r>
            <a:r>
              <a:rPr lang="tr-TR" sz="1600" dirty="0">
                <a:solidFill>
                  <a:schemeClr val="accent1">
                    <a:lumMod val="50000"/>
                  </a:schemeClr>
                </a:solidFill>
              </a:rPr>
              <a:t>Daha fazla hasta bakılacak, işlem irim fiyat ücreti yükselmeyecek ve buna karşın hasta memnuniyet beklentileri </a:t>
            </a:r>
            <a:r>
              <a:rPr lang="tr-TR" sz="1600" dirty="0" smtClean="0">
                <a:solidFill>
                  <a:schemeClr val="accent1">
                    <a:lumMod val="50000"/>
                  </a:schemeClr>
                </a:solidFill>
              </a:rPr>
              <a:t>artacak. (Bu </a:t>
            </a:r>
            <a:r>
              <a:rPr lang="tr-TR" sz="1600" dirty="0">
                <a:solidFill>
                  <a:schemeClr val="accent1">
                    <a:lumMod val="50000"/>
                  </a:schemeClr>
                </a:solidFill>
              </a:rPr>
              <a:t>paradoks diğer bir farklılaşma </a:t>
            </a:r>
            <a:r>
              <a:rPr lang="tr-TR" sz="1600" dirty="0" smtClean="0">
                <a:solidFill>
                  <a:schemeClr val="accent1">
                    <a:lumMod val="50000"/>
                  </a:schemeClr>
                </a:solidFill>
              </a:rPr>
              <a:t>sebebidir.)</a:t>
            </a:r>
            <a:endParaRPr lang="tr-TR" sz="1600" dirty="0">
              <a:solidFill>
                <a:schemeClr val="accent1">
                  <a:lumMod val="50000"/>
                </a:schemeClr>
              </a:solidFill>
            </a:endParaRPr>
          </a:p>
          <a:p>
            <a:pPr marL="285750" indent="-285750">
              <a:buFont typeface="Wingdings" panose="05000000000000000000" pitchFamily="2" charset="2"/>
              <a:buChar char="ü"/>
            </a:pPr>
            <a:r>
              <a:rPr lang="tr-TR" sz="1700" b="1" dirty="0">
                <a:solidFill>
                  <a:schemeClr val="accent1">
                    <a:lumMod val="50000"/>
                  </a:schemeClr>
                </a:solidFill>
                <a:ea typeface="+mj-ea"/>
                <a:cs typeface="+mj-cs"/>
              </a:rPr>
              <a:t>Kamu hizmet alımı artacak, verilen hizmetin sağlık finansmanında kamunun ağırlığı daha da yükselecek. Buna mukabil cebinden ödeme ve özel sigorta ödemeleri daha da düşecek. </a:t>
            </a:r>
          </a:p>
          <a:p>
            <a:endParaRPr lang="tr-TR" sz="1600" dirty="0">
              <a:solidFill>
                <a:schemeClr val="accent1">
                  <a:lumMod val="50000"/>
                </a:schemeClr>
              </a:solidFill>
            </a:endParaRPr>
          </a:p>
          <a:p>
            <a:pPr marL="285750" indent="-285750">
              <a:buFont typeface="Wingdings" panose="05000000000000000000" pitchFamily="2" charset="2"/>
              <a:buChar char="ü"/>
            </a:pPr>
            <a:endParaRPr lang="tr-TR" sz="1600" dirty="0">
              <a:solidFill>
                <a:schemeClr val="accent1">
                  <a:lumMod val="50000"/>
                </a:schemeClr>
              </a:solidFill>
            </a:endParaRPr>
          </a:p>
          <a:p>
            <a:pPr marL="285750" indent="-285750">
              <a:buFont typeface="Wingdings" panose="05000000000000000000" pitchFamily="2" charset="2"/>
              <a:buChar char="ü"/>
            </a:pPr>
            <a:endParaRPr lang="tr-TR" sz="1600" dirty="0">
              <a:solidFill>
                <a:schemeClr val="accent1">
                  <a:lumMod val="50000"/>
                </a:schemeClr>
              </a:solidFill>
            </a:endParaRPr>
          </a:p>
        </p:txBody>
      </p:sp>
    </p:spTree>
    <p:extLst>
      <p:ext uri="{BB962C8B-B14F-4D97-AF65-F5344CB8AC3E}">
        <p14:creationId xmlns:p14="http://schemas.microsoft.com/office/powerpoint/2010/main" val="123299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SONUÇLAR ve ÇIKARIMLAR</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1050013"/>
            <a:ext cx="8293929" cy="3139321"/>
          </a:xfrm>
          <a:prstGeom prst="rect">
            <a:avLst/>
          </a:prstGeom>
        </p:spPr>
        <p:txBody>
          <a:bodyPr wrap="square">
            <a:spAutoFit/>
          </a:bodyPr>
          <a:lstStyle/>
          <a:p>
            <a:pPr marL="285750" indent="-285750">
              <a:buFont typeface="Wingdings" panose="05000000000000000000" pitchFamily="2" charset="2"/>
              <a:buChar char="ü"/>
            </a:pPr>
            <a:endParaRPr lang="tr-TR" sz="1700" b="1" dirty="0" smtClean="0">
              <a:solidFill>
                <a:schemeClr val="accent1">
                  <a:lumMod val="50000"/>
                </a:schemeClr>
              </a:solidFill>
              <a:ea typeface="+mj-ea"/>
              <a:cs typeface="+mj-cs"/>
            </a:endParaRPr>
          </a:p>
          <a:p>
            <a:pPr marL="285750" indent="-285750">
              <a:buFont typeface="Wingdings" panose="05000000000000000000" pitchFamily="2" charset="2"/>
              <a:buChar char="ü"/>
            </a:pPr>
            <a:r>
              <a:rPr lang="tr-TR" sz="1700" b="1" dirty="0" smtClean="0">
                <a:solidFill>
                  <a:schemeClr val="accent1">
                    <a:lumMod val="50000"/>
                  </a:schemeClr>
                </a:solidFill>
                <a:ea typeface="+mj-ea"/>
                <a:cs typeface="+mj-cs"/>
              </a:rPr>
              <a:t>Tüm </a:t>
            </a:r>
            <a:r>
              <a:rPr lang="tr-TR" sz="1700" b="1" dirty="0">
                <a:solidFill>
                  <a:schemeClr val="accent1">
                    <a:lumMod val="50000"/>
                  </a:schemeClr>
                </a:solidFill>
                <a:ea typeface="+mj-ea"/>
                <a:cs typeface="+mj-cs"/>
              </a:rPr>
              <a:t>ücretlerde  ( Hekim ve diğer personel ) yükselme olmayacak, kısmi düşüşler olabilecek. </a:t>
            </a:r>
            <a:r>
              <a:rPr lang="tr-TR" sz="1600" dirty="0">
                <a:solidFill>
                  <a:schemeClr val="accent1">
                    <a:lumMod val="50000"/>
                  </a:schemeClr>
                </a:solidFill>
              </a:rPr>
              <a:t>Kamunun hizmet alımı arttıkça SUT fiyatlarında artış olma ihtimali giderek azalıyor</a:t>
            </a:r>
            <a:r>
              <a:rPr lang="tr-TR" sz="1600" dirty="0" smtClean="0">
                <a:solidFill>
                  <a:schemeClr val="accent1">
                    <a:lumMod val="50000"/>
                  </a:schemeClr>
                </a:solidFill>
              </a:rPr>
              <a:t>.</a:t>
            </a:r>
          </a:p>
          <a:p>
            <a:endParaRPr lang="tr-TR" sz="1600" dirty="0">
              <a:solidFill>
                <a:schemeClr val="accent1">
                  <a:lumMod val="50000"/>
                </a:schemeClr>
              </a:solidFill>
            </a:endParaRPr>
          </a:p>
          <a:p>
            <a:pPr marL="285750" indent="-285750">
              <a:buFont typeface="Wingdings" panose="05000000000000000000" pitchFamily="2" charset="2"/>
              <a:buChar char="ü"/>
            </a:pPr>
            <a:r>
              <a:rPr lang="tr-TR" sz="1700" b="1" dirty="0">
                <a:solidFill>
                  <a:schemeClr val="accent1">
                    <a:lumMod val="50000"/>
                  </a:schemeClr>
                </a:solidFill>
                <a:ea typeface="+mj-ea"/>
                <a:cs typeface="+mj-cs"/>
              </a:rPr>
              <a:t>Yabancı yatırımcılar ve  dünyanın büyük fonları Türkiye de ciddi yatırım yapacak. </a:t>
            </a:r>
            <a:r>
              <a:rPr lang="tr-TR" sz="1600" dirty="0">
                <a:solidFill>
                  <a:schemeClr val="accent1">
                    <a:lumMod val="50000"/>
                  </a:schemeClr>
                </a:solidFill>
              </a:rPr>
              <a:t>Böylelikle sağlık sektörü biraz daha kurumsallaşmış yapılara sahip olma imkanı bulacak. </a:t>
            </a:r>
          </a:p>
          <a:p>
            <a:endParaRPr lang="tr-TR" sz="1600" dirty="0">
              <a:solidFill>
                <a:schemeClr val="accent1">
                  <a:lumMod val="50000"/>
                </a:schemeClr>
              </a:solidFill>
            </a:endParaRPr>
          </a:p>
          <a:p>
            <a:pPr marL="285750" indent="-285750">
              <a:buFont typeface="Wingdings" panose="05000000000000000000" pitchFamily="2" charset="2"/>
              <a:buChar char="ü"/>
            </a:pPr>
            <a:r>
              <a:rPr lang="tr-TR" sz="1700" b="1" dirty="0">
                <a:solidFill>
                  <a:schemeClr val="accent1">
                    <a:lumMod val="50000"/>
                  </a:schemeClr>
                </a:solidFill>
                <a:ea typeface="+mj-ea"/>
                <a:cs typeface="+mj-cs"/>
              </a:rPr>
              <a:t>Hizmet kalite standartlarının yükseltilmesi ve hasta memnuniyeti kavramları en üst düzeyde öneme sahip olacak.</a:t>
            </a:r>
          </a:p>
          <a:p>
            <a:endParaRPr lang="tr-TR" sz="1600" dirty="0">
              <a:solidFill>
                <a:schemeClr val="accent1">
                  <a:lumMod val="50000"/>
                </a:schemeClr>
              </a:solidFill>
            </a:endParaRPr>
          </a:p>
          <a:p>
            <a:pPr marL="285750" indent="-285750">
              <a:buFont typeface="Wingdings" panose="05000000000000000000" pitchFamily="2" charset="2"/>
              <a:buChar char="ü"/>
            </a:pPr>
            <a:endParaRPr lang="tr-TR" sz="1600" dirty="0">
              <a:solidFill>
                <a:schemeClr val="accent1">
                  <a:lumMod val="50000"/>
                </a:schemeClr>
              </a:solidFill>
            </a:endParaRPr>
          </a:p>
          <a:p>
            <a:pPr marL="285750" indent="-285750">
              <a:buFont typeface="Wingdings" panose="05000000000000000000" pitchFamily="2" charset="2"/>
              <a:buChar char="ü"/>
            </a:pPr>
            <a:endParaRPr lang="tr-TR" sz="1600" dirty="0">
              <a:solidFill>
                <a:schemeClr val="accent1">
                  <a:lumMod val="50000"/>
                </a:schemeClr>
              </a:solidFill>
            </a:endParaRPr>
          </a:p>
        </p:txBody>
      </p:sp>
    </p:spTree>
    <p:extLst>
      <p:ext uri="{BB962C8B-B14F-4D97-AF65-F5344CB8AC3E}">
        <p14:creationId xmlns:p14="http://schemas.microsoft.com/office/powerpoint/2010/main" val="2452326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txBox="1">
            <a:spLocks/>
          </p:cNvSpPr>
          <p:nvPr/>
        </p:nvSpPr>
        <p:spPr>
          <a:xfrm>
            <a:off x="1150434" y="1657525"/>
            <a:ext cx="6858000" cy="4266474"/>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9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195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rPr>
              <a:t>			 </a:t>
            </a:r>
            <a:r>
              <a:rPr kumimoji="0" lang="tr-TR" sz="2400" b="1" i="0" u="none" strike="noStrike" kern="1200" cap="none" spc="0" normalizeH="0" baseline="0" noProof="0" dirty="0">
                <a:ln>
                  <a:noFill/>
                </a:ln>
                <a:solidFill>
                  <a:srgbClr val="1F497D">
                    <a:lumMod val="75000"/>
                  </a:srgbClr>
                </a:solidFill>
                <a:effectLst/>
                <a:uLnTx/>
                <a:uFillTx/>
                <a:latin typeface="Calibri"/>
                <a:ea typeface="+mn-ea"/>
                <a:cs typeface="+mn-cs"/>
              </a:rPr>
              <a:t>Murat KAYA</a:t>
            </a:r>
            <a:r>
              <a:rPr kumimoji="0" lang="tr-TR" sz="1800" b="1" i="0" u="none" strike="noStrike" kern="1200" cap="none" spc="0" normalizeH="0" baseline="0" noProof="0" dirty="0">
                <a:ln>
                  <a:noFill/>
                </a:ln>
                <a:solidFill>
                  <a:srgbClr val="1F497D">
                    <a:lumMod val="75000"/>
                  </a:srgbClr>
                </a:solidFill>
                <a:effectLst/>
                <a:uLnTx/>
                <a:uFillTx/>
                <a:latin typeface="Calibri"/>
                <a:ea typeface="+mn-ea"/>
                <a:cs typeface="+mn-cs"/>
              </a:rPr>
              <a:t>, MB, </a:t>
            </a:r>
            <a:r>
              <a:rPr kumimoji="0" lang="tr-TR" sz="1800" b="1" i="0" u="none" strike="noStrike" kern="1200" cap="none" spc="0" normalizeH="0" baseline="0" noProof="0" dirty="0" err="1">
                <a:ln>
                  <a:noFill/>
                </a:ln>
                <a:solidFill>
                  <a:srgbClr val="1F497D">
                    <a:lumMod val="75000"/>
                  </a:srgbClr>
                </a:solidFill>
                <a:effectLst/>
                <a:uLnTx/>
                <a:uFillTx/>
                <a:latin typeface="Calibri"/>
                <a:ea typeface="+mn-ea"/>
                <a:cs typeface="+mn-cs"/>
              </a:rPr>
              <a:t>MSc</a:t>
            </a:r>
            <a:r>
              <a:rPr kumimoji="0" lang="tr-TR" sz="1800" b="1" i="0" u="none" strike="noStrike" kern="1200" cap="none" spc="0" normalizeH="0" baseline="0" noProof="0" dirty="0">
                <a:ln>
                  <a:noFill/>
                </a:ln>
                <a:solidFill>
                  <a:srgbClr val="1F497D">
                    <a:lumMod val="75000"/>
                  </a:srgbClr>
                </a:solidFill>
                <a:effectLst/>
                <a:uLnTx/>
                <a:uFillTx/>
                <a:latin typeface="Calibri"/>
                <a:ea typeface="+mn-ea"/>
                <a:cs typeface="+mn-cs"/>
              </a:rPr>
              <a:t>, MBA</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92D050"/>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hlinkClick r:id="rId2"/>
              </a:rPr>
              <a:t>drkaya71@hotmail.com</a:t>
            </a:r>
            <a:r>
              <a:rPr kumimoji="0" lang="tr-TR" sz="2100" b="0" i="0" u="none" strike="noStrike" kern="1200" cap="none" spc="0" normalizeH="0" baseline="0" noProof="0" dirty="0">
                <a:ln>
                  <a:noFill/>
                </a:ln>
                <a:solidFill>
                  <a:srgbClr val="0070C0"/>
                </a:solidFill>
                <a:effectLst/>
                <a:uLnTx/>
                <a:uFillTx/>
                <a:latin typeface="Calibri"/>
                <a:ea typeface="+mn-ea"/>
                <a:cs typeface="+mn-cs"/>
              </a:rPr>
              <a:t> </a:t>
            </a:r>
            <a:endParaRPr kumimoji="0" lang="tr-TR" sz="2100" b="0" i="0" u="none" strike="noStrike" kern="1200" cap="none" spc="0" normalizeH="0" baseline="0" noProof="0" dirty="0">
              <a:ln>
                <a:noFill/>
              </a:ln>
              <a:solidFill>
                <a:srgbClr val="0070C0"/>
              </a:solidFill>
              <a:effectLst/>
              <a:uLnTx/>
              <a:uFillTx/>
              <a:latin typeface="Calibri"/>
              <a:ea typeface="+mn-ea"/>
              <a:cs typeface="+mn-cs"/>
              <a:hlinkClick r:id="rId3"/>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0070C0"/>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a:t>
            </a:r>
            <a:r>
              <a:rPr kumimoji="0" lang="tr-TR" sz="2100" b="0" i="0" u="none" strike="noStrike" kern="1200" cap="none" spc="0" normalizeH="0" baseline="0" noProof="0" dirty="0" smtClean="0">
                <a:ln>
                  <a:noFill/>
                </a:ln>
                <a:solidFill>
                  <a:srgbClr val="0070C0"/>
                </a:solidFill>
                <a:effectLst/>
                <a:uLnTx/>
                <a:uFillTx/>
                <a:latin typeface="Calibri"/>
                <a:ea typeface="+mn-ea"/>
                <a:cs typeface="+mn-cs"/>
              </a:rPr>
              <a:t>drkaya71</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a:ln>
                <a:noFill/>
              </a:ln>
              <a:solidFill>
                <a:srgbClr val="0070C0"/>
              </a:solidFill>
              <a:effectLst/>
              <a:uLnTx/>
              <a:uFillTx/>
              <a:latin typeface="Calibri"/>
              <a:ea typeface="+mn-ea"/>
              <a:cs typeface="+mn-cs"/>
              <a:hlinkClick r:id="rId3"/>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525"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@drkaya71</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525"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a:ln>
                  <a:noFill/>
                </a:ln>
                <a:solidFill>
                  <a:srgbClr val="0070C0"/>
                </a:solidFill>
                <a:effectLst/>
                <a:uLnTx/>
                <a:uFillTx/>
                <a:latin typeface="Calibri"/>
                <a:ea typeface="+mn-ea"/>
                <a:cs typeface="+mn-cs"/>
              </a:rPr>
              <a:t>www.drmuratkaya.com </a:t>
            </a:r>
            <a:endPar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tr-TR" sz="2100" b="0" i="0" u="none" strike="noStrike" kern="1200" cap="none" spc="0" normalizeH="0" baseline="0" noProof="0" dirty="0" smtClean="0">
                <a:ln>
                  <a:noFill/>
                </a:ln>
                <a:solidFill>
                  <a:srgbClr val="1F497D">
                    <a:lumMod val="75000"/>
                  </a:srgbClr>
                </a:solidFill>
                <a:effectLst/>
                <a:uLnTx/>
                <a:uFillTx/>
                <a:latin typeface="Calibri"/>
                <a:ea typeface="+mn-ea"/>
                <a:cs typeface="+mn-cs"/>
              </a:rPr>
              <a:t>		</a:t>
            </a:r>
            <a:endParaRPr kumimoji="0" lang="tr-TR" sz="21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1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1F497D">
                  <a:lumMod val="75000"/>
                </a:srgbClr>
              </a:solidFill>
              <a:effectLst/>
              <a:uLnTx/>
              <a:uFillTx/>
              <a:latin typeface="MetroflexNarrowLightTR" pitchFamily="2" charset="-94"/>
              <a:ea typeface="+mn-ea"/>
              <a:cs typeface="+mn-cs"/>
            </a:endParaRPr>
          </a:p>
        </p:txBody>
      </p:sp>
      <p:pic>
        <p:nvPicPr>
          <p:cNvPr id="5" name="Picture 4" descr="linkedin-icon-logo-vector.png (400×400)"/>
          <p:cNvPicPr>
            <a:picLocks noChangeAspect="1" noChangeArrowheads="1"/>
          </p:cNvPicPr>
          <p:nvPr/>
        </p:nvPicPr>
        <p:blipFill>
          <a:blip r:embed="rId4" cstate="print"/>
          <a:srcRect/>
          <a:stretch>
            <a:fillRect/>
          </a:stretch>
        </p:blipFill>
        <p:spPr bwMode="auto">
          <a:xfrm>
            <a:off x="2465766" y="1707702"/>
            <a:ext cx="432048" cy="432048"/>
          </a:xfrm>
          <a:prstGeom prst="rect">
            <a:avLst/>
          </a:prstGeom>
          <a:noFill/>
        </p:spPr>
      </p:pic>
      <p:pic>
        <p:nvPicPr>
          <p:cNvPr id="6" name="Picture 6" descr="Twitter_logo_blue.png (1139×926)"/>
          <p:cNvPicPr>
            <a:picLocks noChangeAspect="1" noChangeArrowheads="1"/>
          </p:cNvPicPr>
          <p:nvPr/>
        </p:nvPicPr>
        <p:blipFill>
          <a:blip r:embed="rId5" cstate="print"/>
          <a:srcRect/>
          <a:stretch>
            <a:fillRect/>
          </a:stretch>
        </p:blipFill>
        <p:spPr bwMode="auto">
          <a:xfrm>
            <a:off x="2542074" y="2904393"/>
            <a:ext cx="324036" cy="263439"/>
          </a:xfrm>
          <a:prstGeom prst="rect">
            <a:avLst/>
          </a:prstGeom>
          <a:noFill/>
        </p:spPr>
      </p:pic>
      <p:pic>
        <p:nvPicPr>
          <p:cNvPr id="7" name="Picture 8" descr="et.jpg (329×339)"/>
          <p:cNvPicPr>
            <a:picLocks noChangeAspect="1" noChangeArrowheads="1"/>
          </p:cNvPicPr>
          <p:nvPr/>
        </p:nvPicPr>
        <p:blipFill>
          <a:blip r:embed="rId6" cstate="print"/>
          <a:srcRect/>
          <a:stretch>
            <a:fillRect/>
          </a:stretch>
        </p:blipFill>
        <p:spPr bwMode="auto">
          <a:xfrm>
            <a:off x="2519772" y="2307914"/>
            <a:ext cx="366827" cy="377976"/>
          </a:xfrm>
          <a:prstGeom prst="rect">
            <a:avLst/>
          </a:prstGeom>
          <a:noFill/>
        </p:spPr>
      </p:pic>
      <p:pic>
        <p:nvPicPr>
          <p:cNvPr id="8" name="Picture 10" descr="google-chrome-internet.jpg (650×250)"/>
          <p:cNvPicPr>
            <a:picLocks noChangeAspect="1" noChangeArrowheads="1"/>
          </p:cNvPicPr>
          <p:nvPr/>
        </p:nvPicPr>
        <p:blipFill>
          <a:blip r:embed="rId7" cstate="print"/>
          <a:srcRect/>
          <a:stretch>
            <a:fillRect/>
          </a:stretch>
        </p:blipFill>
        <p:spPr bwMode="auto">
          <a:xfrm>
            <a:off x="2087724" y="3984053"/>
            <a:ext cx="1123200" cy="432000"/>
          </a:xfrm>
          <a:prstGeom prst="rect">
            <a:avLst/>
          </a:prstGeom>
          <a:noFill/>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6898" y="3419053"/>
            <a:ext cx="394011" cy="371709"/>
          </a:xfrm>
          <a:prstGeom prst="rect">
            <a:avLst/>
          </a:prstGeom>
        </p:spPr>
      </p:pic>
    </p:spTree>
    <p:extLst>
      <p:ext uri="{BB962C8B-B14F-4D97-AF65-F5344CB8AC3E}">
        <p14:creationId xmlns:p14="http://schemas.microsoft.com/office/powerpoint/2010/main" val="12523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PERA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228077" y="1305694"/>
            <a:ext cx="8477728" cy="3781664"/>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lnSpc>
                <a:spcPct val="120000"/>
              </a:lnSpc>
              <a:buFont typeface="Wingdings" panose="05000000000000000000" pitchFamily="2" charset="2"/>
              <a:buChar char="q"/>
            </a:pPr>
            <a:r>
              <a:rPr lang="tr-TR" sz="1800" b="1" dirty="0" smtClean="0">
                <a:solidFill>
                  <a:schemeClr val="accent1">
                    <a:lumMod val="50000"/>
                  </a:schemeClr>
                </a:solidFill>
              </a:rPr>
              <a:t>SAĞLIK SEKTÖRÜNE </a:t>
            </a:r>
            <a:r>
              <a:rPr lang="tr-TR" sz="1800" b="1" dirty="0">
                <a:solidFill>
                  <a:schemeClr val="accent1">
                    <a:lumMod val="50000"/>
                  </a:schemeClr>
                </a:solidFill>
              </a:rPr>
              <a:t>MAKROEKONOMİK BAKIŞ</a:t>
            </a:r>
          </a:p>
          <a:p>
            <a:pPr algn="l">
              <a:lnSpc>
                <a:spcPct val="120000"/>
              </a:lnSpc>
            </a:pPr>
            <a:endParaRPr lang="tr-TR" sz="1000" b="1" dirty="0">
              <a:solidFill>
                <a:schemeClr val="accent1">
                  <a:lumMod val="50000"/>
                </a:schemeClr>
              </a:solidFill>
            </a:endParaRPr>
          </a:p>
          <a:p>
            <a:pPr marL="285750" indent="-285750" algn="l">
              <a:lnSpc>
                <a:spcPct val="120000"/>
              </a:lnSpc>
              <a:buFont typeface="Wingdings" panose="05000000000000000000" pitchFamily="2" charset="2"/>
              <a:buChar char="q"/>
            </a:pPr>
            <a:r>
              <a:rPr lang="tr-TR" sz="1800" b="1" dirty="0" smtClean="0">
                <a:solidFill>
                  <a:schemeClr val="accent1">
                    <a:lumMod val="50000"/>
                  </a:schemeClr>
                </a:solidFill>
              </a:rPr>
              <a:t>SAĞLIK İŞLETMECİLİĞİNE </a:t>
            </a:r>
            <a:r>
              <a:rPr lang="tr-TR" sz="1800" b="1" dirty="0">
                <a:solidFill>
                  <a:schemeClr val="accent1">
                    <a:lumMod val="50000"/>
                  </a:schemeClr>
                </a:solidFill>
              </a:rPr>
              <a:t>BAKIŞ</a:t>
            </a:r>
          </a:p>
          <a:p>
            <a:pPr marL="742950" lvl="1" indent="-285750" algn="l">
              <a:lnSpc>
                <a:spcPct val="120000"/>
              </a:lnSpc>
              <a:buFont typeface="Wingdings" panose="05000000000000000000" pitchFamily="2" charset="2"/>
              <a:buChar char="ü"/>
            </a:pPr>
            <a:r>
              <a:rPr lang="tr-TR" sz="1800" b="1" dirty="0">
                <a:solidFill>
                  <a:schemeClr val="accent1">
                    <a:lumMod val="50000"/>
                  </a:schemeClr>
                </a:solidFill>
              </a:rPr>
              <a:t>Özel Sağlık  Kurumları İşletmeciliği</a:t>
            </a:r>
          </a:p>
          <a:p>
            <a:pPr marL="742950" lvl="1" indent="-285750" algn="l">
              <a:lnSpc>
                <a:spcPct val="120000"/>
              </a:lnSpc>
              <a:buFont typeface="Wingdings" panose="05000000000000000000" pitchFamily="2" charset="2"/>
              <a:buChar char="ü"/>
            </a:pPr>
            <a:r>
              <a:rPr lang="tr-TR" sz="1800" b="1" dirty="0">
                <a:solidFill>
                  <a:schemeClr val="accent1">
                    <a:lumMod val="50000"/>
                  </a:schemeClr>
                </a:solidFill>
              </a:rPr>
              <a:t>Sağlık İşletmecilerinin Profili</a:t>
            </a:r>
          </a:p>
          <a:p>
            <a:pPr algn="l">
              <a:lnSpc>
                <a:spcPct val="120000"/>
              </a:lnSpc>
            </a:pPr>
            <a:endParaRPr lang="tr-TR" sz="1000" b="1" dirty="0">
              <a:solidFill>
                <a:schemeClr val="accent1">
                  <a:lumMod val="50000"/>
                </a:schemeClr>
              </a:solidFill>
            </a:endParaRPr>
          </a:p>
          <a:p>
            <a:pPr marL="285750" indent="-285750" algn="l">
              <a:lnSpc>
                <a:spcPct val="120000"/>
              </a:lnSpc>
              <a:buFont typeface="Wingdings" panose="05000000000000000000" pitchFamily="2" charset="2"/>
              <a:buChar char="q"/>
            </a:pPr>
            <a:r>
              <a:rPr lang="tr-TR" sz="1800" b="1" dirty="0">
                <a:solidFill>
                  <a:schemeClr val="accent1">
                    <a:lumMod val="50000"/>
                  </a:schemeClr>
                </a:solidFill>
              </a:rPr>
              <a:t>SAĞLIKTA DEĞİŞİM SÜRECİ  “İYİ YÖNETİŞİM”  </a:t>
            </a:r>
          </a:p>
          <a:p>
            <a:pPr marL="800100" lvl="1" indent="-342900" algn="l">
              <a:lnSpc>
                <a:spcPct val="120000"/>
              </a:lnSpc>
              <a:buFont typeface="Wingdings" panose="05000000000000000000" pitchFamily="2" charset="2"/>
              <a:buChar char="ü"/>
            </a:pPr>
            <a:r>
              <a:rPr lang="tr-TR" sz="1800" b="1" dirty="0">
                <a:solidFill>
                  <a:schemeClr val="accent1">
                    <a:lumMod val="50000"/>
                  </a:schemeClr>
                </a:solidFill>
              </a:rPr>
              <a:t>Sağlık İşletmeciliğinde </a:t>
            </a:r>
            <a:r>
              <a:rPr lang="tr-TR" sz="1800" b="1" dirty="0" smtClean="0">
                <a:solidFill>
                  <a:schemeClr val="accent1">
                    <a:lumMod val="50000"/>
                  </a:schemeClr>
                </a:solidFill>
              </a:rPr>
              <a:t>Değişim Rüzgarları</a:t>
            </a:r>
            <a:r>
              <a:rPr lang="tr-TR" sz="1800" b="1" dirty="0">
                <a:solidFill>
                  <a:schemeClr val="accent1">
                    <a:lumMod val="50000"/>
                  </a:schemeClr>
                </a:solidFill>
              </a:rPr>
              <a:t>..</a:t>
            </a:r>
          </a:p>
          <a:p>
            <a:pPr marL="800100" lvl="1" indent="-342900" algn="l">
              <a:lnSpc>
                <a:spcPct val="120000"/>
              </a:lnSpc>
              <a:buFont typeface="Wingdings" panose="05000000000000000000" pitchFamily="2" charset="2"/>
              <a:buChar char="ü"/>
            </a:pPr>
            <a:r>
              <a:rPr lang="tr-TR" sz="1800" b="1" dirty="0">
                <a:solidFill>
                  <a:schemeClr val="accent1">
                    <a:lumMod val="50000"/>
                  </a:schemeClr>
                </a:solidFill>
              </a:rPr>
              <a:t>Sağlık </a:t>
            </a:r>
            <a:r>
              <a:rPr lang="tr-TR" sz="1800" b="1" dirty="0" smtClean="0">
                <a:solidFill>
                  <a:schemeClr val="accent1">
                    <a:lumMod val="50000"/>
                  </a:schemeClr>
                </a:solidFill>
              </a:rPr>
              <a:t>İşletmeciliği - </a:t>
            </a:r>
            <a:r>
              <a:rPr lang="tr-TR" sz="1800" b="1" dirty="0">
                <a:solidFill>
                  <a:schemeClr val="accent1">
                    <a:lumMod val="50000"/>
                  </a:schemeClr>
                </a:solidFill>
              </a:rPr>
              <a:t>Hekim </a:t>
            </a:r>
            <a:r>
              <a:rPr lang="tr-TR" sz="1800" b="1" dirty="0" smtClean="0">
                <a:solidFill>
                  <a:schemeClr val="accent1">
                    <a:lumMod val="50000"/>
                  </a:schemeClr>
                </a:solidFill>
              </a:rPr>
              <a:t>İlişkileri</a:t>
            </a:r>
            <a:r>
              <a:rPr lang="tr-TR" sz="1800" b="1" dirty="0">
                <a:solidFill>
                  <a:schemeClr val="accent1">
                    <a:lumMod val="50000"/>
                  </a:schemeClr>
                </a:solidFill>
              </a:rPr>
              <a:t>..</a:t>
            </a:r>
          </a:p>
          <a:p>
            <a:pPr marL="800100" lvl="1" indent="-342900" algn="l">
              <a:lnSpc>
                <a:spcPct val="120000"/>
              </a:lnSpc>
              <a:buFont typeface="Wingdings" panose="05000000000000000000" pitchFamily="2" charset="2"/>
              <a:buChar char="ü"/>
            </a:pPr>
            <a:r>
              <a:rPr lang="tr-TR" sz="1800" b="1" dirty="0">
                <a:solidFill>
                  <a:schemeClr val="accent1">
                    <a:lumMod val="50000"/>
                  </a:schemeClr>
                </a:solidFill>
              </a:rPr>
              <a:t>Özel ve Kamu </a:t>
            </a:r>
            <a:r>
              <a:rPr lang="tr-TR" sz="1800" b="1" dirty="0" smtClean="0">
                <a:solidFill>
                  <a:schemeClr val="accent1">
                    <a:lumMod val="50000"/>
                  </a:schemeClr>
                </a:solidFill>
              </a:rPr>
              <a:t>Sağlık </a:t>
            </a:r>
            <a:r>
              <a:rPr lang="tr-TR" sz="1800" b="1" dirty="0">
                <a:solidFill>
                  <a:schemeClr val="accent1">
                    <a:lumMod val="50000"/>
                  </a:schemeClr>
                </a:solidFill>
              </a:rPr>
              <a:t>İşletmeciliği </a:t>
            </a:r>
            <a:r>
              <a:rPr lang="tr-TR" sz="1800" b="1" dirty="0" smtClean="0">
                <a:solidFill>
                  <a:schemeClr val="accent1">
                    <a:lumMod val="50000"/>
                  </a:schemeClr>
                </a:solidFill>
              </a:rPr>
              <a:t>Karşılaştırması</a:t>
            </a:r>
            <a:endParaRPr lang="tr-TR" sz="1800" b="1" dirty="0">
              <a:solidFill>
                <a:schemeClr val="accent1">
                  <a:lumMod val="50000"/>
                </a:schemeClr>
              </a:solidFill>
            </a:endParaRPr>
          </a:p>
          <a:p>
            <a:pPr lvl="1" algn="l">
              <a:lnSpc>
                <a:spcPct val="120000"/>
              </a:lnSpc>
            </a:pPr>
            <a:endParaRPr lang="tr-TR" sz="1000" b="1" dirty="0">
              <a:solidFill>
                <a:schemeClr val="accent1">
                  <a:lumMod val="50000"/>
                </a:schemeClr>
              </a:solidFill>
            </a:endParaRPr>
          </a:p>
          <a:p>
            <a:pPr marL="285750" indent="-285750" algn="l">
              <a:lnSpc>
                <a:spcPct val="120000"/>
              </a:lnSpc>
              <a:buFont typeface="Wingdings" panose="05000000000000000000" pitchFamily="2" charset="2"/>
              <a:buChar char="q"/>
            </a:pPr>
            <a:r>
              <a:rPr lang="tr-TR" sz="1800" b="1" dirty="0">
                <a:solidFill>
                  <a:schemeClr val="accent1">
                    <a:lumMod val="50000"/>
                  </a:schemeClr>
                </a:solidFill>
              </a:rPr>
              <a:t>SONUÇLAR ve ÇIKARIMLAR </a:t>
            </a:r>
            <a:endParaRPr lang="en-US" sz="1800" b="1" dirty="0">
              <a:solidFill>
                <a:schemeClr val="accent1">
                  <a:lumMod val="50000"/>
                </a:schemeClr>
              </a:solidFill>
            </a:endParaRPr>
          </a:p>
        </p:txBody>
      </p:sp>
      <p:sp>
        <p:nvSpPr>
          <p:cNvPr id="4" name="Rectangle 14"/>
          <p:cNvSpPr txBox="1">
            <a:spLocks noRot="1" noChangeArrowheads="1"/>
          </p:cNvSpPr>
          <p:nvPr/>
        </p:nvSpPr>
        <p:spPr bwMode="auto">
          <a:xfrm>
            <a:off x="452230" y="351685"/>
            <a:ext cx="7772400" cy="602325"/>
          </a:xfrm>
          <a:prstGeom prst="rect">
            <a:avLst/>
          </a:prstGeom>
          <a:noFill/>
          <a:ln w="9525">
            <a:noFill/>
            <a:miter lim="800000"/>
            <a:headEnd/>
            <a:tailEnd/>
          </a:ln>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SUNUM PROGRAMI</a:t>
            </a:r>
            <a:endParaRPr lang="tr-TR" sz="2800"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179883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4" name="Rectangle 14"/>
          <p:cNvSpPr txBox="1">
            <a:spLocks noRot="1" noChangeArrowheads="1"/>
          </p:cNvSpPr>
          <p:nvPr/>
        </p:nvSpPr>
        <p:spPr bwMode="auto">
          <a:xfrm>
            <a:off x="685800" y="79837"/>
            <a:ext cx="7772400" cy="602325"/>
          </a:xfrm>
          <a:prstGeom prst="rect">
            <a:avLst/>
          </a:prstGeom>
          <a:noFill/>
          <a:ln w="9525">
            <a:noFill/>
            <a:miter lim="800000"/>
            <a:headEnd/>
            <a:tailEnd/>
          </a:ln>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SAĞLIK</a:t>
            </a:r>
            <a:r>
              <a:rPr lang="tr-TR" sz="2800" b="1" dirty="0">
                <a:solidFill>
                  <a:schemeClr val="tx2"/>
                </a:solidFill>
                <a:effectLst>
                  <a:outerShdw blurRad="38100" dist="38100" dir="2700000" algn="tl">
                    <a:srgbClr val="000000"/>
                  </a:outerShdw>
                </a:effectLst>
              </a:rPr>
              <a:t> </a:t>
            </a:r>
            <a:r>
              <a:rPr lang="tr-TR" sz="2800" b="1" dirty="0" smtClean="0">
                <a:solidFill>
                  <a:schemeClr val="tx2"/>
                </a:solidFill>
                <a:effectLst>
                  <a:outerShdw blurRad="38100" dist="38100" dir="2700000" algn="tl">
                    <a:srgbClr val="000000"/>
                  </a:outerShdw>
                </a:effectLst>
              </a:rPr>
              <a:t>SEKTÖRÜNE</a:t>
            </a:r>
            <a:r>
              <a:rPr lang="tr-TR" sz="2800" b="1" dirty="0" smtClean="0">
                <a:solidFill>
                  <a:schemeClr val="tx2"/>
                </a:solidFill>
                <a:effectLst>
                  <a:outerShdw blurRad="38100" dist="38100" dir="2700000" algn="tl">
                    <a:srgbClr val="000000"/>
                  </a:outerShdw>
                </a:effectLst>
              </a:rPr>
              <a:t> </a:t>
            </a:r>
            <a:r>
              <a:rPr lang="tr-TR" sz="2800" b="1" dirty="0">
                <a:solidFill>
                  <a:schemeClr val="tx2"/>
                </a:solidFill>
                <a:effectLst>
                  <a:outerShdw blurRad="38100" dist="38100" dir="2700000" algn="tl">
                    <a:srgbClr val="000000"/>
                  </a:outerShdw>
                </a:effectLst>
              </a:rPr>
              <a:t>MAKROEKONOMİK BAKIŞ</a:t>
            </a:r>
          </a:p>
        </p:txBody>
      </p:sp>
      <p:sp>
        <p:nvSpPr>
          <p:cNvPr id="6" name="Text Box 30"/>
          <p:cNvSpPr txBox="1">
            <a:spLocks noChangeArrowheads="1"/>
          </p:cNvSpPr>
          <p:nvPr/>
        </p:nvSpPr>
        <p:spPr bwMode="auto">
          <a:xfrm>
            <a:off x="6687747" y="4202749"/>
            <a:ext cx="2162175" cy="646331"/>
          </a:xfrm>
          <a:prstGeom prst="rect">
            <a:avLst/>
          </a:prstGeom>
          <a:noFill/>
          <a:ln w="9525">
            <a:noFill/>
            <a:miter lim="800000"/>
            <a:headEnd/>
            <a:tailEnd/>
          </a:ln>
          <a:effectLst/>
        </p:spPr>
        <p:txBody>
          <a:bodyPr>
            <a:spAutoFit/>
          </a:bodyPr>
          <a:lstStyle/>
          <a:p>
            <a:pPr>
              <a:spcBef>
                <a:spcPct val="50000"/>
              </a:spcBef>
            </a:pPr>
            <a:r>
              <a:rPr lang="tr-TR" sz="900" b="0" dirty="0">
                <a:solidFill>
                  <a:schemeClr val="tx1"/>
                </a:solidFill>
              </a:rPr>
              <a:t>Kaynak: </a:t>
            </a:r>
            <a:r>
              <a:rPr lang="tr-TR" sz="900" b="0" dirty="0" err="1">
                <a:solidFill>
                  <a:schemeClr val="tx1"/>
                </a:solidFill>
              </a:rPr>
              <a:t>Macroeconomix</a:t>
            </a:r>
            <a:r>
              <a:rPr lang="tr-TR" sz="900" b="0" dirty="0">
                <a:solidFill>
                  <a:schemeClr val="tx1"/>
                </a:solidFill>
              </a:rPr>
              <a:t> </a:t>
            </a:r>
            <a:r>
              <a:rPr lang="tr-TR" sz="900" b="0" dirty="0" err="1">
                <a:solidFill>
                  <a:schemeClr val="tx1"/>
                </a:solidFill>
              </a:rPr>
              <a:t>and</a:t>
            </a:r>
            <a:r>
              <a:rPr lang="tr-TR" sz="900" b="0" dirty="0">
                <a:solidFill>
                  <a:schemeClr val="tx1"/>
                </a:solidFill>
              </a:rPr>
              <a:t> </a:t>
            </a:r>
            <a:r>
              <a:rPr lang="tr-TR" sz="900" b="0" dirty="0" err="1">
                <a:solidFill>
                  <a:schemeClr val="tx1"/>
                </a:solidFill>
              </a:rPr>
              <a:t>Health</a:t>
            </a:r>
            <a:r>
              <a:rPr lang="tr-TR" sz="900" b="0" dirty="0">
                <a:solidFill>
                  <a:schemeClr val="tx1"/>
                </a:solidFill>
              </a:rPr>
              <a:t>: </a:t>
            </a:r>
            <a:r>
              <a:rPr lang="tr-TR" sz="900" b="0" dirty="0" err="1">
                <a:solidFill>
                  <a:schemeClr val="tx1"/>
                </a:solidFill>
              </a:rPr>
              <a:t>Investing</a:t>
            </a:r>
            <a:r>
              <a:rPr lang="tr-TR" sz="900" b="0" dirty="0">
                <a:solidFill>
                  <a:schemeClr val="tx1"/>
                </a:solidFill>
              </a:rPr>
              <a:t> in </a:t>
            </a:r>
            <a:r>
              <a:rPr lang="tr-TR" sz="900" b="0" dirty="0" err="1">
                <a:solidFill>
                  <a:schemeClr val="tx1"/>
                </a:solidFill>
              </a:rPr>
              <a:t>Health</a:t>
            </a:r>
            <a:r>
              <a:rPr lang="tr-TR" sz="900" b="0" dirty="0">
                <a:solidFill>
                  <a:schemeClr val="tx1"/>
                </a:solidFill>
              </a:rPr>
              <a:t> </a:t>
            </a:r>
            <a:r>
              <a:rPr lang="tr-TR" sz="900" b="0" dirty="0" err="1">
                <a:solidFill>
                  <a:schemeClr val="tx1"/>
                </a:solidFill>
              </a:rPr>
              <a:t>for</a:t>
            </a:r>
            <a:r>
              <a:rPr lang="tr-TR" sz="900" b="0" dirty="0">
                <a:solidFill>
                  <a:schemeClr val="tx1"/>
                </a:solidFill>
              </a:rPr>
              <a:t> </a:t>
            </a:r>
            <a:r>
              <a:rPr lang="tr-TR" sz="900" b="0" dirty="0" err="1">
                <a:solidFill>
                  <a:schemeClr val="tx1"/>
                </a:solidFill>
              </a:rPr>
              <a:t>Economic</a:t>
            </a:r>
            <a:r>
              <a:rPr lang="tr-TR" sz="900" b="0" dirty="0">
                <a:solidFill>
                  <a:schemeClr val="tx1"/>
                </a:solidFill>
              </a:rPr>
              <a:t> </a:t>
            </a:r>
            <a:r>
              <a:rPr lang="tr-TR" sz="900" b="0" dirty="0" err="1">
                <a:solidFill>
                  <a:schemeClr val="tx1"/>
                </a:solidFill>
              </a:rPr>
              <a:t>Development</a:t>
            </a:r>
            <a:r>
              <a:rPr lang="tr-TR" sz="900" b="0" dirty="0">
                <a:solidFill>
                  <a:schemeClr val="tx1"/>
                </a:solidFill>
              </a:rPr>
              <a:t>, </a:t>
            </a:r>
            <a:r>
              <a:rPr lang="tr-TR" sz="900" b="0" dirty="0" err="1">
                <a:solidFill>
                  <a:schemeClr val="tx1"/>
                </a:solidFill>
              </a:rPr>
              <a:t>Report</a:t>
            </a:r>
            <a:r>
              <a:rPr lang="tr-TR" sz="900" b="0" dirty="0">
                <a:solidFill>
                  <a:schemeClr val="tx1"/>
                </a:solidFill>
              </a:rPr>
              <a:t> of </a:t>
            </a:r>
            <a:r>
              <a:rPr lang="tr-TR" sz="900" b="0" dirty="0" err="1">
                <a:solidFill>
                  <a:schemeClr val="tx1"/>
                </a:solidFill>
              </a:rPr>
              <a:t>the</a:t>
            </a:r>
            <a:r>
              <a:rPr lang="tr-TR" sz="900" b="0" dirty="0">
                <a:solidFill>
                  <a:schemeClr val="tx1"/>
                </a:solidFill>
              </a:rPr>
              <a:t> </a:t>
            </a:r>
            <a:r>
              <a:rPr lang="tr-TR" sz="900" b="0" dirty="0" err="1">
                <a:solidFill>
                  <a:schemeClr val="tx1"/>
                </a:solidFill>
              </a:rPr>
              <a:t>Commission</a:t>
            </a:r>
            <a:r>
              <a:rPr lang="tr-TR" sz="900" b="0" dirty="0">
                <a:solidFill>
                  <a:schemeClr val="tx1"/>
                </a:solidFill>
              </a:rPr>
              <a:t> On </a:t>
            </a:r>
            <a:r>
              <a:rPr lang="tr-TR" sz="900" b="0" dirty="0" err="1">
                <a:solidFill>
                  <a:schemeClr val="tx1"/>
                </a:solidFill>
              </a:rPr>
              <a:t>Macroeconomics</a:t>
            </a:r>
            <a:r>
              <a:rPr lang="tr-TR" sz="900" b="0" dirty="0">
                <a:solidFill>
                  <a:schemeClr val="tx1"/>
                </a:solidFill>
              </a:rPr>
              <a:t> </a:t>
            </a:r>
            <a:r>
              <a:rPr lang="tr-TR" sz="900" b="0" dirty="0" err="1">
                <a:solidFill>
                  <a:schemeClr val="tx1"/>
                </a:solidFill>
              </a:rPr>
              <a:t>and</a:t>
            </a:r>
            <a:r>
              <a:rPr lang="tr-TR" sz="900" b="0" dirty="0">
                <a:solidFill>
                  <a:schemeClr val="tx1"/>
                </a:solidFill>
              </a:rPr>
              <a:t> </a:t>
            </a:r>
            <a:r>
              <a:rPr lang="tr-TR" sz="900" b="0" dirty="0" err="1">
                <a:solidFill>
                  <a:schemeClr val="tx1"/>
                </a:solidFill>
              </a:rPr>
              <a:t>Health</a:t>
            </a:r>
            <a:r>
              <a:rPr lang="tr-TR" sz="900" b="0" dirty="0">
                <a:solidFill>
                  <a:schemeClr val="tx1"/>
                </a:solidFill>
              </a:rPr>
              <a:t>, 2001</a:t>
            </a:r>
            <a:r>
              <a:rPr lang="tr-TR" sz="900" b="0" i="0" dirty="0">
                <a:solidFill>
                  <a:schemeClr val="tx1"/>
                </a:solidFill>
              </a:rPr>
              <a:t> </a:t>
            </a:r>
          </a:p>
        </p:txBody>
      </p:sp>
      <p:grpSp>
        <p:nvGrpSpPr>
          <p:cNvPr id="7" name="Group 32"/>
          <p:cNvGrpSpPr>
            <a:grpSpLocks/>
          </p:cNvGrpSpPr>
          <p:nvPr/>
        </p:nvGrpSpPr>
        <p:grpSpPr bwMode="auto">
          <a:xfrm>
            <a:off x="877015" y="1272806"/>
            <a:ext cx="7044721" cy="3658303"/>
            <a:chOff x="249" y="1209"/>
            <a:chExt cx="5398" cy="2947"/>
          </a:xfrm>
        </p:grpSpPr>
        <p:sp>
          <p:nvSpPr>
            <p:cNvPr id="8" name="Line 14"/>
            <p:cNvSpPr>
              <a:spLocks noChangeShapeType="1"/>
            </p:cNvSpPr>
            <p:nvPr/>
          </p:nvSpPr>
          <p:spPr bwMode="auto">
            <a:xfrm>
              <a:off x="3515" y="2252"/>
              <a:ext cx="408" cy="0"/>
            </a:xfrm>
            <a:prstGeom prst="line">
              <a:avLst/>
            </a:prstGeom>
            <a:noFill/>
            <a:ln w="25400">
              <a:solidFill>
                <a:srgbClr val="FFFF00"/>
              </a:solidFill>
              <a:round/>
              <a:headEnd/>
              <a:tailEnd type="triangle" w="lg" len="lg"/>
            </a:ln>
            <a:effectLst/>
          </p:spPr>
          <p:txBody>
            <a:bodyPr wrap="none"/>
            <a:lstStyle/>
            <a:p>
              <a:endParaRPr lang="tr-TR"/>
            </a:p>
          </p:txBody>
        </p:sp>
        <p:sp>
          <p:nvSpPr>
            <p:cNvPr id="9" name="Line 15"/>
            <p:cNvSpPr>
              <a:spLocks noChangeShapeType="1"/>
            </p:cNvSpPr>
            <p:nvPr/>
          </p:nvSpPr>
          <p:spPr bwMode="auto">
            <a:xfrm flipV="1">
              <a:off x="3515" y="2660"/>
              <a:ext cx="408" cy="227"/>
            </a:xfrm>
            <a:prstGeom prst="line">
              <a:avLst/>
            </a:prstGeom>
            <a:noFill/>
            <a:ln w="25400">
              <a:solidFill>
                <a:srgbClr val="00FFFF"/>
              </a:solidFill>
              <a:round/>
              <a:headEnd/>
              <a:tailEnd type="triangle" w="lg" len="lg"/>
            </a:ln>
            <a:effectLst/>
          </p:spPr>
          <p:txBody>
            <a:bodyPr wrap="none"/>
            <a:lstStyle/>
            <a:p>
              <a:endParaRPr lang="tr-TR"/>
            </a:p>
          </p:txBody>
        </p:sp>
        <p:sp>
          <p:nvSpPr>
            <p:cNvPr id="10" name="Line 16"/>
            <p:cNvSpPr>
              <a:spLocks noChangeShapeType="1"/>
            </p:cNvSpPr>
            <p:nvPr/>
          </p:nvSpPr>
          <p:spPr bwMode="auto">
            <a:xfrm>
              <a:off x="3470" y="1526"/>
              <a:ext cx="453" cy="363"/>
            </a:xfrm>
            <a:prstGeom prst="line">
              <a:avLst/>
            </a:prstGeom>
            <a:noFill/>
            <a:ln w="25400">
              <a:solidFill>
                <a:srgbClr val="FF9900"/>
              </a:solidFill>
              <a:round/>
              <a:headEnd/>
              <a:tailEnd type="triangle" w="lg" len="lg"/>
            </a:ln>
            <a:effectLst/>
          </p:spPr>
          <p:txBody>
            <a:bodyPr wrap="none"/>
            <a:lstStyle/>
            <a:p>
              <a:endParaRPr lang="tr-TR"/>
            </a:p>
          </p:txBody>
        </p:sp>
        <p:sp>
          <p:nvSpPr>
            <p:cNvPr id="11" name="Line 17"/>
            <p:cNvSpPr>
              <a:spLocks noChangeShapeType="1"/>
            </p:cNvSpPr>
            <p:nvPr/>
          </p:nvSpPr>
          <p:spPr bwMode="auto">
            <a:xfrm flipV="1">
              <a:off x="3515" y="2751"/>
              <a:ext cx="544" cy="998"/>
            </a:xfrm>
            <a:prstGeom prst="line">
              <a:avLst/>
            </a:prstGeom>
            <a:noFill/>
            <a:ln w="25400">
              <a:solidFill>
                <a:srgbClr val="00FF00"/>
              </a:solidFill>
              <a:round/>
              <a:headEnd/>
              <a:tailEnd type="triangle" w="lg" len="lg"/>
            </a:ln>
            <a:effectLst/>
          </p:spPr>
          <p:txBody>
            <a:bodyPr wrap="none"/>
            <a:lstStyle/>
            <a:p>
              <a:endParaRPr lang="tr-TR"/>
            </a:p>
          </p:txBody>
        </p:sp>
        <p:sp>
          <p:nvSpPr>
            <p:cNvPr id="12" name="Line 18"/>
            <p:cNvSpPr>
              <a:spLocks noChangeShapeType="1"/>
            </p:cNvSpPr>
            <p:nvPr/>
          </p:nvSpPr>
          <p:spPr bwMode="auto">
            <a:xfrm flipH="1">
              <a:off x="930" y="1662"/>
              <a:ext cx="907" cy="409"/>
            </a:xfrm>
            <a:prstGeom prst="line">
              <a:avLst/>
            </a:prstGeom>
            <a:noFill/>
            <a:ln w="25400">
              <a:solidFill>
                <a:srgbClr val="FF9900"/>
              </a:solidFill>
              <a:round/>
              <a:headEnd/>
              <a:tailEnd type="triangle" w="lg" len="lg"/>
            </a:ln>
            <a:effectLst/>
          </p:spPr>
          <p:txBody>
            <a:bodyPr wrap="none"/>
            <a:lstStyle/>
            <a:p>
              <a:endParaRPr lang="tr-TR"/>
            </a:p>
          </p:txBody>
        </p:sp>
        <p:sp>
          <p:nvSpPr>
            <p:cNvPr id="13" name="Line 19"/>
            <p:cNvSpPr>
              <a:spLocks noChangeShapeType="1"/>
            </p:cNvSpPr>
            <p:nvPr/>
          </p:nvSpPr>
          <p:spPr bwMode="auto">
            <a:xfrm flipH="1">
              <a:off x="930" y="2388"/>
              <a:ext cx="907" cy="0"/>
            </a:xfrm>
            <a:prstGeom prst="line">
              <a:avLst/>
            </a:prstGeom>
            <a:noFill/>
            <a:ln w="25400">
              <a:solidFill>
                <a:srgbClr val="FFFF00"/>
              </a:solidFill>
              <a:round/>
              <a:headEnd/>
              <a:tailEnd type="triangle" w="lg" len="lg"/>
            </a:ln>
            <a:effectLst/>
          </p:spPr>
          <p:txBody>
            <a:bodyPr wrap="none"/>
            <a:lstStyle/>
            <a:p>
              <a:endParaRPr lang="tr-TR"/>
            </a:p>
          </p:txBody>
        </p:sp>
        <p:sp>
          <p:nvSpPr>
            <p:cNvPr id="14" name="Line 20"/>
            <p:cNvSpPr>
              <a:spLocks noChangeShapeType="1"/>
            </p:cNvSpPr>
            <p:nvPr/>
          </p:nvSpPr>
          <p:spPr bwMode="auto">
            <a:xfrm flipH="1" flipV="1">
              <a:off x="567" y="2524"/>
              <a:ext cx="408" cy="862"/>
            </a:xfrm>
            <a:prstGeom prst="line">
              <a:avLst/>
            </a:prstGeom>
            <a:noFill/>
            <a:ln w="25400">
              <a:solidFill>
                <a:srgbClr val="00FF00"/>
              </a:solidFill>
              <a:round/>
              <a:headEnd/>
              <a:tailEnd type="triangle" w="lg" len="lg"/>
            </a:ln>
            <a:effectLst/>
          </p:spPr>
          <p:txBody>
            <a:bodyPr wrap="none"/>
            <a:lstStyle/>
            <a:p>
              <a:endParaRPr lang="tr-TR"/>
            </a:p>
          </p:txBody>
        </p:sp>
        <p:cxnSp>
          <p:nvCxnSpPr>
            <p:cNvPr id="15" name="AutoShape 21"/>
            <p:cNvCxnSpPr>
              <a:cxnSpLocks noChangeShapeType="1"/>
            </p:cNvCxnSpPr>
            <p:nvPr/>
          </p:nvCxnSpPr>
          <p:spPr bwMode="auto">
            <a:xfrm>
              <a:off x="3470" y="1526"/>
              <a:ext cx="1" cy="1474"/>
            </a:xfrm>
            <a:prstGeom prst="bentConnector3">
              <a:avLst>
                <a:gd name="adj1" fmla="val 23700000"/>
              </a:avLst>
            </a:prstGeom>
            <a:noFill/>
            <a:ln w="25400">
              <a:solidFill>
                <a:srgbClr val="FF9933"/>
              </a:solidFill>
              <a:miter lim="800000"/>
              <a:headEnd/>
              <a:tailEnd type="triangle" w="lg" len="lg"/>
            </a:ln>
            <a:effectLst/>
          </p:spPr>
        </p:cxnSp>
        <p:cxnSp>
          <p:nvCxnSpPr>
            <p:cNvPr id="16" name="AutoShape 24"/>
            <p:cNvCxnSpPr>
              <a:cxnSpLocks noChangeShapeType="1"/>
            </p:cNvCxnSpPr>
            <p:nvPr/>
          </p:nvCxnSpPr>
          <p:spPr bwMode="auto">
            <a:xfrm flipH="1">
              <a:off x="3470" y="2207"/>
              <a:ext cx="1" cy="1565"/>
            </a:xfrm>
            <a:prstGeom prst="bentConnector3">
              <a:avLst>
                <a:gd name="adj1" fmla="val -14300000"/>
              </a:avLst>
            </a:prstGeom>
            <a:noFill/>
            <a:ln w="25400">
              <a:solidFill>
                <a:srgbClr val="FFFF00"/>
              </a:solidFill>
              <a:miter lim="800000"/>
              <a:headEnd/>
              <a:tailEnd type="triangle" w="lg" len="lg"/>
            </a:ln>
            <a:effectLst/>
          </p:spPr>
        </p:cxnSp>
        <p:cxnSp>
          <p:nvCxnSpPr>
            <p:cNvPr id="17" name="AutoShape 25"/>
            <p:cNvCxnSpPr>
              <a:cxnSpLocks noChangeShapeType="1"/>
              <a:stCxn id="26" idx="1"/>
              <a:endCxn id="25" idx="1"/>
            </p:cNvCxnSpPr>
            <p:nvPr/>
          </p:nvCxnSpPr>
          <p:spPr bwMode="auto">
            <a:xfrm rot="10800000" flipV="1">
              <a:off x="975" y="2978"/>
              <a:ext cx="227" cy="816"/>
            </a:xfrm>
            <a:prstGeom prst="bentConnector3">
              <a:avLst>
                <a:gd name="adj1" fmla="val 163435"/>
              </a:avLst>
            </a:prstGeom>
            <a:noFill/>
            <a:ln w="25400">
              <a:solidFill>
                <a:srgbClr val="00FFFF"/>
              </a:solidFill>
              <a:miter lim="800000"/>
              <a:headEnd/>
              <a:tailEnd type="triangle" w="lg" len="lg"/>
            </a:ln>
            <a:effectLst/>
          </p:spPr>
        </p:cxnSp>
        <p:cxnSp>
          <p:nvCxnSpPr>
            <p:cNvPr id="18" name="AutoShape 26"/>
            <p:cNvCxnSpPr>
              <a:cxnSpLocks noChangeShapeType="1"/>
              <a:stCxn id="14" idx="1"/>
              <a:endCxn id="26" idx="1"/>
            </p:cNvCxnSpPr>
            <p:nvPr/>
          </p:nvCxnSpPr>
          <p:spPr bwMode="auto">
            <a:xfrm>
              <a:off x="567" y="2516"/>
              <a:ext cx="635" cy="462"/>
            </a:xfrm>
            <a:prstGeom prst="straightConnector1">
              <a:avLst/>
            </a:prstGeom>
            <a:noFill/>
            <a:ln w="25400">
              <a:solidFill>
                <a:srgbClr val="FF0000"/>
              </a:solidFill>
              <a:round/>
              <a:headEnd/>
              <a:tailEnd type="triangle" w="lg" len="lg"/>
            </a:ln>
            <a:effectLst/>
          </p:spPr>
        </p:cxnSp>
        <p:cxnSp>
          <p:nvCxnSpPr>
            <p:cNvPr id="19" name="AutoShape 27"/>
            <p:cNvCxnSpPr>
              <a:cxnSpLocks noChangeShapeType="1"/>
              <a:stCxn id="21" idx="3"/>
              <a:endCxn id="24" idx="1"/>
            </p:cNvCxnSpPr>
            <p:nvPr/>
          </p:nvCxnSpPr>
          <p:spPr bwMode="auto">
            <a:xfrm flipV="1">
              <a:off x="930" y="2229"/>
              <a:ext cx="907" cy="69"/>
            </a:xfrm>
            <a:prstGeom prst="straightConnector1">
              <a:avLst/>
            </a:prstGeom>
            <a:noFill/>
            <a:ln w="25400">
              <a:solidFill>
                <a:srgbClr val="FF0000"/>
              </a:solidFill>
              <a:round/>
              <a:headEnd/>
              <a:tailEnd type="triangle" w="lg" len="lg"/>
            </a:ln>
            <a:effectLst/>
          </p:spPr>
        </p:cxnSp>
        <p:grpSp>
          <p:nvGrpSpPr>
            <p:cNvPr id="20" name="Group 31"/>
            <p:cNvGrpSpPr>
              <a:grpSpLocks/>
            </p:cNvGrpSpPr>
            <p:nvPr/>
          </p:nvGrpSpPr>
          <p:grpSpPr bwMode="auto">
            <a:xfrm>
              <a:off x="249" y="1209"/>
              <a:ext cx="5398" cy="2947"/>
              <a:chOff x="249" y="1209"/>
              <a:chExt cx="5398" cy="2947"/>
            </a:xfrm>
          </p:grpSpPr>
          <p:sp>
            <p:nvSpPr>
              <p:cNvPr id="21" name="Rectangle 8"/>
              <p:cNvSpPr>
                <a:spLocks noChangeArrowheads="1"/>
              </p:cNvSpPr>
              <p:nvPr/>
            </p:nvSpPr>
            <p:spPr bwMode="auto">
              <a:xfrm>
                <a:off x="249" y="2071"/>
                <a:ext cx="681" cy="454"/>
              </a:xfrm>
              <a:prstGeom prst="rect">
                <a:avLst/>
              </a:prstGeom>
              <a:solidFill>
                <a:schemeClr val="accent1"/>
              </a:solidFill>
              <a:ln w="9525">
                <a:solidFill>
                  <a:schemeClr val="tx1"/>
                </a:solidFill>
                <a:miter lim="800000"/>
                <a:headEnd/>
                <a:tailEnd/>
              </a:ln>
              <a:effectLst/>
            </p:spPr>
            <p:txBody>
              <a:bodyPr wrap="none" anchor="ctr"/>
              <a:lstStyle/>
              <a:p>
                <a:pPr algn="ctr"/>
                <a:r>
                  <a:rPr lang="tr-TR" sz="1800" b="1" i="0" dirty="0">
                    <a:solidFill>
                      <a:srgbClr val="003399"/>
                    </a:solidFill>
                  </a:rPr>
                  <a:t>SAĞLIK</a:t>
                </a:r>
              </a:p>
            </p:txBody>
          </p:sp>
          <p:sp>
            <p:nvSpPr>
              <p:cNvPr id="22" name="Rectangle 9"/>
              <p:cNvSpPr>
                <a:spLocks noChangeArrowheads="1"/>
              </p:cNvSpPr>
              <p:nvPr/>
            </p:nvSpPr>
            <p:spPr bwMode="auto">
              <a:xfrm>
                <a:off x="3923" y="1889"/>
                <a:ext cx="1724" cy="862"/>
              </a:xfrm>
              <a:prstGeom prst="rect">
                <a:avLst/>
              </a:prstGeom>
              <a:solidFill>
                <a:srgbClr val="FFCC99"/>
              </a:solidFill>
              <a:ln w="9525">
                <a:solidFill>
                  <a:schemeClr val="tx1"/>
                </a:solidFill>
                <a:miter lim="800000"/>
                <a:headEnd/>
                <a:tailEnd/>
              </a:ln>
              <a:effectLst/>
            </p:spPr>
            <p:txBody>
              <a:bodyPr wrap="none" anchor="ctr"/>
              <a:lstStyle/>
              <a:p>
                <a:pPr algn="ctr"/>
                <a:r>
                  <a:rPr lang="tr-TR" sz="1800" i="0" dirty="0">
                    <a:solidFill>
                      <a:srgbClr val="003399"/>
                    </a:solidFill>
                  </a:rPr>
                  <a:t>EKONOMİK GELİŞİM</a:t>
                </a:r>
              </a:p>
              <a:p>
                <a:pPr algn="ctr"/>
                <a:r>
                  <a:rPr lang="tr-TR" sz="1400" i="0" dirty="0">
                    <a:solidFill>
                      <a:srgbClr val="003399"/>
                    </a:solidFill>
                  </a:rPr>
                  <a:t>Yüksek Kişi Başı GSMH </a:t>
                </a:r>
              </a:p>
              <a:p>
                <a:pPr algn="ctr"/>
                <a:r>
                  <a:rPr lang="tr-TR" sz="1400" i="0" dirty="0">
                    <a:solidFill>
                      <a:srgbClr val="003399"/>
                    </a:solidFill>
                  </a:rPr>
                  <a:t>Artan Kişi Başı GSMH</a:t>
                </a:r>
              </a:p>
              <a:p>
                <a:pPr algn="ctr"/>
                <a:r>
                  <a:rPr lang="tr-TR" sz="1400" i="0" dirty="0">
                    <a:solidFill>
                      <a:srgbClr val="003399"/>
                    </a:solidFill>
                  </a:rPr>
                  <a:t>Yoksulluk Düzeyinde Azalma</a:t>
                </a:r>
              </a:p>
            </p:txBody>
          </p:sp>
          <p:sp>
            <p:nvSpPr>
              <p:cNvPr id="23" name="Rectangle 10"/>
              <p:cNvSpPr>
                <a:spLocks noChangeArrowheads="1"/>
              </p:cNvSpPr>
              <p:nvPr/>
            </p:nvSpPr>
            <p:spPr bwMode="auto">
              <a:xfrm>
                <a:off x="1837" y="1209"/>
                <a:ext cx="1633" cy="590"/>
              </a:xfrm>
              <a:prstGeom prst="rect">
                <a:avLst/>
              </a:prstGeom>
              <a:solidFill>
                <a:srgbClr val="CCFFCC"/>
              </a:solidFill>
              <a:ln w="9525">
                <a:solidFill>
                  <a:schemeClr val="tx1"/>
                </a:solidFill>
                <a:miter lim="800000"/>
                <a:headEnd/>
                <a:tailEnd/>
              </a:ln>
              <a:effectLst/>
            </p:spPr>
            <p:txBody>
              <a:bodyPr wrap="none" anchor="ctr"/>
              <a:lstStyle/>
              <a:p>
                <a:pPr algn="ctr"/>
                <a:r>
                  <a:rPr lang="tr-TR" sz="1600" i="0" dirty="0">
                    <a:solidFill>
                      <a:srgbClr val="003399"/>
                    </a:solidFill>
                  </a:rPr>
                  <a:t>Ekonomik Politikalar</a:t>
                </a:r>
              </a:p>
              <a:p>
                <a:pPr algn="ctr"/>
                <a:r>
                  <a:rPr lang="tr-TR" sz="1600" i="0" dirty="0">
                    <a:solidFill>
                      <a:srgbClr val="003399"/>
                    </a:solidFill>
                  </a:rPr>
                  <a:t>Kamu Hizmeti Tanımları</a:t>
                </a:r>
              </a:p>
              <a:p>
                <a:pPr algn="ctr"/>
                <a:r>
                  <a:rPr lang="tr-TR" sz="1600" i="0" dirty="0">
                    <a:solidFill>
                      <a:srgbClr val="003399"/>
                    </a:solidFill>
                  </a:rPr>
                  <a:t>Kurumların Yönetimi</a:t>
                </a:r>
              </a:p>
            </p:txBody>
          </p:sp>
          <p:sp>
            <p:nvSpPr>
              <p:cNvPr id="24" name="Rectangle 11"/>
              <p:cNvSpPr>
                <a:spLocks noChangeArrowheads="1"/>
              </p:cNvSpPr>
              <p:nvPr/>
            </p:nvSpPr>
            <p:spPr bwMode="auto">
              <a:xfrm>
                <a:off x="1837" y="1934"/>
                <a:ext cx="1633" cy="590"/>
              </a:xfrm>
              <a:prstGeom prst="rect">
                <a:avLst/>
              </a:prstGeom>
              <a:solidFill>
                <a:srgbClr val="CCFFCC"/>
              </a:solidFill>
              <a:ln w="9525">
                <a:solidFill>
                  <a:schemeClr val="tx1"/>
                </a:solidFill>
                <a:miter lim="800000"/>
                <a:headEnd/>
                <a:tailEnd/>
              </a:ln>
              <a:effectLst/>
            </p:spPr>
            <p:txBody>
              <a:bodyPr wrap="none" anchor="ctr"/>
              <a:lstStyle/>
              <a:p>
                <a:pPr algn="ctr"/>
                <a:r>
                  <a:rPr lang="tr-TR" sz="1300" i="0" dirty="0">
                    <a:solidFill>
                      <a:srgbClr val="003399"/>
                    </a:solidFill>
                  </a:rPr>
                  <a:t>Beşeri Sermaye</a:t>
                </a:r>
              </a:p>
              <a:p>
                <a:pPr algn="ctr"/>
                <a:r>
                  <a:rPr lang="tr-TR" sz="1300" dirty="0">
                    <a:solidFill>
                      <a:srgbClr val="003399"/>
                    </a:solidFill>
                  </a:rPr>
                  <a:t>Genel ve </a:t>
                </a:r>
                <a:r>
                  <a:rPr lang="tr-TR" sz="1300" dirty="0" smtClean="0">
                    <a:solidFill>
                      <a:srgbClr val="003399"/>
                    </a:solidFill>
                  </a:rPr>
                  <a:t>iş üstü </a:t>
                </a:r>
                <a:r>
                  <a:rPr lang="tr-TR" sz="1300" dirty="0">
                    <a:solidFill>
                      <a:srgbClr val="003399"/>
                    </a:solidFill>
                  </a:rPr>
                  <a:t>eğitimleri</a:t>
                </a:r>
              </a:p>
              <a:p>
                <a:pPr algn="ctr"/>
                <a:r>
                  <a:rPr lang="tr-TR" sz="1300" dirty="0">
                    <a:solidFill>
                      <a:srgbClr val="003399"/>
                    </a:solidFill>
                  </a:rPr>
                  <a:t>Fiziksel ve zihinsel gelişim</a:t>
                </a:r>
                <a:r>
                  <a:rPr lang="tr-TR" sz="1300" i="0" dirty="0">
                    <a:solidFill>
                      <a:srgbClr val="003399"/>
                    </a:solidFill>
                  </a:rPr>
                  <a:t> </a:t>
                </a:r>
              </a:p>
            </p:txBody>
          </p:sp>
          <p:sp>
            <p:nvSpPr>
              <p:cNvPr id="25" name="Rectangle 12"/>
              <p:cNvSpPr>
                <a:spLocks noChangeArrowheads="1"/>
              </p:cNvSpPr>
              <p:nvPr/>
            </p:nvSpPr>
            <p:spPr bwMode="auto">
              <a:xfrm>
                <a:off x="975" y="3431"/>
                <a:ext cx="2494" cy="725"/>
              </a:xfrm>
              <a:prstGeom prst="rect">
                <a:avLst/>
              </a:prstGeom>
              <a:solidFill>
                <a:srgbClr val="CCFFCC"/>
              </a:solidFill>
              <a:ln w="9525">
                <a:solidFill>
                  <a:schemeClr val="tx1"/>
                </a:solidFill>
                <a:miter lim="800000"/>
                <a:headEnd/>
                <a:tailEnd/>
              </a:ln>
              <a:effectLst/>
            </p:spPr>
            <p:txBody>
              <a:bodyPr wrap="none" anchor="ctr"/>
              <a:lstStyle/>
              <a:p>
                <a:pPr algn="ctr"/>
                <a:r>
                  <a:rPr lang="tr-TR" sz="1200" i="0" dirty="0">
                    <a:solidFill>
                      <a:srgbClr val="003399"/>
                    </a:solidFill>
                  </a:rPr>
                  <a:t>Teknoloji</a:t>
                </a:r>
              </a:p>
              <a:p>
                <a:pPr algn="ctr"/>
                <a:r>
                  <a:rPr lang="tr-TR" sz="1200" dirty="0">
                    <a:solidFill>
                      <a:srgbClr val="003399"/>
                    </a:solidFill>
                  </a:rPr>
                  <a:t>Üretim için bilimsel birikim</a:t>
                </a:r>
              </a:p>
              <a:p>
                <a:pPr algn="ctr"/>
                <a:r>
                  <a:rPr lang="tr-TR" sz="1200" dirty="0">
                    <a:solidFill>
                      <a:srgbClr val="003399"/>
                    </a:solidFill>
                  </a:rPr>
                  <a:t>Yerel Ekonomi içinde yeni </a:t>
                </a:r>
                <a:r>
                  <a:rPr lang="tr-TR" sz="1200" dirty="0" err="1">
                    <a:solidFill>
                      <a:srgbClr val="003399"/>
                    </a:solidFill>
                  </a:rPr>
                  <a:t>fiki</a:t>
                </a:r>
                <a:r>
                  <a:rPr lang="tr-TR" sz="1200" dirty="0">
                    <a:solidFill>
                      <a:srgbClr val="003399"/>
                    </a:solidFill>
                  </a:rPr>
                  <a:t> r ve icatlar</a:t>
                </a:r>
              </a:p>
              <a:p>
                <a:pPr algn="ctr"/>
                <a:r>
                  <a:rPr lang="tr-TR" sz="1200" dirty="0">
                    <a:solidFill>
                      <a:srgbClr val="003399"/>
                    </a:solidFill>
                  </a:rPr>
                  <a:t>Küresel platformda yeni fikir ve icatların </a:t>
                </a:r>
                <a:r>
                  <a:rPr lang="tr-TR" sz="1200" i="0" dirty="0">
                    <a:solidFill>
                      <a:srgbClr val="003399"/>
                    </a:solidFill>
                  </a:rPr>
                  <a:t> paylaşımı</a:t>
                </a:r>
              </a:p>
            </p:txBody>
          </p:sp>
          <p:sp>
            <p:nvSpPr>
              <p:cNvPr id="26" name="Rectangle 13"/>
              <p:cNvSpPr>
                <a:spLocks noChangeArrowheads="1"/>
              </p:cNvSpPr>
              <p:nvPr/>
            </p:nvSpPr>
            <p:spPr bwMode="auto">
              <a:xfrm>
                <a:off x="1202" y="2660"/>
                <a:ext cx="2268" cy="635"/>
              </a:xfrm>
              <a:prstGeom prst="rect">
                <a:avLst/>
              </a:prstGeom>
              <a:solidFill>
                <a:srgbClr val="CCFFCC"/>
              </a:solidFill>
              <a:ln w="9525">
                <a:solidFill>
                  <a:schemeClr val="tx1"/>
                </a:solidFill>
                <a:miter lim="800000"/>
                <a:headEnd/>
                <a:tailEnd/>
              </a:ln>
              <a:effectLst/>
            </p:spPr>
            <p:txBody>
              <a:bodyPr wrap="none" anchor="ctr"/>
              <a:lstStyle/>
              <a:p>
                <a:pPr algn="ctr"/>
                <a:r>
                  <a:rPr lang="tr-TR" sz="1200" i="0" dirty="0">
                    <a:solidFill>
                      <a:srgbClr val="003399"/>
                    </a:solidFill>
                  </a:rPr>
                  <a:t>Yatırım Sermayesi</a:t>
                </a:r>
              </a:p>
              <a:p>
                <a:pPr algn="ctr"/>
                <a:r>
                  <a:rPr lang="tr-TR" sz="1200" dirty="0">
                    <a:solidFill>
                      <a:srgbClr val="003399"/>
                    </a:solidFill>
                  </a:rPr>
                  <a:t>Tesis ve </a:t>
                </a:r>
                <a:r>
                  <a:rPr lang="tr-TR" sz="1200" dirty="0" err="1" smtClean="0">
                    <a:solidFill>
                      <a:srgbClr val="003399"/>
                    </a:solidFill>
                  </a:rPr>
                  <a:t>teçhisat</a:t>
                </a:r>
                <a:r>
                  <a:rPr lang="tr-TR" sz="1200" dirty="0" smtClean="0">
                    <a:solidFill>
                      <a:srgbClr val="003399"/>
                    </a:solidFill>
                  </a:rPr>
                  <a:t> </a:t>
                </a:r>
                <a:r>
                  <a:rPr lang="tr-TR" sz="1200" dirty="0">
                    <a:solidFill>
                      <a:srgbClr val="003399"/>
                    </a:solidFill>
                  </a:rPr>
                  <a:t>yatırımı</a:t>
                </a:r>
              </a:p>
              <a:p>
                <a:pPr algn="ctr"/>
                <a:r>
                  <a:rPr lang="tr-TR" sz="1200" dirty="0">
                    <a:solidFill>
                      <a:srgbClr val="003399"/>
                    </a:solidFill>
                  </a:rPr>
                  <a:t>İşgücü organizasyonu ve takımlar</a:t>
                </a:r>
              </a:p>
              <a:p>
                <a:pPr algn="ctr"/>
                <a:r>
                  <a:rPr lang="tr-TR" sz="1200" dirty="0">
                    <a:solidFill>
                      <a:srgbClr val="003399"/>
                    </a:solidFill>
                  </a:rPr>
                  <a:t>Sermaye ve işgücü çekecek yatırım fırsatları</a:t>
                </a:r>
              </a:p>
            </p:txBody>
          </p:sp>
          <p:cxnSp>
            <p:nvCxnSpPr>
              <p:cNvPr id="27" name="AutoShape 28"/>
              <p:cNvCxnSpPr>
                <a:cxnSpLocks noChangeShapeType="1"/>
                <a:stCxn id="22" idx="0"/>
                <a:endCxn id="21" idx="0"/>
              </p:cNvCxnSpPr>
              <p:nvPr/>
            </p:nvCxnSpPr>
            <p:spPr bwMode="auto">
              <a:xfrm rot="16200000" flipH="1" flipV="1">
                <a:off x="2597" y="-118"/>
                <a:ext cx="182" cy="4195"/>
              </a:xfrm>
              <a:prstGeom prst="bentConnector3">
                <a:avLst>
                  <a:gd name="adj1" fmla="val -459894"/>
                </a:avLst>
              </a:prstGeom>
              <a:noFill/>
              <a:ln w="25400">
                <a:solidFill>
                  <a:srgbClr val="CC99FF"/>
                </a:solidFill>
                <a:miter lim="800000"/>
                <a:headEnd/>
                <a:tailEnd type="triangle" w="lg" len="lg"/>
              </a:ln>
              <a:effectLst/>
            </p:spPr>
          </p:cxnSp>
        </p:grpSp>
      </p:grpSp>
    </p:spTree>
    <p:extLst>
      <p:ext uri="{BB962C8B-B14F-4D97-AF65-F5344CB8AC3E}">
        <p14:creationId xmlns:p14="http://schemas.microsoft.com/office/powerpoint/2010/main" val="358240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chemeClr val="tx2"/>
                </a:solidFill>
                <a:effectLst>
                  <a:outerShdw blurRad="38100" dist="38100" dir="2700000" algn="tl">
                    <a:srgbClr val="000000"/>
                  </a:outerShdw>
                </a:effectLst>
              </a:rPr>
              <a:t>SAĞLIK  İŞLETMECİLİĞİNE GENEL BAKIŞ</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3" y="1231405"/>
            <a:ext cx="8293929" cy="2708434"/>
          </a:xfrm>
          <a:prstGeom prst="rect">
            <a:avLst/>
          </a:prstGeom>
        </p:spPr>
        <p:txBody>
          <a:bodyPr wrap="square">
            <a:spAutoFit/>
          </a:bodyPr>
          <a:lstStyle/>
          <a:p>
            <a:r>
              <a:rPr lang="tr-TR" sz="1700" dirty="0" smtClean="0">
                <a:solidFill>
                  <a:schemeClr val="accent1">
                    <a:lumMod val="50000"/>
                  </a:schemeClr>
                </a:solidFill>
                <a:latin typeface="Tahoma" charset="0"/>
              </a:rPr>
              <a:t>1980 </a:t>
            </a:r>
            <a:r>
              <a:rPr lang="tr-TR" sz="1700" dirty="0">
                <a:solidFill>
                  <a:schemeClr val="accent1">
                    <a:lumMod val="50000"/>
                  </a:schemeClr>
                </a:solidFill>
                <a:latin typeface="Tahoma" charset="0"/>
              </a:rPr>
              <a:t>‘</a:t>
            </a:r>
            <a:r>
              <a:rPr lang="tr-TR" sz="1700" dirty="0" err="1">
                <a:solidFill>
                  <a:schemeClr val="accent1">
                    <a:lumMod val="50000"/>
                  </a:schemeClr>
                </a:solidFill>
                <a:latin typeface="Tahoma" charset="0"/>
              </a:rPr>
              <a:t>li</a:t>
            </a:r>
            <a:r>
              <a:rPr lang="tr-TR" sz="1700" dirty="0">
                <a:solidFill>
                  <a:schemeClr val="accent1">
                    <a:lumMod val="50000"/>
                  </a:schemeClr>
                </a:solidFill>
                <a:latin typeface="Tahoma" charset="0"/>
              </a:rPr>
              <a:t> yılların başında başlayan Özel Sağlık </a:t>
            </a:r>
            <a:r>
              <a:rPr lang="tr-TR" sz="1700" dirty="0" smtClean="0">
                <a:solidFill>
                  <a:schemeClr val="accent1">
                    <a:lumMod val="50000"/>
                  </a:schemeClr>
                </a:solidFill>
                <a:latin typeface="Tahoma" charset="0"/>
              </a:rPr>
              <a:t>İşletmeciliği;</a:t>
            </a:r>
            <a:endParaRPr lang="tr-TR" sz="1700" dirty="0">
              <a:solidFill>
                <a:schemeClr val="accent1">
                  <a:lumMod val="50000"/>
                </a:schemeClr>
              </a:solidFill>
              <a:latin typeface="Tahoma" charset="0"/>
            </a:endParaRPr>
          </a:p>
          <a:p>
            <a:pPr algn="ct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Muayenehaneler</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Poliklinikler</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Teşhis </a:t>
            </a:r>
            <a:r>
              <a:rPr lang="tr-TR" sz="1700" dirty="0">
                <a:solidFill>
                  <a:schemeClr val="accent1">
                    <a:lumMod val="50000"/>
                  </a:schemeClr>
                </a:solidFill>
                <a:latin typeface="Tahoma" charset="0"/>
              </a:rPr>
              <a:t>M</a:t>
            </a:r>
            <a:r>
              <a:rPr lang="tr-TR" sz="1700" dirty="0" smtClean="0">
                <a:solidFill>
                  <a:schemeClr val="accent1">
                    <a:lumMod val="50000"/>
                  </a:schemeClr>
                </a:solidFill>
                <a:latin typeface="Tahoma" charset="0"/>
              </a:rPr>
              <a:t>erkezleri </a:t>
            </a:r>
            <a:r>
              <a:rPr lang="tr-TR" sz="1700" dirty="0">
                <a:solidFill>
                  <a:schemeClr val="accent1">
                    <a:lumMod val="50000"/>
                  </a:schemeClr>
                </a:solidFill>
                <a:latin typeface="Tahoma" charset="0"/>
              </a:rPr>
              <a:t>(Laboratuvar </a:t>
            </a:r>
            <a:r>
              <a:rPr lang="tr-TR" sz="1700" dirty="0" smtClean="0">
                <a:solidFill>
                  <a:schemeClr val="accent1">
                    <a:lumMod val="50000"/>
                  </a:schemeClr>
                </a:solidFill>
                <a:latin typeface="Tahoma" charset="0"/>
              </a:rPr>
              <a:t>ve </a:t>
            </a:r>
            <a:r>
              <a:rPr lang="tr-TR" sz="1700" dirty="0">
                <a:solidFill>
                  <a:schemeClr val="accent1">
                    <a:lumMod val="50000"/>
                  </a:schemeClr>
                </a:solidFill>
                <a:latin typeface="Tahoma" charset="0"/>
              </a:rPr>
              <a:t>Görüntüleme </a:t>
            </a:r>
            <a:r>
              <a:rPr lang="tr-TR" sz="1700" dirty="0" smtClean="0">
                <a:solidFill>
                  <a:schemeClr val="accent1">
                    <a:lumMod val="50000"/>
                  </a:schemeClr>
                </a:solidFill>
                <a:latin typeface="Tahoma" charset="0"/>
              </a:rPr>
              <a:t>Merkezleri)</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Tıp </a:t>
            </a:r>
            <a:r>
              <a:rPr lang="tr-TR" sz="1700" dirty="0">
                <a:solidFill>
                  <a:schemeClr val="accent1">
                    <a:lumMod val="50000"/>
                  </a:schemeClr>
                </a:solidFill>
                <a:latin typeface="Tahoma" charset="0"/>
              </a:rPr>
              <a:t>Merkezleri</a:t>
            </a:r>
          </a:p>
          <a:p>
            <a:pPr>
              <a:buFont typeface="Wingdings" pitchFamily="2" charset="2"/>
              <a:buChar char="ü"/>
            </a:pPr>
            <a:r>
              <a:rPr lang="tr-TR" sz="1700" dirty="0" smtClean="0">
                <a:solidFill>
                  <a:schemeClr val="accent1">
                    <a:lumMod val="50000"/>
                  </a:schemeClr>
                </a:solidFill>
                <a:latin typeface="Tahoma" charset="0"/>
              </a:rPr>
              <a:t> 50 </a:t>
            </a:r>
            <a:r>
              <a:rPr lang="tr-TR" sz="1700" dirty="0">
                <a:solidFill>
                  <a:schemeClr val="accent1">
                    <a:lumMod val="50000"/>
                  </a:schemeClr>
                </a:solidFill>
                <a:latin typeface="Tahoma" charset="0"/>
              </a:rPr>
              <a:t>Y</a:t>
            </a:r>
            <a:r>
              <a:rPr lang="tr-TR" sz="1700" dirty="0" smtClean="0">
                <a:solidFill>
                  <a:schemeClr val="accent1">
                    <a:lumMod val="50000"/>
                  </a:schemeClr>
                </a:solidFill>
                <a:latin typeface="Tahoma" charset="0"/>
              </a:rPr>
              <a:t>atak </a:t>
            </a:r>
            <a:r>
              <a:rPr lang="tr-TR" sz="1700" dirty="0">
                <a:solidFill>
                  <a:schemeClr val="accent1">
                    <a:lumMod val="50000"/>
                  </a:schemeClr>
                </a:solidFill>
                <a:latin typeface="Tahoma" charset="0"/>
              </a:rPr>
              <a:t>A</a:t>
            </a:r>
            <a:r>
              <a:rPr lang="tr-TR" sz="1700" dirty="0" smtClean="0">
                <a:solidFill>
                  <a:schemeClr val="accent1">
                    <a:lumMod val="50000"/>
                  </a:schemeClr>
                </a:solidFill>
                <a:latin typeface="Tahoma" charset="0"/>
              </a:rPr>
              <a:t>ltı Küçük </a:t>
            </a:r>
            <a:r>
              <a:rPr lang="tr-TR" sz="1700" dirty="0">
                <a:solidFill>
                  <a:schemeClr val="accent1">
                    <a:lumMod val="50000"/>
                  </a:schemeClr>
                </a:solidFill>
                <a:latin typeface="Tahoma" charset="0"/>
              </a:rPr>
              <a:t>H</a:t>
            </a:r>
            <a:r>
              <a:rPr lang="tr-TR" sz="1700" dirty="0" smtClean="0">
                <a:solidFill>
                  <a:schemeClr val="accent1">
                    <a:lumMod val="50000"/>
                  </a:schemeClr>
                </a:solidFill>
                <a:latin typeface="Tahoma" charset="0"/>
              </a:rPr>
              <a:t>astaneler</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100 </a:t>
            </a:r>
            <a:r>
              <a:rPr lang="tr-TR" sz="1700" dirty="0">
                <a:solidFill>
                  <a:schemeClr val="accent1">
                    <a:lumMod val="50000"/>
                  </a:schemeClr>
                </a:solidFill>
                <a:latin typeface="Tahoma" charset="0"/>
              </a:rPr>
              <a:t>Y</a:t>
            </a:r>
            <a:r>
              <a:rPr lang="tr-TR" sz="1700" dirty="0" smtClean="0">
                <a:solidFill>
                  <a:schemeClr val="accent1">
                    <a:lumMod val="50000"/>
                  </a:schemeClr>
                </a:solidFill>
                <a:latin typeface="Tahoma" charset="0"/>
              </a:rPr>
              <a:t>ataklı </a:t>
            </a:r>
            <a:r>
              <a:rPr lang="tr-TR" sz="1700" dirty="0">
                <a:solidFill>
                  <a:schemeClr val="accent1">
                    <a:lumMod val="50000"/>
                  </a:schemeClr>
                </a:solidFill>
                <a:latin typeface="Tahoma" charset="0"/>
              </a:rPr>
              <a:t>H</a:t>
            </a:r>
            <a:r>
              <a:rPr lang="tr-TR" sz="1700" dirty="0" smtClean="0">
                <a:solidFill>
                  <a:schemeClr val="accent1">
                    <a:lumMod val="50000"/>
                  </a:schemeClr>
                </a:solidFill>
                <a:latin typeface="Tahoma" charset="0"/>
              </a:rPr>
              <a:t>astaneler</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Hastane </a:t>
            </a:r>
            <a:r>
              <a:rPr lang="tr-TR" sz="1700" dirty="0">
                <a:solidFill>
                  <a:schemeClr val="accent1">
                    <a:lumMod val="50000"/>
                  </a:schemeClr>
                </a:solidFill>
                <a:latin typeface="Tahoma" charset="0"/>
              </a:rPr>
              <a:t>Z</a:t>
            </a:r>
            <a:r>
              <a:rPr lang="tr-TR" sz="1700" dirty="0" smtClean="0">
                <a:solidFill>
                  <a:schemeClr val="accent1">
                    <a:lumMod val="50000"/>
                  </a:schemeClr>
                </a:solidFill>
                <a:latin typeface="Tahoma" charset="0"/>
              </a:rPr>
              <a:t>incirleri</a:t>
            </a:r>
            <a:endParaRPr lang="tr-TR" sz="1700" dirty="0">
              <a:solidFill>
                <a:schemeClr val="accent1">
                  <a:lumMod val="50000"/>
                </a:schemeClr>
              </a:solidFill>
              <a:latin typeface="Tahoma" charset="0"/>
            </a:endParaRPr>
          </a:p>
          <a:p>
            <a:pPr>
              <a:buFont typeface="Wingdings" pitchFamily="2" charset="2"/>
              <a:buChar char="ü"/>
            </a:pPr>
            <a:r>
              <a:rPr lang="tr-TR" sz="1700" dirty="0" smtClean="0">
                <a:solidFill>
                  <a:schemeClr val="accent1">
                    <a:lumMod val="50000"/>
                  </a:schemeClr>
                </a:solidFill>
                <a:latin typeface="Tahoma" charset="0"/>
              </a:rPr>
              <a:t> Hastane </a:t>
            </a:r>
            <a:r>
              <a:rPr lang="tr-TR" sz="1700" dirty="0">
                <a:solidFill>
                  <a:schemeClr val="accent1">
                    <a:lumMod val="50000"/>
                  </a:schemeClr>
                </a:solidFill>
                <a:latin typeface="Tahoma" charset="0"/>
              </a:rPr>
              <a:t>Kompleksleri</a:t>
            </a:r>
          </a:p>
        </p:txBody>
      </p:sp>
    </p:spTree>
    <p:extLst>
      <p:ext uri="{BB962C8B-B14F-4D97-AF65-F5344CB8AC3E}">
        <p14:creationId xmlns:p14="http://schemas.microsoft.com/office/powerpoint/2010/main" val="208215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chemeClr val="tx2"/>
                </a:solidFill>
                <a:effectLst>
                  <a:outerShdw blurRad="38100" dist="38100" dir="2700000" algn="tl">
                    <a:srgbClr val="000000"/>
                  </a:outerShdw>
                </a:effectLst>
              </a:rPr>
              <a:t>ÖZEL SAĞLIK KURUMLARI İŞLETMECİLİĞİ</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3" y="1231405"/>
            <a:ext cx="8293929" cy="2446824"/>
          </a:xfrm>
          <a:prstGeom prst="rect">
            <a:avLst/>
          </a:prstGeom>
        </p:spPr>
        <p:txBody>
          <a:bodyPr wrap="square">
            <a:spAutoFit/>
          </a:bodyPr>
          <a:lstStyle/>
          <a:p>
            <a:pPr indent="-285750">
              <a:buFont typeface="Wingdings" pitchFamily="2" charset="2"/>
              <a:buChar char="ü"/>
            </a:pPr>
            <a:endParaRPr lang="tr-TR" sz="1700" dirty="0" smtClean="0">
              <a:solidFill>
                <a:schemeClr val="tx1">
                  <a:tint val="75000"/>
                </a:schemeClr>
              </a:solidFill>
              <a:latin typeface="Tahoma" charset="0"/>
            </a:endParaRPr>
          </a:p>
          <a:p>
            <a:pPr indent="-285750">
              <a:buFont typeface="Wingdings" pitchFamily="2" charset="2"/>
              <a:buChar char="ü"/>
            </a:pPr>
            <a:r>
              <a:rPr lang="tr-TR" sz="1700" dirty="0" smtClean="0">
                <a:solidFill>
                  <a:schemeClr val="accent1">
                    <a:lumMod val="50000"/>
                  </a:schemeClr>
                </a:solidFill>
                <a:latin typeface="Tahoma" charset="0"/>
              </a:rPr>
              <a:t>Kar </a:t>
            </a:r>
            <a:r>
              <a:rPr lang="tr-TR" sz="1700" dirty="0">
                <a:solidFill>
                  <a:schemeClr val="accent1">
                    <a:lumMod val="50000"/>
                  </a:schemeClr>
                </a:solidFill>
                <a:latin typeface="Tahoma" charset="0"/>
              </a:rPr>
              <a:t>a</a:t>
            </a:r>
            <a:r>
              <a:rPr lang="tr-TR" sz="1700" dirty="0" smtClean="0">
                <a:solidFill>
                  <a:schemeClr val="accent1">
                    <a:lumMod val="50000"/>
                  </a:schemeClr>
                </a:solidFill>
                <a:latin typeface="Tahoma" charset="0"/>
              </a:rPr>
              <a:t>maçlı kuruluşlardır.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a:solidFill>
                  <a:schemeClr val="accent1">
                    <a:lumMod val="50000"/>
                  </a:schemeClr>
                </a:solidFill>
                <a:latin typeface="Tahoma" charset="0"/>
              </a:rPr>
              <a:t>Etkin ve uzman insan </a:t>
            </a:r>
            <a:r>
              <a:rPr lang="tr-TR" sz="1700" dirty="0" smtClean="0">
                <a:solidFill>
                  <a:schemeClr val="accent1">
                    <a:lumMod val="50000"/>
                  </a:schemeClr>
                </a:solidFill>
                <a:latin typeface="Tahoma" charset="0"/>
              </a:rPr>
              <a:t>kaynaklarına </a:t>
            </a:r>
            <a:r>
              <a:rPr lang="tr-TR" sz="1700" dirty="0">
                <a:solidFill>
                  <a:schemeClr val="accent1">
                    <a:lumMod val="50000"/>
                  </a:schemeClr>
                </a:solidFill>
                <a:latin typeface="Tahoma" charset="0"/>
              </a:rPr>
              <a:t>ihtiyacı </a:t>
            </a:r>
            <a:r>
              <a:rPr lang="tr-TR" sz="1700" dirty="0" smtClean="0">
                <a:solidFill>
                  <a:schemeClr val="accent1">
                    <a:lumMod val="50000"/>
                  </a:schemeClr>
                </a:solidFill>
                <a:latin typeface="Tahoma" charset="0"/>
              </a:rPr>
              <a:t>vardır.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err="1" smtClean="0">
                <a:solidFill>
                  <a:schemeClr val="accent1">
                    <a:lumMod val="50000"/>
                  </a:schemeClr>
                </a:solidFill>
                <a:latin typeface="Tahoma" charset="0"/>
              </a:rPr>
              <a:t>Multidisipliner</a:t>
            </a:r>
            <a:r>
              <a:rPr lang="tr-TR" sz="1700" dirty="0" smtClean="0">
                <a:solidFill>
                  <a:schemeClr val="accent1">
                    <a:lumMod val="50000"/>
                  </a:schemeClr>
                </a:solidFill>
                <a:latin typeface="Tahoma" charset="0"/>
              </a:rPr>
              <a:t> </a:t>
            </a:r>
            <a:r>
              <a:rPr lang="tr-TR" sz="1700" dirty="0">
                <a:solidFill>
                  <a:schemeClr val="accent1">
                    <a:lumMod val="50000"/>
                  </a:schemeClr>
                </a:solidFill>
                <a:latin typeface="Tahoma" charset="0"/>
              </a:rPr>
              <a:t>ve </a:t>
            </a:r>
            <a:r>
              <a:rPr lang="tr-TR" sz="1700" dirty="0" err="1">
                <a:solidFill>
                  <a:schemeClr val="accent1">
                    <a:lumMod val="50000"/>
                  </a:schemeClr>
                </a:solidFill>
                <a:latin typeface="Tahoma" charset="0"/>
              </a:rPr>
              <a:t>matrix</a:t>
            </a:r>
            <a:r>
              <a:rPr lang="tr-TR" sz="1700" dirty="0">
                <a:solidFill>
                  <a:schemeClr val="accent1">
                    <a:lumMod val="50000"/>
                  </a:schemeClr>
                </a:solidFill>
                <a:latin typeface="Tahoma" charset="0"/>
              </a:rPr>
              <a:t> bir iş akışı </a:t>
            </a:r>
            <a:r>
              <a:rPr lang="tr-TR" sz="1700" dirty="0" smtClean="0">
                <a:solidFill>
                  <a:schemeClr val="accent1">
                    <a:lumMod val="50000"/>
                  </a:schemeClr>
                </a:solidFill>
                <a:latin typeface="Tahoma" charset="0"/>
              </a:rPr>
              <a:t>vardır.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a:solidFill>
                  <a:schemeClr val="accent1">
                    <a:lumMod val="50000"/>
                  </a:schemeClr>
                </a:solidFill>
                <a:latin typeface="Tahoma" charset="0"/>
              </a:rPr>
              <a:t>Etik ve sosyal değerler </a:t>
            </a:r>
            <a:r>
              <a:rPr lang="tr-TR" sz="1700" dirty="0" smtClean="0">
                <a:solidFill>
                  <a:schemeClr val="accent1">
                    <a:lumMod val="50000"/>
                  </a:schemeClr>
                </a:solidFill>
                <a:latin typeface="Tahoma" charset="0"/>
              </a:rPr>
              <a:t>önemlidir.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a:solidFill>
                  <a:schemeClr val="accent1">
                    <a:lumMod val="50000"/>
                  </a:schemeClr>
                </a:solidFill>
                <a:latin typeface="Tahoma" charset="0"/>
              </a:rPr>
              <a:t>Maliyet unsuru çok önemlidir.</a:t>
            </a:r>
          </a:p>
          <a:p>
            <a:pPr indent="-285750">
              <a:buFont typeface="Wingdings" pitchFamily="2" charset="2"/>
              <a:buChar char="ü"/>
            </a:pPr>
            <a:r>
              <a:rPr lang="tr-TR" sz="1700" dirty="0">
                <a:solidFill>
                  <a:schemeClr val="accent1">
                    <a:lumMod val="50000"/>
                  </a:schemeClr>
                </a:solidFill>
                <a:latin typeface="Tahoma" charset="0"/>
              </a:rPr>
              <a:t>Hekimler sistemde lokomotif görevi </a:t>
            </a:r>
            <a:r>
              <a:rPr lang="tr-TR" sz="1700" dirty="0" smtClean="0">
                <a:solidFill>
                  <a:schemeClr val="accent1">
                    <a:lumMod val="50000"/>
                  </a:schemeClr>
                </a:solidFill>
                <a:latin typeface="Tahoma" charset="0"/>
              </a:rPr>
              <a:t>görür.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a:solidFill>
                  <a:schemeClr val="accent1">
                    <a:lumMod val="50000"/>
                  </a:schemeClr>
                </a:solidFill>
                <a:latin typeface="Tahoma" charset="0"/>
              </a:rPr>
              <a:t>Reklam alanı </a:t>
            </a:r>
            <a:r>
              <a:rPr lang="tr-TR" sz="1700" dirty="0" smtClean="0">
                <a:solidFill>
                  <a:schemeClr val="accent1">
                    <a:lumMod val="50000"/>
                  </a:schemeClr>
                </a:solidFill>
                <a:latin typeface="Tahoma" charset="0"/>
              </a:rPr>
              <a:t>kısıtlı, dar </a:t>
            </a:r>
            <a:r>
              <a:rPr lang="tr-TR" sz="1700" dirty="0">
                <a:solidFill>
                  <a:schemeClr val="accent1">
                    <a:lumMod val="50000"/>
                  </a:schemeClr>
                </a:solidFill>
                <a:latin typeface="Tahoma" charset="0"/>
              </a:rPr>
              <a:t>neredeyse </a:t>
            </a:r>
            <a:r>
              <a:rPr lang="tr-TR" sz="1700" dirty="0" smtClean="0">
                <a:solidFill>
                  <a:schemeClr val="accent1">
                    <a:lumMod val="50000"/>
                  </a:schemeClr>
                </a:solidFill>
                <a:latin typeface="Tahoma" charset="0"/>
              </a:rPr>
              <a:t>imkansızdır.</a:t>
            </a:r>
            <a:endParaRPr lang="tr-TR" sz="1700" dirty="0">
              <a:solidFill>
                <a:schemeClr val="accent1">
                  <a:lumMod val="50000"/>
                </a:schemeClr>
              </a:solidFill>
              <a:latin typeface="Tahoma" charset="0"/>
            </a:endParaRPr>
          </a:p>
          <a:p>
            <a:pPr indent="-285750">
              <a:buFont typeface="Wingdings" pitchFamily="2" charset="2"/>
              <a:buChar char="ü"/>
            </a:pPr>
            <a:r>
              <a:rPr lang="tr-TR" sz="1700" dirty="0">
                <a:solidFill>
                  <a:schemeClr val="accent1">
                    <a:lumMod val="50000"/>
                  </a:schemeClr>
                </a:solidFill>
                <a:latin typeface="Tahoma" charset="0"/>
              </a:rPr>
              <a:t>Tüm süreçleri denetlenir, hareket alanı kısıtlıdır.</a:t>
            </a:r>
          </a:p>
        </p:txBody>
      </p:sp>
    </p:spTree>
    <p:extLst>
      <p:ext uri="{BB962C8B-B14F-4D97-AF65-F5344CB8AC3E}">
        <p14:creationId xmlns:p14="http://schemas.microsoft.com/office/powerpoint/2010/main" val="371865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SAĞLIK İŞLETMECİSİ PROFİLİ</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1433584"/>
            <a:ext cx="8293929" cy="1661993"/>
          </a:xfrm>
          <a:prstGeom prst="rect">
            <a:avLst/>
          </a:prstGeom>
        </p:spPr>
        <p:txBody>
          <a:bodyPr wrap="square">
            <a:spAutoFit/>
          </a:bodyPr>
          <a:lstStyle/>
          <a:p>
            <a:pPr indent="-285750">
              <a:buFont typeface="Wingdings" pitchFamily="2" charset="2"/>
              <a:buChar char="ü"/>
            </a:pPr>
            <a:endParaRPr lang="tr-TR" sz="1700" dirty="0" smtClean="0">
              <a:solidFill>
                <a:schemeClr val="tx1">
                  <a:tint val="75000"/>
                </a:schemeClr>
              </a:solidFill>
              <a:latin typeface="Tahoma" charset="0"/>
            </a:endParaRPr>
          </a:p>
          <a:p>
            <a:pPr marL="285750" indent="-285750">
              <a:buFont typeface="Wingdings" panose="05000000000000000000" pitchFamily="2" charset="2"/>
              <a:buChar char="ü"/>
            </a:pPr>
            <a:r>
              <a:rPr lang="tr-TR" sz="1700" dirty="0">
                <a:solidFill>
                  <a:schemeClr val="accent1">
                    <a:lumMod val="50000"/>
                  </a:schemeClr>
                </a:solidFill>
                <a:latin typeface="Tahoma" charset="0"/>
              </a:rPr>
              <a:t>Doktorlar</a:t>
            </a:r>
          </a:p>
          <a:p>
            <a:pPr marL="285750" indent="-285750">
              <a:buFont typeface="Wingdings" panose="05000000000000000000" pitchFamily="2" charset="2"/>
              <a:buChar char="ü"/>
            </a:pPr>
            <a:r>
              <a:rPr lang="tr-TR" sz="1700" dirty="0">
                <a:solidFill>
                  <a:schemeClr val="accent1">
                    <a:lumMod val="50000"/>
                  </a:schemeClr>
                </a:solidFill>
                <a:latin typeface="Tahoma" charset="0"/>
              </a:rPr>
              <a:t>İşletmeciler</a:t>
            </a:r>
          </a:p>
          <a:p>
            <a:pPr marL="285750" indent="-285750">
              <a:buFont typeface="Wingdings" panose="05000000000000000000" pitchFamily="2" charset="2"/>
              <a:buChar char="ü"/>
            </a:pPr>
            <a:r>
              <a:rPr lang="tr-TR" sz="1700" dirty="0">
                <a:solidFill>
                  <a:schemeClr val="accent1">
                    <a:lumMod val="50000"/>
                  </a:schemeClr>
                </a:solidFill>
                <a:latin typeface="Tahoma" charset="0"/>
              </a:rPr>
              <a:t>Doktor + İşletmeci</a:t>
            </a:r>
          </a:p>
          <a:p>
            <a:pPr marL="285750" indent="-285750">
              <a:buFont typeface="Wingdings" panose="05000000000000000000" pitchFamily="2" charset="2"/>
              <a:buChar char="ü"/>
            </a:pPr>
            <a:r>
              <a:rPr lang="tr-TR" sz="1700" dirty="0">
                <a:solidFill>
                  <a:schemeClr val="accent1">
                    <a:lumMod val="50000"/>
                  </a:schemeClr>
                </a:solidFill>
                <a:latin typeface="Tahoma" charset="0"/>
              </a:rPr>
              <a:t>Doktor + İşletmeci + </a:t>
            </a:r>
            <a:r>
              <a:rPr lang="tr-TR" sz="1700" dirty="0" smtClean="0">
                <a:solidFill>
                  <a:schemeClr val="accent1">
                    <a:lumMod val="50000"/>
                  </a:schemeClr>
                </a:solidFill>
                <a:latin typeface="Tahoma" charset="0"/>
              </a:rPr>
              <a:t>(Finans</a:t>
            </a:r>
            <a:r>
              <a:rPr lang="tr-TR" sz="1700" dirty="0">
                <a:solidFill>
                  <a:schemeClr val="accent1">
                    <a:lumMod val="50000"/>
                  </a:schemeClr>
                </a:solidFill>
                <a:latin typeface="Tahoma" charset="0"/>
              </a:rPr>
              <a:t>, </a:t>
            </a:r>
            <a:r>
              <a:rPr lang="tr-TR" sz="1700" dirty="0" smtClean="0">
                <a:solidFill>
                  <a:schemeClr val="accent1">
                    <a:lumMod val="50000"/>
                  </a:schemeClr>
                </a:solidFill>
                <a:latin typeface="Tahoma" charset="0"/>
              </a:rPr>
              <a:t>hukuk, mimari bilgisi)</a:t>
            </a:r>
            <a:endParaRPr lang="tr-TR" sz="1700" dirty="0">
              <a:solidFill>
                <a:schemeClr val="accent1">
                  <a:lumMod val="50000"/>
                </a:schemeClr>
              </a:solidFill>
              <a:latin typeface="Tahoma" charset="0"/>
            </a:endParaRPr>
          </a:p>
          <a:p>
            <a:pPr marL="285750" indent="-285750">
              <a:buFont typeface="Wingdings" panose="05000000000000000000" pitchFamily="2" charset="2"/>
              <a:buChar char="ü"/>
            </a:pPr>
            <a:r>
              <a:rPr lang="tr-TR" sz="1700" dirty="0">
                <a:solidFill>
                  <a:schemeClr val="accent1">
                    <a:lumMod val="50000"/>
                  </a:schemeClr>
                </a:solidFill>
                <a:latin typeface="Tahoma" charset="0"/>
              </a:rPr>
              <a:t>Mühendisler </a:t>
            </a:r>
            <a:r>
              <a:rPr lang="tr-TR" sz="1700" dirty="0" smtClean="0">
                <a:solidFill>
                  <a:schemeClr val="accent1">
                    <a:lumMod val="50000"/>
                  </a:schemeClr>
                </a:solidFill>
                <a:latin typeface="Tahoma" charset="0"/>
              </a:rPr>
              <a:t>(Sisteme </a:t>
            </a:r>
            <a:r>
              <a:rPr lang="tr-TR" sz="1700" dirty="0">
                <a:solidFill>
                  <a:schemeClr val="accent1">
                    <a:lumMod val="50000"/>
                  </a:schemeClr>
                </a:solidFill>
                <a:latin typeface="Tahoma" charset="0"/>
              </a:rPr>
              <a:t>girmeye </a:t>
            </a:r>
            <a:r>
              <a:rPr lang="tr-TR" sz="1700" dirty="0" smtClean="0">
                <a:solidFill>
                  <a:schemeClr val="accent1">
                    <a:lumMod val="50000"/>
                  </a:schemeClr>
                </a:solidFill>
                <a:latin typeface="Tahoma" charset="0"/>
              </a:rPr>
              <a:t>başladı)</a:t>
            </a:r>
            <a:endParaRPr lang="tr-TR" sz="1700" dirty="0">
              <a:solidFill>
                <a:schemeClr val="accent1">
                  <a:lumMod val="50000"/>
                </a:schemeClr>
              </a:solidFill>
              <a:latin typeface="Tahoma" charset="0"/>
            </a:endParaRPr>
          </a:p>
        </p:txBody>
      </p:sp>
    </p:spTree>
    <p:extLst>
      <p:ext uri="{BB962C8B-B14F-4D97-AF65-F5344CB8AC3E}">
        <p14:creationId xmlns:p14="http://schemas.microsoft.com/office/powerpoint/2010/main" val="373195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04" y="67020"/>
            <a:ext cx="3702492" cy="76005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23" y="935768"/>
            <a:ext cx="4340573" cy="3974161"/>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396" y="1052250"/>
            <a:ext cx="4544042" cy="3306059"/>
          </a:xfrm>
          <a:prstGeom prst="rect">
            <a:avLst/>
          </a:prstGeom>
        </p:spPr>
      </p:pic>
    </p:spTree>
    <p:extLst>
      <p:ext uri="{BB962C8B-B14F-4D97-AF65-F5344CB8AC3E}">
        <p14:creationId xmlns:p14="http://schemas.microsoft.com/office/powerpoint/2010/main" val="220442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04" y="67020"/>
            <a:ext cx="3702492" cy="76005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94" y="1052249"/>
            <a:ext cx="3890962" cy="3940755"/>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577" y="1133723"/>
            <a:ext cx="4586766" cy="3567485"/>
          </a:xfrm>
          <a:prstGeom prst="rect">
            <a:avLst/>
          </a:prstGeom>
        </p:spPr>
      </p:pic>
    </p:spTree>
    <p:extLst>
      <p:ext uri="{BB962C8B-B14F-4D97-AF65-F5344CB8AC3E}">
        <p14:creationId xmlns:p14="http://schemas.microsoft.com/office/powerpoint/2010/main" val="384882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SAY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txBox="1">
            <a:spLocks/>
          </p:cNvSpPr>
          <p:nvPr/>
        </p:nvSpPr>
        <p:spPr>
          <a:xfrm>
            <a:off x="372194" y="1052250"/>
            <a:ext cx="8477728" cy="3781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n-US" sz="1800" dirty="0">
              <a:latin typeface="Tahoma" charset="0"/>
            </a:endParaRPr>
          </a:p>
        </p:txBody>
      </p:sp>
      <p:sp>
        <p:nvSpPr>
          <p:cNvPr id="28" name="Rectangle 2"/>
          <p:cNvSpPr txBox="1">
            <a:spLocks noChangeArrowheads="1"/>
          </p:cNvSpPr>
          <p:nvPr/>
        </p:nvSpPr>
        <p:spPr>
          <a:xfrm>
            <a:off x="-233195" y="56131"/>
            <a:ext cx="7772400" cy="665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tx2"/>
                </a:solidFill>
                <a:effectLst>
                  <a:outerShdw blurRad="38100" dist="38100" dir="2700000" algn="tl">
                    <a:srgbClr val="000000"/>
                  </a:outerShdw>
                </a:effectLst>
              </a:rPr>
              <a:t>           SAĞLIKTA DEĞİŞİM SÜRECİ «İYİ YÖNETİŞİM»</a:t>
            </a:r>
            <a:endParaRPr lang="tr-TR" sz="2800" b="1" dirty="0">
              <a:solidFill>
                <a:schemeClr val="tx2"/>
              </a:solidFill>
              <a:effectLst>
                <a:outerShdw blurRad="38100" dist="38100" dir="2700000" algn="tl">
                  <a:srgbClr val="000000"/>
                </a:outerShdw>
              </a:effectLst>
            </a:endParaRPr>
          </a:p>
        </p:txBody>
      </p:sp>
      <p:sp>
        <p:nvSpPr>
          <p:cNvPr id="5" name="Dikdörtgen 4"/>
          <p:cNvSpPr/>
          <p:nvPr/>
        </p:nvSpPr>
        <p:spPr>
          <a:xfrm>
            <a:off x="372194" y="986707"/>
            <a:ext cx="8293929" cy="3754874"/>
          </a:xfrm>
          <a:prstGeom prst="rect">
            <a:avLst/>
          </a:prstGeom>
        </p:spPr>
        <p:txBody>
          <a:bodyPr wrap="square">
            <a:spAutoFit/>
          </a:bodyPr>
          <a:lstStyle/>
          <a:p>
            <a:pPr>
              <a:defRPr/>
            </a:pPr>
            <a:r>
              <a:rPr lang="tr-TR" sz="1700" dirty="0">
                <a:solidFill>
                  <a:schemeClr val="accent1">
                    <a:lumMod val="50000"/>
                  </a:schemeClr>
                </a:solidFill>
              </a:rPr>
              <a:t>Yönetişim tanımı her geçen yıl gelişerek şekillenmeye devam etmektedir</a:t>
            </a:r>
            <a:r>
              <a:rPr lang="tr-TR" sz="1700" dirty="0" smtClean="0">
                <a:solidFill>
                  <a:schemeClr val="accent1">
                    <a:lumMod val="50000"/>
                  </a:schemeClr>
                </a:solidFill>
              </a:rPr>
              <a:t>.</a:t>
            </a:r>
          </a:p>
          <a:p>
            <a:pPr>
              <a:defRPr/>
            </a:pPr>
            <a:endParaRPr lang="tr-TR" sz="1700" dirty="0" smtClean="0">
              <a:solidFill>
                <a:schemeClr val="accent1">
                  <a:lumMod val="50000"/>
                </a:schemeClr>
              </a:solidFill>
            </a:endParaRPr>
          </a:p>
          <a:p>
            <a:pPr marL="285750" indent="-285750">
              <a:buFont typeface="Wingdings" panose="05000000000000000000" pitchFamily="2" charset="2"/>
              <a:buChar char="ü"/>
              <a:defRPr/>
            </a:pPr>
            <a:r>
              <a:rPr lang="en-US" sz="1700" dirty="0" smtClean="0">
                <a:solidFill>
                  <a:schemeClr val="accent1">
                    <a:lumMod val="50000"/>
                  </a:schemeClr>
                </a:solidFill>
              </a:rPr>
              <a:t>“</a:t>
            </a:r>
            <a:r>
              <a:rPr lang="tr-TR" sz="1700" dirty="0">
                <a:solidFill>
                  <a:schemeClr val="accent1">
                    <a:lumMod val="50000"/>
                  </a:schemeClr>
                </a:solidFill>
              </a:rPr>
              <a:t>Yönetişim, kurumlara yatırım yapan şirketlerin yatırımlarını geri döndürme garantisini temin eden uygulamalardır</a:t>
            </a:r>
            <a:r>
              <a:rPr lang="en-US" sz="1700" dirty="0">
                <a:solidFill>
                  <a:schemeClr val="accent1">
                    <a:lumMod val="50000"/>
                  </a:schemeClr>
                </a:solidFill>
              </a:rPr>
              <a:t>”, </a:t>
            </a:r>
            <a:r>
              <a:rPr lang="en-US" sz="1400" b="1" dirty="0">
                <a:solidFill>
                  <a:schemeClr val="accent1">
                    <a:lumMod val="50000"/>
                  </a:schemeClr>
                </a:solidFill>
              </a:rPr>
              <a:t>The Journal of Finance, Shleifer and </a:t>
            </a:r>
            <a:r>
              <a:rPr lang="en-US" sz="1400" b="1" dirty="0" err="1">
                <a:solidFill>
                  <a:schemeClr val="accent1">
                    <a:lumMod val="50000"/>
                  </a:schemeClr>
                </a:solidFill>
              </a:rPr>
              <a:t>Vishny</a:t>
            </a:r>
            <a:r>
              <a:rPr lang="en-US" sz="1400" b="1" dirty="0">
                <a:solidFill>
                  <a:schemeClr val="accent1">
                    <a:lumMod val="50000"/>
                  </a:schemeClr>
                </a:solidFill>
              </a:rPr>
              <a:t> [199</a:t>
            </a:r>
            <a:r>
              <a:rPr lang="tr-TR" sz="1400" b="1" dirty="0">
                <a:solidFill>
                  <a:schemeClr val="accent1">
                    <a:lumMod val="50000"/>
                  </a:schemeClr>
                </a:solidFill>
              </a:rPr>
              <a:t>4</a:t>
            </a:r>
            <a:r>
              <a:rPr lang="en-US" sz="1400" b="1" dirty="0">
                <a:solidFill>
                  <a:schemeClr val="accent1">
                    <a:lumMod val="50000"/>
                  </a:schemeClr>
                </a:solidFill>
              </a:rPr>
              <a:t>].</a:t>
            </a:r>
            <a:r>
              <a:rPr lang="tr-TR" sz="1400" b="1" dirty="0">
                <a:solidFill>
                  <a:schemeClr val="accent1">
                    <a:lumMod val="50000"/>
                  </a:schemeClr>
                </a:solidFill>
              </a:rPr>
              <a:t> </a:t>
            </a:r>
            <a:endParaRPr lang="tr-TR" sz="1400" b="1" dirty="0" smtClean="0">
              <a:solidFill>
                <a:schemeClr val="accent1">
                  <a:lumMod val="50000"/>
                </a:schemeClr>
              </a:solidFill>
            </a:endParaRPr>
          </a:p>
          <a:p>
            <a:pPr marL="285750" indent="-285750">
              <a:buFont typeface="Wingdings" panose="05000000000000000000" pitchFamily="2" charset="2"/>
              <a:buChar char="ü"/>
              <a:defRPr/>
            </a:pPr>
            <a:r>
              <a:rPr lang="en-US" sz="1700" dirty="0" smtClean="0">
                <a:solidFill>
                  <a:schemeClr val="accent1">
                    <a:lumMod val="50000"/>
                  </a:schemeClr>
                </a:solidFill>
              </a:rPr>
              <a:t>“…</a:t>
            </a:r>
            <a:r>
              <a:rPr lang="tr-TR" sz="1700" dirty="0">
                <a:solidFill>
                  <a:schemeClr val="accent1">
                    <a:lumMod val="50000"/>
                  </a:schemeClr>
                </a:solidFill>
              </a:rPr>
              <a:t>iyi yönetişim hissedarların, çalışanların, müşterilerin ve finansörlerin mutluluğunu ve dolayısı ile ülke ekonomisinin sürdürülebilir büyümesi ile kredibilitesi için gerekli hedeflerin gerçekleştirilmesini sağlar</a:t>
            </a:r>
            <a:r>
              <a:rPr lang="en-US" sz="1700" dirty="0">
                <a:solidFill>
                  <a:schemeClr val="accent1">
                    <a:lumMod val="50000"/>
                  </a:schemeClr>
                </a:solidFill>
              </a:rPr>
              <a:t>”</a:t>
            </a:r>
            <a:r>
              <a:rPr lang="tr-TR" sz="1700" dirty="0">
                <a:solidFill>
                  <a:schemeClr val="accent1">
                    <a:lumMod val="50000"/>
                  </a:schemeClr>
                </a:solidFill>
              </a:rPr>
              <a:t>,</a:t>
            </a:r>
            <a:r>
              <a:rPr lang="en-US" sz="1700" dirty="0">
                <a:solidFill>
                  <a:schemeClr val="accent1">
                    <a:lumMod val="50000"/>
                  </a:schemeClr>
                </a:solidFill>
              </a:rPr>
              <a:t> </a:t>
            </a:r>
            <a:r>
              <a:rPr lang="tr-TR" sz="1400" b="1" dirty="0" err="1">
                <a:solidFill>
                  <a:schemeClr val="accent1">
                    <a:lumMod val="50000"/>
                  </a:schemeClr>
                </a:solidFill>
              </a:rPr>
              <a:t>Maw</a:t>
            </a:r>
            <a:r>
              <a:rPr lang="tr-TR" sz="1400" b="1" dirty="0">
                <a:solidFill>
                  <a:schemeClr val="accent1">
                    <a:lumMod val="50000"/>
                  </a:schemeClr>
                </a:solidFill>
              </a:rPr>
              <a:t> on </a:t>
            </a:r>
            <a:r>
              <a:rPr lang="tr-TR" sz="1400" b="1" dirty="0" err="1">
                <a:solidFill>
                  <a:schemeClr val="accent1">
                    <a:lumMod val="50000"/>
                  </a:schemeClr>
                </a:solidFill>
              </a:rPr>
              <a:t>Corporate</a:t>
            </a:r>
            <a:r>
              <a:rPr lang="tr-TR" sz="1400" b="1" dirty="0">
                <a:solidFill>
                  <a:schemeClr val="accent1">
                    <a:lumMod val="50000"/>
                  </a:schemeClr>
                </a:solidFill>
              </a:rPr>
              <a:t> </a:t>
            </a:r>
            <a:r>
              <a:rPr lang="tr-TR" sz="1400" b="1" dirty="0" err="1">
                <a:solidFill>
                  <a:schemeClr val="accent1">
                    <a:lumMod val="50000"/>
                  </a:schemeClr>
                </a:solidFill>
              </a:rPr>
              <a:t>Governance</a:t>
            </a:r>
            <a:r>
              <a:rPr lang="tr-TR" sz="1400" b="1" dirty="0">
                <a:solidFill>
                  <a:schemeClr val="accent1">
                    <a:lumMod val="50000"/>
                  </a:schemeClr>
                </a:solidFill>
              </a:rPr>
              <a:t>, </a:t>
            </a:r>
            <a:r>
              <a:rPr lang="en-US" sz="1400" b="1" dirty="0">
                <a:solidFill>
                  <a:schemeClr val="accent1">
                    <a:lumMod val="50000"/>
                  </a:schemeClr>
                </a:solidFill>
              </a:rPr>
              <a:t>Maw et al. [199</a:t>
            </a:r>
            <a:r>
              <a:rPr lang="tr-TR" sz="1400" b="1" dirty="0">
                <a:solidFill>
                  <a:schemeClr val="accent1">
                    <a:lumMod val="50000"/>
                  </a:schemeClr>
                </a:solidFill>
              </a:rPr>
              <a:t>7</a:t>
            </a:r>
            <a:r>
              <a:rPr lang="en-US" sz="1400" b="1" dirty="0" smtClean="0">
                <a:solidFill>
                  <a:schemeClr val="accent1">
                    <a:lumMod val="50000"/>
                  </a:schemeClr>
                </a:solidFill>
              </a:rPr>
              <a:t>].</a:t>
            </a:r>
            <a:endParaRPr lang="tr-TR" sz="1400" b="1" dirty="0">
              <a:solidFill>
                <a:schemeClr val="accent1">
                  <a:lumMod val="50000"/>
                </a:schemeClr>
              </a:solidFill>
            </a:endParaRPr>
          </a:p>
          <a:p>
            <a:pPr marL="285750" indent="-285750">
              <a:buFont typeface="Wingdings" panose="05000000000000000000" pitchFamily="2" charset="2"/>
              <a:buChar char="ü"/>
              <a:defRPr/>
            </a:pPr>
            <a:r>
              <a:rPr lang="en-US" sz="1700" dirty="0" smtClean="0">
                <a:solidFill>
                  <a:schemeClr val="accent1">
                    <a:lumMod val="50000"/>
                  </a:schemeClr>
                </a:solidFill>
              </a:rPr>
              <a:t>“</a:t>
            </a:r>
            <a:r>
              <a:rPr lang="tr-TR" sz="1700" dirty="0">
                <a:solidFill>
                  <a:schemeClr val="accent1">
                    <a:lumMod val="50000"/>
                  </a:schemeClr>
                </a:solidFill>
              </a:rPr>
              <a:t>Yönetişim, bir kurumun beşeri ve mali sermayeyi çekmesine, etkin çalışmasına ve böylece ait olduğu toplumun değerlerine saygı gösterirken uzun dönemde ortaklarına ekonomik değer yaratmasına imkan tanıyan her türlü kanun, yönetmelik, kod ve uygulamaları ifade eder</a:t>
            </a:r>
            <a:r>
              <a:rPr lang="en-US" sz="1700" dirty="0">
                <a:solidFill>
                  <a:schemeClr val="accent1">
                    <a:lumMod val="50000"/>
                  </a:schemeClr>
                </a:solidFill>
              </a:rPr>
              <a:t>”</a:t>
            </a:r>
            <a:r>
              <a:rPr lang="tr-TR" sz="1700" dirty="0">
                <a:solidFill>
                  <a:schemeClr val="accent1">
                    <a:lumMod val="50000"/>
                  </a:schemeClr>
                </a:solidFill>
              </a:rPr>
              <a:t> </a:t>
            </a:r>
            <a:r>
              <a:rPr lang="en-US" sz="1400" b="1" dirty="0" err="1">
                <a:solidFill>
                  <a:schemeClr val="accent1">
                    <a:lumMod val="50000"/>
                  </a:schemeClr>
                </a:solidFill>
              </a:rPr>
              <a:t>Wor</a:t>
            </a:r>
            <a:r>
              <a:rPr lang="tr-TR" sz="1400" b="1" dirty="0">
                <a:solidFill>
                  <a:schemeClr val="accent1">
                    <a:lumMod val="50000"/>
                  </a:schemeClr>
                </a:solidFill>
              </a:rPr>
              <a:t>l</a:t>
            </a:r>
            <a:r>
              <a:rPr lang="en-US" sz="1400" b="1" dirty="0">
                <a:solidFill>
                  <a:schemeClr val="accent1">
                    <a:lumMod val="50000"/>
                  </a:schemeClr>
                </a:solidFill>
              </a:rPr>
              <a:t>d Bank</a:t>
            </a:r>
            <a:r>
              <a:rPr lang="tr-TR" sz="1400" b="1" dirty="0">
                <a:solidFill>
                  <a:schemeClr val="accent1">
                    <a:lumMod val="50000"/>
                  </a:schemeClr>
                </a:solidFill>
              </a:rPr>
              <a:t> </a:t>
            </a:r>
            <a:r>
              <a:rPr lang="tr-TR" sz="1400" b="1" dirty="0" err="1">
                <a:solidFill>
                  <a:schemeClr val="accent1">
                    <a:lumMod val="50000"/>
                  </a:schemeClr>
                </a:solidFill>
              </a:rPr>
              <a:t>Corporate</a:t>
            </a:r>
            <a:r>
              <a:rPr lang="en-US" sz="1400" b="1" dirty="0">
                <a:solidFill>
                  <a:schemeClr val="accent1">
                    <a:lumMod val="50000"/>
                  </a:schemeClr>
                </a:solidFill>
              </a:rPr>
              <a:t> Governance </a:t>
            </a:r>
            <a:r>
              <a:rPr lang="en-US" sz="1400" b="1" dirty="0" smtClean="0">
                <a:solidFill>
                  <a:schemeClr val="accent1">
                    <a:lumMod val="50000"/>
                  </a:schemeClr>
                </a:solidFill>
              </a:rPr>
              <a:t>Manual</a:t>
            </a:r>
            <a:r>
              <a:rPr lang="tr-TR" sz="1400" b="1" dirty="0" smtClean="0">
                <a:solidFill>
                  <a:schemeClr val="accent1">
                    <a:lumMod val="50000"/>
                  </a:schemeClr>
                </a:solidFill>
              </a:rPr>
              <a:t>. </a:t>
            </a:r>
            <a:r>
              <a:rPr lang="en-US" sz="1400" b="1" dirty="0">
                <a:solidFill>
                  <a:schemeClr val="accent1">
                    <a:lumMod val="50000"/>
                  </a:schemeClr>
                </a:solidFill>
              </a:rPr>
              <a:t>[199</a:t>
            </a:r>
            <a:r>
              <a:rPr lang="tr-TR" sz="1400" b="1" dirty="0">
                <a:solidFill>
                  <a:schemeClr val="accent1">
                    <a:lumMod val="50000"/>
                  </a:schemeClr>
                </a:solidFill>
              </a:rPr>
              <a:t>9</a:t>
            </a:r>
            <a:r>
              <a:rPr lang="en-US" sz="1400" b="1" dirty="0">
                <a:solidFill>
                  <a:schemeClr val="accent1">
                    <a:lumMod val="50000"/>
                  </a:schemeClr>
                </a:solidFill>
              </a:rPr>
              <a:t>]. </a:t>
            </a:r>
            <a:endParaRPr lang="tr-TR" sz="1400" b="1" dirty="0">
              <a:solidFill>
                <a:schemeClr val="accent1">
                  <a:lumMod val="50000"/>
                </a:schemeClr>
              </a:solidFill>
            </a:endParaRPr>
          </a:p>
          <a:p>
            <a:pPr marL="285750" indent="-285750">
              <a:buFont typeface="Wingdings" panose="05000000000000000000" pitchFamily="2" charset="2"/>
              <a:buChar char="ü"/>
              <a:defRPr/>
            </a:pPr>
            <a:r>
              <a:rPr lang="en-US" sz="1700" dirty="0" smtClean="0">
                <a:solidFill>
                  <a:schemeClr val="accent1">
                    <a:lumMod val="50000"/>
                  </a:schemeClr>
                </a:solidFill>
              </a:rPr>
              <a:t>”</a:t>
            </a:r>
            <a:r>
              <a:rPr lang="tr-TR" sz="1700" dirty="0">
                <a:solidFill>
                  <a:schemeClr val="accent1">
                    <a:lumMod val="50000"/>
                  </a:schemeClr>
                </a:solidFill>
              </a:rPr>
              <a:t>Yönetişim, bir kurumun sürekliğini sağlayan, çoğunluğun istek ve beklentilerine yanıt veren, azınlığın haklarını koruyan ve işletme faaliyetlerinin etkin ve verimli akışını temin eden düzenin kurallarıdır</a:t>
            </a:r>
            <a:r>
              <a:rPr lang="en-US" sz="1700" dirty="0">
                <a:solidFill>
                  <a:schemeClr val="accent1">
                    <a:lumMod val="50000"/>
                  </a:schemeClr>
                </a:solidFill>
              </a:rPr>
              <a:t>”</a:t>
            </a:r>
            <a:r>
              <a:rPr lang="tr-TR" sz="1700" dirty="0">
                <a:solidFill>
                  <a:schemeClr val="accent1">
                    <a:lumMod val="50000"/>
                  </a:schemeClr>
                </a:solidFill>
              </a:rPr>
              <a:t> </a:t>
            </a:r>
            <a:r>
              <a:rPr lang="tr-TR" sz="1400" b="1" dirty="0">
                <a:solidFill>
                  <a:schemeClr val="accent1">
                    <a:lumMod val="50000"/>
                  </a:schemeClr>
                </a:solidFill>
              </a:rPr>
              <a:t>http://</a:t>
            </a:r>
            <a:r>
              <a:rPr lang="tr-TR" sz="1400" b="1" dirty="0" smtClean="0">
                <a:solidFill>
                  <a:schemeClr val="accent1">
                    <a:lumMod val="50000"/>
                  </a:schemeClr>
                </a:solidFill>
              </a:rPr>
              <a:t>www.britannica.com</a:t>
            </a:r>
            <a:r>
              <a:rPr lang="tr-TR" sz="1400" b="1" dirty="0">
                <a:solidFill>
                  <a:schemeClr val="accent1">
                    <a:lumMod val="50000"/>
                  </a:schemeClr>
                </a:solidFill>
              </a:rPr>
              <a:t> </a:t>
            </a:r>
            <a:r>
              <a:rPr lang="en-US" sz="1400" b="1" dirty="0" smtClean="0">
                <a:solidFill>
                  <a:schemeClr val="accent1">
                    <a:lumMod val="50000"/>
                  </a:schemeClr>
                </a:solidFill>
              </a:rPr>
              <a:t>[</a:t>
            </a:r>
            <a:r>
              <a:rPr lang="tr-TR" sz="1400" b="1" dirty="0">
                <a:solidFill>
                  <a:schemeClr val="accent1">
                    <a:lumMod val="50000"/>
                  </a:schemeClr>
                </a:solidFill>
              </a:rPr>
              <a:t>2007</a:t>
            </a:r>
            <a:r>
              <a:rPr lang="en-US" sz="1400" b="1" dirty="0">
                <a:solidFill>
                  <a:schemeClr val="accent1">
                    <a:lumMod val="50000"/>
                  </a:schemeClr>
                </a:solidFill>
              </a:rPr>
              <a:t>]. </a:t>
            </a:r>
            <a:endParaRPr lang="tr-TR" sz="1400" b="1" dirty="0">
              <a:solidFill>
                <a:schemeClr val="accent1">
                  <a:lumMod val="50000"/>
                </a:schemeClr>
              </a:solidFill>
            </a:endParaRPr>
          </a:p>
        </p:txBody>
      </p:sp>
    </p:spTree>
    <p:extLst>
      <p:ext uri="{BB962C8B-B14F-4D97-AF65-F5344CB8AC3E}">
        <p14:creationId xmlns:p14="http://schemas.microsoft.com/office/powerpoint/2010/main" val="1404528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1163</Words>
  <Application>Microsoft Office PowerPoint</Application>
  <PresentationFormat>Ekran Gösterisi (16:9)</PresentationFormat>
  <Paragraphs>171</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16</vt:i4>
      </vt:variant>
    </vt:vector>
  </HeadingPairs>
  <TitlesOfParts>
    <vt:vector size="23" baseType="lpstr">
      <vt:lpstr>Arial</vt:lpstr>
      <vt:lpstr>Calibri</vt:lpstr>
      <vt:lpstr>MetroflexNarrowLightTR</vt:lpstr>
      <vt:lpstr>Tahoma</vt:lpstr>
      <vt:lpstr>Wingdings</vt:lpstr>
      <vt:lpstr>Office Theme</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adinc</dc:creator>
  <cp:lastModifiedBy>HP</cp:lastModifiedBy>
  <cp:revision>31</cp:revision>
  <dcterms:created xsi:type="dcterms:W3CDTF">2015-12-16T15:32:42Z</dcterms:created>
  <dcterms:modified xsi:type="dcterms:W3CDTF">2019-11-06T05:56:31Z</dcterms:modified>
</cp:coreProperties>
</file>